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308" r:id="rId4"/>
    <p:sldId id="306" r:id="rId5"/>
    <p:sldId id="337" r:id="rId6"/>
    <p:sldId id="349" r:id="rId7"/>
    <p:sldId id="309" r:id="rId8"/>
    <p:sldId id="332" r:id="rId9"/>
    <p:sldId id="334" r:id="rId10"/>
    <p:sldId id="335" r:id="rId11"/>
    <p:sldId id="310" r:id="rId12"/>
    <p:sldId id="289" r:id="rId13"/>
    <p:sldId id="350" r:id="rId14"/>
    <p:sldId id="336" r:id="rId15"/>
    <p:sldId id="293" r:id="rId16"/>
    <p:sldId id="301" r:id="rId17"/>
    <p:sldId id="304" r:id="rId18"/>
  </p:sldIdLst>
  <p:sldSz cx="12192000" cy="6858000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Fira Sans ExtraBold" panose="020B0604020202020204" charset="0"/>
      <p:bold r:id="rId32"/>
      <p:boldItalic r:id="rId33"/>
    </p:embeddedFont>
    <p:embeddedFont>
      <p:font typeface="Gill Sans MT" panose="020B0502020104020203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CA5EE86B-DCB6-4003-82D9-2012435247FE}">
          <p14:sldIdLst>
            <p14:sldId id="256"/>
            <p14:sldId id="257"/>
            <p14:sldId id="308"/>
            <p14:sldId id="306"/>
            <p14:sldId id="337"/>
            <p14:sldId id="349"/>
            <p14:sldId id="309"/>
            <p14:sldId id="332"/>
            <p14:sldId id="334"/>
            <p14:sldId id="335"/>
            <p14:sldId id="310"/>
            <p14:sldId id="289"/>
            <p14:sldId id="350"/>
            <p14:sldId id="336"/>
            <p14:sldId id="293"/>
            <p14:sldId id="301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32"/>
      </p:cViewPr>
      <p:guideLst>
        <p:guide orient="horz" pos="2242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182B9-256F-404C-BF46-A5169094F0B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2CC1ED-DF68-4906-9805-277EAC9C7B48}">
      <dgm:prSet phldrT="[Текст]"/>
      <dgm:spPr>
        <a:solidFill>
          <a:srgbClr val="FFC000"/>
        </a:solidFill>
      </dgm:spPr>
      <dgm:t>
        <a:bodyPr/>
        <a:lstStyle/>
        <a:p>
          <a:pPr algn="ctr"/>
          <a:r>
            <a:rPr lang="uk-UA" dirty="0"/>
            <a:t>СТИСЛІСТЬ!</a:t>
          </a:r>
          <a:endParaRPr lang="ru-RU" dirty="0"/>
        </a:p>
      </dgm:t>
    </dgm:pt>
    <dgm:pt modelId="{2E2E5310-1A8A-4897-A723-2937BEF640B9}" type="parTrans" cxnId="{FCAD798D-2941-4F8B-9838-6044D46E34D3}">
      <dgm:prSet/>
      <dgm:spPr/>
      <dgm:t>
        <a:bodyPr/>
        <a:lstStyle/>
        <a:p>
          <a:endParaRPr lang="ru-RU"/>
        </a:p>
      </dgm:t>
    </dgm:pt>
    <dgm:pt modelId="{6B3EA84F-17BA-411D-8F12-5FF50700F8D8}" type="sibTrans" cxnId="{FCAD798D-2941-4F8B-9838-6044D46E34D3}">
      <dgm:prSet/>
      <dgm:spPr/>
      <dgm:t>
        <a:bodyPr/>
        <a:lstStyle/>
        <a:p>
          <a:endParaRPr lang="ru-RU"/>
        </a:p>
      </dgm:t>
    </dgm:pt>
    <dgm:pt modelId="{C704E173-86BE-45AF-BF08-01A970C0F88F}">
      <dgm:prSet phldrT="[Текст]"/>
      <dgm:spPr>
        <a:solidFill>
          <a:srgbClr val="FFC000"/>
        </a:solidFill>
      </dgm:spPr>
      <dgm:t>
        <a:bodyPr/>
        <a:lstStyle/>
        <a:p>
          <a:pPr algn="ctr"/>
          <a:r>
            <a:rPr lang="uk-UA" dirty="0"/>
            <a:t>ЗРОЗУМІЛІСТЬ</a:t>
          </a:r>
          <a:endParaRPr lang="ru-RU" dirty="0"/>
        </a:p>
      </dgm:t>
    </dgm:pt>
    <dgm:pt modelId="{4973193E-F1DD-42AF-A2CC-63CB58F9F251}" type="parTrans" cxnId="{77A3F10F-4381-4ADC-8BC7-2C362CB26481}">
      <dgm:prSet/>
      <dgm:spPr/>
      <dgm:t>
        <a:bodyPr/>
        <a:lstStyle/>
        <a:p>
          <a:endParaRPr lang="ru-RU"/>
        </a:p>
      </dgm:t>
    </dgm:pt>
    <dgm:pt modelId="{8C0A4F4A-4D84-4F79-82B6-D776EE342F8A}" type="sibTrans" cxnId="{77A3F10F-4381-4ADC-8BC7-2C362CB26481}">
      <dgm:prSet/>
      <dgm:spPr/>
      <dgm:t>
        <a:bodyPr/>
        <a:lstStyle/>
        <a:p>
          <a:endParaRPr lang="ru-RU"/>
        </a:p>
      </dgm:t>
    </dgm:pt>
    <dgm:pt modelId="{2591AE53-D95A-474E-853B-6DE86706C781}">
      <dgm:prSet phldrT="[Текст]"/>
      <dgm:spPr>
        <a:solidFill>
          <a:srgbClr val="FFC000"/>
        </a:solidFill>
      </dgm:spPr>
      <dgm:t>
        <a:bodyPr/>
        <a:lstStyle/>
        <a:p>
          <a:pPr algn="ctr"/>
          <a:r>
            <a:rPr lang="uk-UA" dirty="0"/>
            <a:t>КОРИСНІСТЬ</a:t>
          </a:r>
          <a:endParaRPr lang="ru-RU" dirty="0"/>
        </a:p>
      </dgm:t>
    </dgm:pt>
    <dgm:pt modelId="{833E2CF5-0D76-439B-B0D9-0B79A2A10158}" type="parTrans" cxnId="{0A953E7A-B603-47B3-BE79-A644D06F968E}">
      <dgm:prSet/>
      <dgm:spPr/>
      <dgm:t>
        <a:bodyPr/>
        <a:lstStyle/>
        <a:p>
          <a:endParaRPr lang="ru-RU"/>
        </a:p>
      </dgm:t>
    </dgm:pt>
    <dgm:pt modelId="{E151C373-E249-48D9-AB77-21186B3A88A9}" type="sibTrans" cxnId="{0A953E7A-B603-47B3-BE79-A644D06F968E}">
      <dgm:prSet/>
      <dgm:spPr/>
      <dgm:t>
        <a:bodyPr/>
        <a:lstStyle/>
        <a:p>
          <a:endParaRPr lang="ru-RU"/>
        </a:p>
      </dgm:t>
    </dgm:pt>
    <dgm:pt modelId="{619E6754-87AC-43A3-B087-8D12A6A5B3D1}" type="pres">
      <dgm:prSet presAssocID="{21B182B9-256F-404C-BF46-A5169094F0BD}" presName="linear" presStyleCnt="0">
        <dgm:presLayoutVars>
          <dgm:animLvl val="lvl"/>
          <dgm:resizeHandles val="exact"/>
        </dgm:presLayoutVars>
      </dgm:prSet>
      <dgm:spPr/>
    </dgm:pt>
    <dgm:pt modelId="{9FEEF65C-A28A-4AF9-BF9D-A6EC01B8236D}" type="pres">
      <dgm:prSet presAssocID="{0B2CC1ED-DF68-4906-9805-277EAC9C7B48}" presName="parentText" presStyleLbl="node1" presStyleIdx="0" presStyleCnt="3" custLinFactNeighborY="-26783">
        <dgm:presLayoutVars>
          <dgm:chMax val="0"/>
          <dgm:bulletEnabled val="1"/>
        </dgm:presLayoutVars>
      </dgm:prSet>
      <dgm:spPr/>
    </dgm:pt>
    <dgm:pt modelId="{6F651817-40DA-4F3A-B6D8-488DBAC97A06}" type="pres">
      <dgm:prSet presAssocID="{6B3EA84F-17BA-411D-8F12-5FF50700F8D8}" presName="spacer" presStyleCnt="0"/>
      <dgm:spPr/>
    </dgm:pt>
    <dgm:pt modelId="{6C204193-8264-48E6-BD33-00926C5DB960}" type="pres">
      <dgm:prSet presAssocID="{C704E173-86BE-45AF-BF08-01A970C0F8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B0ABD6-F86C-4B29-80A9-0508BF190623}" type="pres">
      <dgm:prSet presAssocID="{8C0A4F4A-4D84-4F79-82B6-D776EE342F8A}" presName="spacer" presStyleCnt="0"/>
      <dgm:spPr/>
    </dgm:pt>
    <dgm:pt modelId="{6F382DD1-C90C-48D1-A933-42AC2619EFF0}" type="pres">
      <dgm:prSet presAssocID="{2591AE53-D95A-474E-853B-6DE86706C781}" presName="parentText" presStyleLbl="node1" presStyleIdx="2" presStyleCnt="3" custLinFactY="79736" custLinFactNeighborX="7712" custLinFactNeighborY="100000">
        <dgm:presLayoutVars>
          <dgm:chMax val="0"/>
          <dgm:bulletEnabled val="1"/>
        </dgm:presLayoutVars>
      </dgm:prSet>
      <dgm:spPr/>
    </dgm:pt>
  </dgm:ptLst>
  <dgm:cxnLst>
    <dgm:cxn modelId="{77A3F10F-4381-4ADC-8BC7-2C362CB26481}" srcId="{21B182B9-256F-404C-BF46-A5169094F0BD}" destId="{C704E173-86BE-45AF-BF08-01A970C0F88F}" srcOrd="1" destOrd="0" parTransId="{4973193E-F1DD-42AF-A2CC-63CB58F9F251}" sibTransId="{8C0A4F4A-4D84-4F79-82B6-D776EE342F8A}"/>
    <dgm:cxn modelId="{0DED8D17-01D5-447D-95F1-961A5BE5F174}" type="presOf" srcId="{0B2CC1ED-DF68-4906-9805-277EAC9C7B48}" destId="{9FEEF65C-A28A-4AF9-BF9D-A6EC01B8236D}" srcOrd="0" destOrd="0" presId="urn:microsoft.com/office/officeart/2005/8/layout/vList2"/>
    <dgm:cxn modelId="{E3609E25-6A8E-4C21-A7D8-E0337468A268}" type="presOf" srcId="{C704E173-86BE-45AF-BF08-01A970C0F88F}" destId="{6C204193-8264-48E6-BD33-00926C5DB960}" srcOrd="0" destOrd="0" presId="urn:microsoft.com/office/officeart/2005/8/layout/vList2"/>
    <dgm:cxn modelId="{98986C3E-8829-4E30-8BBA-423497502704}" type="presOf" srcId="{21B182B9-256F-404C-BF46-A5169094F0BD}" destId="{619E6754-87AC-43A3-B087-8D12A6A5B3D1}" srcOrd="0" destOrd="0" presId="urn:microsoft.com/office/officeart/2005/8/layout/vList2"/>
    <dgm:cxn modelId="{0A953E7A-B603-47B3-BE79-A644D06F968E}" srcId="{21B182B9-256F-404C-BF46-A5169094F0BD}" destId="{2591AE53-D95A-474E-853B-6DE86706C781}" srcOrd="2" destOrd="0" parTransId="{833E2CF5-0D76-439B-B0D9-0B79A2A10158}" sibTransId="{E151C373-E249-48D9-AB77-21186B3A88A9}"/>
    <dgm:cxn modelId="{A20FC782-D9B9-46BC-8C88-120ACF4ED5F9}" type="presOf" srcId="{2591AE53-D95A-474E-853B-6DE86706C781}" destId="{6F382DD1-C90C-48D1-A933-42AC2619EFF0}" srcOrd="0" destOrd="0" presId="urn:microsoft.com/office/officeart/2005/8/layout/vList2"/>
    <dgm:cxn modelId="{FCAD798D-2941-4F8B-9838-6044D46E34D3}" srcId="{21B182B9-256F-404C-BF46-A5169094F0BD}" destId="{0B2CC1ED-DF68-4906-9805-277EAC9C7B48}" srcOrd="0" destOrd="0" parTransId="{2E2E5310-1A8A-4897-A723-2937BEF640B9}" sibTransId="{6B3EA84F-17BA-411D-8F12-5FF50700F8D8}"/>
    <dgm:cxn modelId="{850594BD-CC01-4DB6-AC12-AC752A22B870}" type="presParOf" srcId="{619E6754-87AC-43A3-B087-8D12A6A5B3D1}" destId="{9FEEF65C-A28A-4AF9-BF9D-A6EC01B8236D}" srcOrd="0" destOrd="0" presId="urn:microsoft.com/office/officeart/2005/8/layout/vList2"/>
    <dgm:cxn modelId="{4EFB053E-D063-4341-AA43-C701181B0BE1}" type="presParOf" srcId="{619E6754-87AC-43A3-B087-8D12A6A5B3D1}" destId="{6F651817-40DA-4F3A-B6D8-488DBAC97A06}" srcOrd="1" destOrd="0" presId="urn:microsoft.com/office/officeart/2005/8/layout/vList2"/>
    <dgm:cxn modelId="{E20CFD4F-6670-4918-AC23-D8637C471067}" type="presParOf" srcId="{619E6754-87AC-43A3-B087-8D12A6A5B3D1}" destId="{6C204193-8264-48E6-BD33-00926C5DB960}" srcOrd="2" destOrd="0" presId="urn:microsoft.com/office/officeart/2005/8/layout/vList2"/>
    <dgm:cxn modelId="{A4F7AB4A-5B9F-4C61-BA0B-3068FC270C26}" type="presParOf" srcId="{619E6754-87AC-43A3-B087-8D12A6A5B3D1}" destId="{C2B0ABD6-F86C-4B29-80A9-0508BF190623}" srcOrd="3" destOrd="0" presId="urn:microsoft.com/office/officeart/2005/8/layout/vList2"/>
    <dgm:cxn modelId="{D1EBB606-BAAD-49C6-9737-BFCCCB01F203}" type="presParOf" srcId="{619E6754-87AC-43A3-B087-8D12A6A5B3D1}" destId="{6F382DD1-C90C-48D1-A933-42AC2619EF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182B9-256F-404C-BF46-A5169094F0B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04E173-86BE-45AF-BF08-01A970C0F88F}">
      <dgm:prSet phldrT="[Текст]"/>
      <dgm:spPr>
        <a:solidFill>
          <a:srgbClr val="FFC000"/>
        </a:solidFill>
      </dgm:spPr>
      <dgm:t>
        <a:bodyPr/>
        <a:lstStyle/>
        <a:p>
          <a:pPr algn="ctr"/>
          <a:r>
            <a:rPr lang="uk-UA" dirty="0"/>
            <a:t>ПІДГОТОВКА</a:t>
          </a:r>
          <a:endParaRPr lang="ru-RU" dirty="0"/>
        </a:p>
      </dgm:t>
    </dgm:pt>
    <dgm:pt modelId="{4973193E-F1DD-42AF-A2CC-63CB58F9F251}" type="parTrans" cxnId="{77A3F10F-4381-4ADC-8BC7-2C362CB26481}">
      <dgm:prSet/>
      <dgm:spPr/>
      <dgm:t>
        <a:bodyPr/>
        <a:lstStyle/>
        <a:p>
          <a:endParaRPr lang="ru-RU"/>
        </a:p>
      </dgm:t>
    </dgm:pt>
    <dgm:pt modelId="{8C0A4F4A-4D84-4F79-82B6-D776EE342F8A}" type="sibTrans" cxnId="{77A3F10F-4381-4ADC-8BC7-2C362CB26481}">
      <dgm:prSet/>
      <dgm:spPr/>
      <dgm:t>
        <a:bodyPr/>
        <a:lstStyle/>
        <a:p>
          <a:endParaRPr lang="ru-RU"/>
        </a:p>
      </dgm:t>
    </dgm:pt>
    <dgm:pt modelId="{2591AE53-D95A-474E-853B-6DE86706C781}">
      <dgm:prSet phldrT="[Текст]"/>
      <dgm:spPr>
        <a:solidFill>
          <a:srgbClr val="FFC000"/>
        </a:solidFill>
      </dgm:spPr>
      <dgm:t>
        <a:bodyPr/>
        <a:lstStyle/>
        <a:p>
          <a:pPr algn="ctr"/>
          <a:r>
            <a:rPr lang="uk-UA" dirty="0"/>
            <a:t>АДАПТИВНІСТЬ</a:t>
          </a:r>
          <a:endParaRPr lang="ru-RU" dirty="0"/>
        </a:p>
      </dgm:t>
    </dgm:pt>
    <dgm:pt modelId="{833E2CF5-0D76-439B-B0D9-0B79A2A10158}" type="parTrans" cxnId="{0A953E7A-B603-47B3-BE79-A644D06F968E}">
      <dgm:prSet/>
      <dgm:spPr/>
      <dgm:t>
        <a:bodyPr/>
        <a:lstStyle/>
        <a:p>
          <a:endParaRPr lang="ru-RU"/>
        </a:p>
      </dgm:t>
    </dgm:pt>
    <dgm:pt modelId="{E151C373-E249-48D9-AB77-21186B3A88A9}" type="sibTrans" cxnId="{0A953E7A-B603-47B3-BE79-A644D06F968E}">
      <dgm:prSet/>
      <dgm:spPr/>
      <dgm:t>
        <a:bodyPr/>
        <a:lstStyle/>
        <a:p>
          <a:endParaRPr lang="ru-RU"/>
        </a:p>
      </dgm:t>
    </dgm:pt>
    <dgm:pt modelId="{0B2CC1ED-DF68-4906-9805-277EAC9C7B48}">
      <dgm:prSet phldrT="[Текст]"/>
      <dgm:spPr>
        <a:solidFill>
          <a:srgbClr val="FFC000"/>
        </a:solidFill>
      </dgm:spPr>
      <dgm:t>
        <a:bodyPr/>
        <a:lstStyle/>
        <a:p>
          <a:pPr algn="ctr"/>
          <a:r>
            <a:rPr lang="uk-UA" dirty="0"/>
            <a:t>ОРИГІНАЛЬНІСТЬ</a:t>
          </a:r>
          <a:endParaRPr lang="ru-RU" dirty="0"/>
        </a:p>
      </dgm:t>
    </dgm:pt>
    <dgm:pt modelId="{6B3EA84F-17BA-411D-8F12-5FF50700F8D8}" type="sibTrans" cxnId="{FCAD798D-2941-4F8B-9838-6044D46E34D3}">
      <dgm:prSet/>
      <dgm:spPr/>
      <dgm:t>
        <a:bodyPr/>
        <a:lstStyle/>
        <a:p>
          <a:endParaRPr lang="ru-RU"/>
        </a:p>
      </dgm:t>
    </dgm:pt>
    <dgm:pt modelId="{2E2E5310-1A8A-4897-A723-2937BEF640B9}" type="parTrans" cxnId="{FCAD798D-2941-4F8B-9838-6044D46E34D3}">
      <dgm:prSet/>
      <dgm:spPr/>
      <dgm:t>
        <a:bodyPr/>
        <a:lstStyle/>
        <a:p>
          <a:endParaRPr lang="ru-RU"/>
        </a:p>
      </dgm:t>
    </dgm:pt>
    <dgm:pt modelId="{619E6754-87AC-43A3-B087-8D12A6A5B3D1}" type="pres">
      <dgm:prSet presAssocID="{21B182B9-256F-404C-BF46-A5169094F0BD}" presName="linear" presStyleCnt="0">
        <dgm:presLayoutVars>
          <dgm:animLvl val="lvl"/>
          <dgm:resizeHandles val="exact"/>
        </dgm:presLayoutVars>
      </dgm:prSet>
      <dgm:spPr/>
    </dgm:pt>
    <dgm:pt modelId="{9FEEF65C-A28A-4AF9-BF9D-A6EC01B8236D}" type="pres">
      <dgm:prSet presAssocID="{0B2CC1ED-DF68-4906-9805-277EAC9C7B48}" presName="parentText" presStyleLbl="node1" presStyleIdx="0" presStyleCnt="3" custLinFactNeighborX="1874" custLinFactNeighborY="22917">
        <dgm:presLayoutVars>
          <dgm:chMax val="0"/>
          <dgm:bulletEnabled val="1"/>
        </dgm:presLayoutVars>
      </dgm:prSet>
      <dgm:spPr/>
    </dgm:pt>
    <dgm:pt modelId="{6F651817-40DA-4F3A-B6D8-488DBAC97A06}" type="pres">
      <dgm:prSet presAssocID="{6B3EA84F-17BA-411D-8F12-5FF50700F8D8}" presName="spacer" presStyleCnt="0"/>
      <dgm:spPr/>
    </dgm:pt>
    <dgm:pt modelId="{6C204193-8264-48E6-BD33-00926C5DB960}" type="pres">
      <dgm:prSet presAssocID="{C704E173-86BE-45AF-BF08-01A970C0F8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B0ABD6-F86C-4B29-80A9-0508BF190623}" type="pres">
      <dgm:prSet presAssocID="{8C0A4F4A-4D84-4F79-82B6-D776EE342F8A}" presName="spacer" presStyleCnt="0"/>
      <dgm:spPr/>
    </dgm:pt>
    <dgm:pt modelId="{6F382DD1-C90C-48D1-A933-42AC2619EFF0}" type="pres">
      <dgm:prSet presAssocID="{2591AE53-D95A-474E-853B-6DE86706C7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7A3F10F-4381-4ADC-8BC7-2C362CB26481}" srcId="{21B182B9-256F-404C-BF46-A5169094F0BD}" destId="{C704E173-86BE-45AF-BF08-01A970C0F88F}" srcOrd="1" destOrd="0" parTransId="{4973193E-F1DD-42AF-A2CC-63CB58F9F251}" sibTransId="{8C0A4F4A-4D84-4F79-82B6-D776EE342F8A}"/>
    <dgm:cxn modelId="{0DED8D17-01D5-447D-95F1-961A5BE5F174}" type="presOf" srcId="{0B2CC1ED-DF68-4906-9805-277EAC9C7B48}" destId="{9FEEF65C-A28A-4AF9-BF9D-A6EC01B8236D}" srcOrd="0" destOrd="0" presId="urn:microsoft.com/office/officeart/2005/8/layout/vList2"/>
    <dgm:cxn modelId="{E3609E25-6A8E-4C21-A7D8-E0337468A268}" type="presOf" srcId="{C704E173-86BE-45AF-BF08-01A970C0F88F}" destId="{6C204193-8264-48E6-BD33-00926C5DB960}" srcOrd="0" destOrd="0" presId="urn:microsoft.com/office/officeart/2005/8/layout/vList2"/>
    <dgm:cxn modelId="{98986C3E-8829-4E30-8BBA-423497502704}" type="presOf" srcId="{21B182B9-256F-404C-BF46-A5169094F0BD}" destId="{619E6754-87AC-43A3-B087-8D12A6A5B3D1}" srcOrd="0" destOrd="0" presId="urn:microsoft.com/office/officeart/2005/8/layout/vList2"/>
    <dgm:cxn modelId="{0A953E7A-B603-47B3-BE79-A644D06F968E}" srcId="{21B182B9-256F-404C-BF46-A5169094F0BD}" destId="{2591AE53-D95A-474E-853B-6DE86706C781}" srcOrd="2" destOrd="0" parTransId="{833E2CF5-0D76-439B-B0D9-0B79A2A10158}" sibTransId="{E151C373-E249-48D9-AB77-21186B3A88A9}"/>
    <dgm:cxn modelId="{A20FC782-D9B9-46BC-8C88-120ACF4ED5F9}" type="presOf" srcId="{2591AE53-D95A-474E-853B-6DE86706C781}" destId="{6F382DD1-C90C-48D1-A933-42AC2619EFF0}" srcOrd="0" destOrd="0" presId="urn:microsoft.com/office/officeart/2005/8/layout/vList2"/>
    <dgm:cxn modelId="{FCAD798D-2941-4F8B-9838-6044D46E34D3}" srcId="{21B182B9-256F-404C-BF46-A5169094F0BD}" destId="{0B2CC1ED-DF68-4906-9805-277EAC9C7B48}" srcOrd="0" destOrd="0" parTransId="{2E2E5310-1A8A-4897-A723-2937BEF640B9}" sibTransId="{6B3EA84F-17BA-411D-8F12-5FF50700F8D8}"/>
    <dgm:cxn modelId="{850594BD-CC01-4DB6-AC12-AC752A22B870}" type="presParOf" srcId="{619E6754-87AC-43A3-B087-8D12A6A5B3D1}" destId="{9FEEF65C-A28A-4AF9-BF9D-A6EC01B8236D}" srcOrd="0" destOrd="0" presId="urn:microsoft.com/office/officeart/2005/8/layout/vList2"/>
    <dgm:cxn modelId="{4EFB053E-D063-4341-AA43-C701181B0BE1}" type="presParOf" srcId="{619E6754-87AC-43A3-B087-8D12A6A5B3D1}" destId="{6F651817-40DA-4F3A-B6D8-488DBAC97A06}" srcOrd="1" destOrd="0" presId="urn:microsoft.com/office/officeart/2005/8/layout/vList2"/>
    <dgm:cxn modelId="{E20CFD4F-6670-4918-AC23-D8637C471067}" type="presParOf" srcId="{619E6754-87AC-43A3-B087-8D12A6A5B3D1}" destId="{6C204193-8264-48E6-BD33-00926C5DB960}" srcOrd="2" destOrd="0" presId="urn:microsoft.com/office/officeart/2005/8/layout/vList2"/>
    <dgm:cxn modelId="{A4F7AB4A-5B9F-4C61-BA0B-3068FC270C26}" type="presParOf" srcId="{619E6754-87AC-43A3-B087-8D12A6A5B3D1}" destId="{C2B0ABD6-F86C-4B29-80A9-0508BF190623}" srcOrd="3" destOrd="0" presId="urn:microsoft.com/office/officeart/2005/8/layout/vList2"/>
    <dgm:cxn modelId="{D1EBB606-BAAD-49C6-9737-BFCCCB01F203}" type="presParOf" srcId="{619E6754-87AC-43A3-B087-8D12A6A5B3D1}" destId="{6F382DD1-C90C-48D1-A933-42AC2619EF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F65C-A28A-4AF9-BF9D-A6EC01B8236D}">
      <dsp:nvSpPr>
        <dsp:cNvPr id="0" name=""/>
        <dsp:cNvSpPr/>
      </dsp:nvSpPr>
      <dsp:spPr>
        <a:xfrm>
          <a:off x="0" y="4896"/>
          <a:ext cx="3995175" cy="62361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СТИСЛІСТЬ!</a:t>
          </a:r>
          <a:endParaRPr lang="ru-RU" sz="2600" kern="1200" dirty="0"/>
        </a:p>
      </dsp:txBody>
      <dsp:txXfrm>
        <a:off x="30442" y="35338"/>
        <a:ext cx="3934291" cy="562726"/>
      </dsp:txXfrm>
    </dsp:sp>
    <dsp:sp modelId="{6C204193-8264-48E6-BD33-00926C5DB960}">
      <dsp:nvSpPr>
        <dsp:cNvPr id="0" name=""/>
        <dsp:cNvSpPr/>
      </dsp:nvSpPr>
      <dsp:spPr>
        <a:xfrm>
          <a:off x="0" y="723442"/>
          <a:ext cx="3995175" cy="62361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ЗРОЗУМІЛІСТЬ</a:t>
          </a:r>
          <a:endParaRPr lang="ru-RU" sz="2600" kern="1200" dirty="0"/>
        </a:p>
      </dsp:txBody>
      <dsp:txXfrm>
        <a:off x="30442" y="753884"/>
        <a:ext cx="3934291" cy="562726"/>
      </dsp:txXfrm>
    </dsp:sp>
    <dsp:sp modelId="{6F382DD1-C90C-48D1-A933-42AC2619EFF0}">
      <dsp:nvSpPr>
        <dsp:cNvPr id="0" name=""/>
        <dsp:cNvSpPr/>
      </dsp:nvSpPr>
      <dsp:spPr>
        <a:xfrm>
          <a:off x="0" y="1446883"/>
          <a:ext cx="3995175" cy="62361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КОРИСНІСТЬ</a:t>
          </a:r>
          <a:endParaRPr lang="ru-RU" sz="2600" kern="1200" dirty="0"/>
        </a:p>
      </dsp:txBody>
      <dsp:txXfrm>
        <a:off x="30442" y="1477325"/>
        <a:ext cx="3934291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F65C-A28A-4AF9-BF9D-A6EC01B8236D}">
      <dsp:nvSpPr>
        <dsp:cNvPr id="0" name=""/>
        <dsp:cNvSpPr/>
      </dsp:nvSpPr>
      <dsp:spPr>
        <a:xfrm>
          <a:off x="0" y="54494"/>
          <a:ext cx="3995174" cy="67158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ОРИГІНАЛЬНІСТЬ</a:t>
          </a:r>
          <a:endParaRPr lang="ru-RU" sz="2800" kern="1200" dirty="0"/>
        </a:p>
      </dsp:txBody>
      <dsp:txXfrm>
        <a:off x="32784" y="87278"/>
        <a:ext cx="3929606" cy="606012"/>
      </dsp:txXfrm>
    </dsp:sp>
    <dsp:sp modelId="{6C204193-8264-48E6-BD33-00926C5DB960}">
      <dsp:nvSpPr>
        <dsp:cNvPr id="0" name=""/>
        <dsp:cNvSpPr/>
      </dsp:nvSpPr>
      <dsp:spPr>
        <a:xfrm>
          <a:off x="0" y="788234"/>
          <a:ext cx="3995174" cy="67158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ПІДГОТОВКА</a:t>
          </a:r>
          <a:endParaRPr lang="ru-RU" sz="2800" kern="1200" dirty="0"/>
        </a:p>
      </dsp:txBody>
      <dsp:txXfrm>
        <a:off x="32784" y="821018"/>
        <a:ext cx="3929606" cy="606012"/>
      </dsp:txXfrm>
    </dsp:sp>
    <dsp:sp modelId="{6F382DD1-C90C-48D1-A933-42AC2619EFF0}">
      <dsp:nvSpPr>
        <dsp:cNvPr id="0" name=""/>
        <dsp:cNvSpPr/>
      </dsp:nvSpPr>
      <dsp:spPr>
        <a:xfrm>
          <a:off x="0" y="1540454"/>
          <a:ext cx="3995174" cy="67158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АДАПТИВНІСТЬ</a:t>
          </a:r>
          <a:endParaRPr lang="ru-RU" sz="2800" kern="1200" dirty="0"/>
        </a:p>
      </dsp:txBody>
      <dsp:txXfrm>
        <a:off x="32784" y="1573238"/>
        <a:ext cx="3929606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a15c35cf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75a15c35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7</a:t>
            </a:fld>
            <a:endParaRPr lang="id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 lang="id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 lang="id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46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21" name="Прямоугольник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chemeClr val="accent4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1274B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1;p24"/>
          <p:cNvSpPr/>
          <p:nvPr/>
        </p:nvSpPr>
        <p:spPr>
          <a:xfrm>
            <a:off x="1423686" y="2442258"/>
            <a:ext cx="2260797" cy="2233914"/>
          </a:xfrm>
          <a:prstGeom prst="ellipse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24"/>
          <p:cNvSpPr/>
          <p:nvPr/>
        </p:nvSpPr>
        <p:spPr>
          <a:xfrm>
            <a:off x="8758720" y="3406565"/>
            <a:ext cx="3246031" cy="3146960"/>
          </a:xfrm>
          <a:prstGeom prst="ellipse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7532" y="156050"/>
            <a:ext cx="9573455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умови виконання всіх рекомендацій викладача, використання наданих інструментів 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виконань усіх домашніх завдань, в результаті курсу </a:t>
            </a:r>
            <a:r>
              <a:rPr 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soft-skills </a:t>
            </a:r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 отримаєте:</a:t>
            </a:r>
            <a:endParaRPr lang="ru-RU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686" y="1597485"/>
            <a:ext cx="10158550" cy="455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Відбудеться загальне зростання у всіх сферах  життя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Покращення стосунків з однолітками, з батьками та вчителями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З'являться нові друзі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Відбудеться підвищення рівню емоційного інтелекту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Покращиться навчання в школі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Підвищиться рівень усвідомленого ставлення до життя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 оволодієте знаннями, які є трендом в сучасному світі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Відбудеться підвищення рівня загальної мотивації і впевненості у собі та своїх можливостях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 зможете виконувати задачі, які раніше здавалися для вас неможливими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Підвищаться лідерські здібності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 з легкістю зможете говорити перед камерою та аудиторією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Ви станете успішнішими! </a:t>
            </a:r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4341" y="59206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941E25E1-1291-405B-9EA4-5BE021135CD8}"/>
              </a:ext>
            </a:extLst>
          </p:cNvPr>
          <p:cNvSpPr/>
          <p:nvPr/>
        </p:nvSpPr>
        <p:spPr>
          <a:xfrm>
            <a:off x="334443" y="3108960"/>
            <a:ext cx="11523114" cy="3165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784667" y="771597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sz="1800" b="1" dirty="0"/>
          </a:p>
          <a:p>
            <a:r>
              <a:rPr lang="uk-UA" sz="1800" b="1" dirty="0"/>
              <a:t> </a:t>
            </a:r>
            <a:endParaRPr lang="ru-RU" sz="1800" dirty="0"/>
          </a:p>
        </p:txBody>
      </p:sp>
      <p:pic>
        <p:nvPicPr>
          <p:cNvPr id="9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988" y="35038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4710897" y="519703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9777" y="54169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DB3AA-91D9-4F52-8079-C96043AD957C}"/>
              </a:ext>
            </a:extLst>
          </p:cNvPr>
          <p:cNvSpPr txBox="1"/>
          <p:nvPr/>
        </p:nvSpPr>
        <p:spPr>
          <a:xfrm>
            <a:off x="736968" y="1628080"/>
            <a:ext cx="12376860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b="1" dirty="0">
                <a:solidFill>
                  <a:srgbClr val="FFC000"/>
                </a:solidFill>
              </a:rPr>
              <a:t>ПЕРШИМ КРОКОМ ДО УСІХ СУПЕРСИЛ, ПРО ЯКІ МИ ГОВОРИЛИ ВИЩЕ, Є НАЛАГОДЖЕННЯ </a:t>
            </a:r>
          </a:p>
          <a:p>
            <a:pPr>
              <a:lnSpc>
                <a:spcPct val="150000"/>
              </a:lnSpc>
            </a:pPr>
            <a:r>
              <a:rPr lang="uk-UA" sz="1800" b="1" dirty="0">
                <a:solidFill>
                  <a:srgbClr val="FFC000"/>
                </a:solidFill>
              </a:rPr>
              <a:t>ЕФЕКТИВНОЇ КОМУНІКАЦІЇ В КОЛЕКТИВІ. ТОЖ ВПЕРЕД, ЗНАЙОМИТИСЬ! А ДОПОМОЖЕ НАМ В </a:t>
            </a:r>
          </a:p>
          <a:p>
            <a:pPr>
              <a:lnSpc>
                <a:spcPct val="150000"/>
              </a:lnSpc>
            </a:pPr>
            <a:r>
              <a:rPr lang="uk-UA" sz="1800" b="1" dirty="0">
                <a:solidFill>
                  <a:srgbClr val="FFC000"/>
                </a:solidFill>
              </a:rPr>
              <a:t>ЦЬОМУ «САМОПРЕЗЕНТАЦІЯ»  ДІЗНАЄМОСЬ БІЛЬШЕ, ЩО ЦЕ ТАКЕ НА НАСТУПНОМУ СЛАЙДІ</a:t>
            </a:r>
          </a:p>
          <a:p>
            <a:pPr algn="ctr">
              <a:lnSpc>
                <a:spcPct val="150000"/>
              </a:lnSpc>
            </a:pPr>
            <a:endParaRPr lang="uk-UA" sz="1800" b="1" dirty="0">
              <a:solidFill>
                <a:srgbClr val="FFC000"/>
              </a:solidFill>
            </a:endParaRPr>
          </a:p>
          <a:p>
            <a:r>
              <a:rPr lang="ru-RU" sz="1800" b="1" dirty="0" err="1"/>
              <a:t>Навичка</a:t>
            </a:r>
            <a:r>
              <a:rPr lang="ru-RU" sz="1800" b="1" dirty="0"/>
              <a:t> </a:t>
            </a:r>
            <a:r>
              <a:rPr lang="ru-RU" sz="1800" b="1" dirty="0" err="1"/>
              <a:t>якою</a:t>
            </a:r>
            <a:r>
              <a:rPr lang="ru-RU" sz="1800" b="1" dirty="0"/>
              <a:t> </a:t>
            </a:r>
            <a:r>
              <a:rPr lang="ru-RU" sz="1800" b="1" dirty="0" err="1"/>
              <a:t>оволодіємо</a:t>
            </a:r>
            <a:r>
              <a:rPr lang="ru-RU" sz="1800" b="1" dirty="0"/>
              <a:t>:  </a:t>
            </a:r>
            <a:r>
              <a:rPr lang="ru-RU" sz="1800" dirty="0" err="1"/>
              <a:t>складання</a:t>
            </a:r>
            <a:r>
              <a:rPr lang="ru-RU" sz="1800" dirty="0"/>
              <a:t> </a:t>
            </a:r>
            <a:r>
              <a:rPr lang="ru-RU" sz="1800" dirty="0" err="1"/>
              <a:t>ефективної</a:t>
            </a:r>
            <a:r>
              <a:rPr lang="ru-RU" sz="1800" dirty="0"/>
              <a:t> і </a:t>
            </a:r>
            <a:r>
              <a:rPr lang="ru-RU" sz="1800" dirty="0" err="1"/>
              <a:t>стислої</a:t>
            </a:r>
            <a:r>
              <a:rPr lang="ru-RU" sz="1800" dirty="0"/>
              <a:t> </a:t>
            </a:r>
            <a:r>
              <a:rPr lang="ru-RU" sz="1800" dirty="0" err="1"/>
              <a:t>позитивної</a:t>
            </a:r>
            <a:r>
              <a:rPr lang="ru-RU" sz="1800" dirty="0"/>
              <a:t> </a:t>
            </a:r>
            <a:r>
              <a:rPr lang="ru-RU" sz="1800" dirty="0" err="1"/>
              <a:t>розповіді</a:t>
            </a:r>
            <a:r>
              <a:rPr lang="ru-RU" sz="1800" dirty="0"/>
              <a:t> про себе </a:t>
            </a:r>
          </a:p>
          <a:p>
            <a:r>
              <a:rPr lang="ru-RU" sz="1800" dirty="0"/>
              <a:t>                                                 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свій</a:t>
            </a:r>
            <a:r>
              <a:rPr lang="ru-RU" sz="1800" dirty="0"/>
              <a:t> проект.</a:t>
            </a:r>
          </a:p>
          <a:p>
            <a:endParaRPr lang="ru-RU" sz="1800" dirty="0"/>
          </a:p>
          <a:p>
            <a:r>
              <a:rPr lang="ru-RU" sz="1800" b="1" dirty="0" err="1"/>
              <a:t>Нове</a:t>
            </a:r>
            <a:r>
              <a:rPr lang="ru-RU" sz="1800" b="1" dirty="0"/>
              <a:t> </a:t>
            </a:r>
            <a:r>
              <a:rPr lang="ru-RU" sz="1800" b="1" dirty="0" err="1"/>
              <a:t>вміння</a:t>
            </a:r>
            <a:r>
              <a:rPr lang="ru-RU" sz="1800" b="1" dirty="0"/>
              <a:t>:  </a:t>
            </a:r>
            <a:r>
              <a:rPr lang="ru-RU" sz="1800" dirty="0" err="1"/>
              <a:t>ефективно</a:t>
            </a:r>
            <a:r>
              <a:rPr lang="ru-RU" sz="1800" dirty="0"/>
              <a:t> </a:t>
            </a:r>
            <a:r>
              <a:rPr lang="ru-RU" sz="1800" dirty="0" err="1"/>
              <a:t>говорити</a:t>
            </a:r>
            <a:r>
              <a:rPr lang="ru-RU" sz="1800" dirty="0"/>
              <a:t> про себе та </a:t>
            </a:r>
            <a:r>
              <a:rPr lang="ru-RU" sz="1800" dirty="0" err="1"/>
              <a:t>проекти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ви</a:t>
            </a:r>
            <a:r>
              <a:rPr lang="ru-RU" sz="1800" dirty="0"/>
              <a:t> створили і </a:t>
            </a:r>
            <a:r>
              <a:rPr lang="ru-RU" sz="1800" dirty="0" err="1"/>
              <a:t>хочете</a:t>
            </a:r>
            <a:r>
              <a:rPr lang="ru-RU" sz="1800" dirty="0"/>
              <a:t> </a:t>
            </a:r>
            <a:r>
              <a:rPr lang="ru-RU" sz="1800" dirty="0" err="1"/>
              <a:t>реалізувати</a:t>
            </a:r>
            <a:r>
              <a:rPr lang="ru-RU" sz="1800" dirty="0"/>
              <a:t> </a:t>
            </a:r>
          </a:p>
          <a:p>
            <a:endParaRPr lang="ru-RU" sz="1800" dirty="0"/>
          </a:p>
          <a:p>
            <a:r>
              <a:rPr lang="ru-RU" sz="1800" b="1" dirty="0" err="1"/>
              <a:t>Актуальність</a:t>
            </a:r>
            <a:r>
              <a:rPr lang="ru-RU" sz="1800" b="1" dirty="0"/>
              <a:t> у </a:t>
            </a:r>
            <a:r>
              <a:rPr lang="ru-RU" sz="1800" b="1" dirty="0" err="1"/>
              <a:t>житті</a:t>
            </a:r>
            <a:r>
              <a:rPr lang="ru-RU" sz="1800" b="1" dirty="0"/>
              <a:t>:  </a:t>
            </a:r>
            <a:r>
              <a:rPr lang="ru-RU" sz="1800" dirty="0"/>
              <a:t>при </a:t>
            </a:r>
            <a:r>
              <a:rPr lang="ru-RU" sz="1800" dirty="0" err="1"/>
              <a:t>знайомстві</a:t>
            </a:r>
            <a:r>
              <a:rPr lang="ru-RU" sz="1800" dirty="0"/>
              <a:t> з </a:t>
            </a:r>
            <a:r>
              <a:rPr lang="ru-RU" sz="1800" dirty="0" err="1"/>
              <a:t>новими</a:t>
            </a:r>
            <a:r>
              <a:rPr lang="ru-RU" sz="1800" dirty="0"/>
              <a:t> людьми, </a:t>
            </a:r>
            <a:r>
              <a:rPr lang="ru-RU" sz="1800" dirty="0" err="1"/>
              <a:t>завжди</a:t>
            </a:r>
            <a:r>
              <a:rPr lang="ru-RU" sz="1800" dirty="0"/>
              <a:t> при </a:t>
            </a:r>
            <a:r>
              <a:rPr lang="ru-RU" sz="1800" dirty="0" err="1"/>
              <a:t>прийомі</a:t>
            </a:r>
            <a:r>
              <a:rPr lang="ru-RU" sz="1800" dirty="0"/>
              <a:t> на роботу, </a:t>
            </a:r>
          </a:p>
          <a:p>
            <a:r>
              <a:rPr lang="ru-RU" sz="1800" dirty="0"/>
              <a:t>                                        </a:t>
            </a:r>
            <a:r>
              <a:rPr lang="ru-RU" sz="1800" dirty="0" err="1"/>
              <a:t>під</a:t>
            </a:r>
            <a:r>
              <a:rPr lang="ru-RU" sz="1800" dirty="0"/>
              <a:t> час </a:t>
            </a:r>
            <a:r>
              <a:rPr lang="ru-RU" sz="1800" dirty="0" err="1"/>
              <a:t>презентації</a:t>
            </a:r>
            <a:r>
              <a:rPr lang="ru-RU" sz="1800" dirty="0"/>
              <a:t> </a:t>
            </a:r>
            <a:r>
              <a:rPr lang="ru-RU" sz="1800" dirty="0" err="1"/>
              <a:t>проектів</a:t>
            </a:r>
            <a:r>
              <a:rPr lang="ru-RU" sz="1800" dirty="0"/>
              <a:t>, на </a:t>
            </a:r>
            <a:r>
              <a:rPr lang="ru-RU" sz="1800" dirty="0" err="1"/>
              <a:t>конференціях</a:t>
            </a:r>
            <a:r>
              <a:rPr lang="ru-RU" sz="1800" dirty="0"/>
              <a:t>, на </a:t>
            </a:r>
            <a:r>
              <a:rPr lang="ru-RU" sz="1800" dirty="0" err="1"/>
              <a:t>бізнес</a:t>
            </a:r>
            <a:r>
              <a:rPr lang="ru-RU" sz="1800" dirty="0"/>
              <a:t> </a:t>
            </a:r>
            <a:r>
              <a:rPr lang="ru-RU" sz="1800" dirty="0" err="1"/>
              <a:t>зустрічах</a:t>
            </a:r>
            <a:r>
              <a:rPr lang="ru-RU" sz="1800" dirty="0"/>
              <a:t>,</a:t>
            </a:r>
          </a:p>
          <a:p>
            <a:r>
              <a:rPr lang="ru-RU" sz="1800" dirty="0"/>
              <a:t>                                        і </a:t>
            </a:r>
            <a:r>
              <a:rPr lang="ru-RU" sz="1800" dirty="0" err="1"/>
              <a:t>завжди</a:t>
            </a:r>
            <a:r>
              <a:rPr lang="ru-RU" sz="1800" dirty="0"/>
              <a:t> у </a:t>
            </a:r>
            <a:r>
              <a:rPr lang="ru-RU" sz="1800" dirty="0" err="1"/>
              <a:t>випадках</a:t>
            </a:r>
            <a:r>
              <a:rPr lang="ru-RU" sz="1800" dirty="0"/>
              <a:t>, коли вас </a:t>
            </a:r>
            <a:r>
              <a:rPr lang="ru-RU" sz="1800" dirty="0" err="1"/>
              <a:t>попросять</a:t>
            </a:r>
            <a:r>
              <a:rPr lang="ru-RU" sz="1800" dirty="0"/>
              <a:t> </a:t>
            </a:r>
            <a:r>
              <a:rPr lang="ru-RU" sz="1800" dirty="0" err="1"/>
              <a:t>розповісти</a:t>
            </a:r>
            <a:r>
              <a:rPr lang="ru-RU" sz="1800" dirty="0"/>
              <a:t> про себе і про </a:t>
            </a:r>
          </a:p>
          <a:p>
            <a:r>
              <a:rPr lang="ru-RU" sz="1800" dirty="0"/>
              <a:t>                                        те, </a:t>
            </a:r>
            <a:r>
              <a:rPr lang="ru-RU" sz="1800" dirty="0" err="1"/>
              <a:t>чим</a:t>
            </a:r>
            <a:r>
              <a:rPr lang="ru-RU" sz="1800" dirty="0"/>
              <a:t> </a:t>
            </a:r>
            <a:r>
              <a:rPr lang="ru-RU" sz="1800" dirty="0" err="1"/>
              <a:t>ви</a:t>
            </a:r>
            <a:r>
              <a:rPr lang="ru-RU" sz="1800" dirty="0"/>
              <a:t> </a:t>
            </a:r>
            <a:r>
              <a:rPr lang="ru-RU" sz="1800" dirty="0" err="1"/>
              <a:t>займаєтесь</a:t>
            </a:r>
            <a:r>
              <a:rPr lang="ru-RU" sz="1800" dirty="0"/>
              <a:t>   </a:t>
            </a:r>
          </a:p>
          <a:p>
            <a:pPr algn="ctr">
              <a:lnSpc>
                <a:spcPct val="150000"/>
              </a:lnSpc>
            </a:pPr>
            <a:endParaRPr lang="uk-UA" sz="18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uk-UA" sz="1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1;p24"/>
          <p:cNvSpPr/>
          <p:nvPr/>
        </p:nvSpPr>
        <p:spPr>
          <a:xfrm>
            <a:off x="314020" y="3568536"/>
            <a:ext cx="3246031" cy="3146960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1;p24"/>
          <p:cNvSpPr/>
          <p:nvPr/>
        </p:nvSpPr>
        <p:spPr>
          <a:xfrm>
            <a:off x="10031912" y="3398930"/>
            <a:ext cx="2381110" cy="2519547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3797" y="1041416"/>
            <a:ext cx="11824405" cy="55997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rgbClr val="FFC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44465" y="381403"/>
            <a:ext cx="7843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САМОПРЕЗЕНТАЦІЯ</a:t>
            </a:r>
            <a:r>
              <a:rPr lang="uk-UA" sz="3000" b="1" dirty="0"/>
              <a:t> або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 Pitch</a:t>
            </a:r>
            <a:r>
              <a:rPr lang="uk-UA" sz="3000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42" y="1395793"/>
            <a:ext cx="1131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 Pitch</a:t>
            </a:r>
            <a:r>
              <a:rPr lang="ru-RU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elevator speech </a:t>
            </a:r>
            <a:r>
              <a:rPr 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термін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який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достатньо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часто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зустрічається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бізнесі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якому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вже</a:t>
            </a:r>
            <a:endParaRPr lang="ru-RU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майже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100 </a:t>
            </a:r>
            <a:r>
              <a:rPr lang="ru-RU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років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 </a:t>
            </a:r>
            <a:r>
              <a:rPr 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Історія розвідає, що цей тип самопрезентації явився на </a:t>
            </a:r>
            <a:r>
              <a:rPr 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 Street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 у молодих </a:t>
            </a:r>
          </a:p>
          <a:p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клерків була єдина можливість зустрітися і розповісти свою ідею керівнику лише у ліфті. Інколи, «</a:t>
            </a:r>
            <a:r>
              <a:rPr lang="uk-UA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презентери</a:t>
            </a:r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чекали своїх слухачів цілими годинами, а коли ті заходили до ліфту, заходили разом із ними і починали говорити, у керівника не було іншого варіанту як слухати </a:t>
            </a:r>
            <a:r>
              <a:rPr lang="uk-UA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презентаціюдоки</a:t>
            </a:r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він дістанеться свого поверху.   Це займало близько 1 хвилини, а бувало й всього  40 секунд!   Таким прийомом самопрезентації повинен оволодіти кожний! </a:t>
            </a:r>
          </a:p>
          <a:p>
            <a:endParaRPr lang="ru-RU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616" y="144741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 </a:t>
            </a:r>
          </a:p>
        </p:txBody>
      </p:sp>
      <p:pic>
        <p:nvPicPr>
          <p:cNvPr id="13" name="Google Shape;98;p23">
            <a:extLst>
              <a:ext uri="{FF2B5EF4-FFF2-40B4-BE49-F238E27FC236}">
                <a16:creationId xmlns:a16="http://schemas.microsoft.com/office/drawing/2014/main" id="{52438647-FAAB-4B04-9279-502CF85809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88" y="35038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BC2D1-1CE9-4434-8CAB-E5A20BAD20CA}"/>
              </a:ext>
            </a:extLst>
          </p:cNvPr>
          <p:cNvSpPr txBox="1"/>
          <p:nvPr/>
        </p:nvSpPr>
        <p:spPr>
          <a:xfrm>
            <a:off x="2799089" y="3489280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chemeClr val="tx1"/>
                </a:solidFill>
              </a:rPr>
              <a:t>ГОЛОВНІ ПРАВИЛА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 Pitch</a:t>
            </a:r>
            <a:r>
              <a:rPr lang="uk-UA" sz="2800" b="1" dirty="0"/>
              <a:t> </a:t>
            </a:r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179388F9-B99A-4571-A13D-288446E3D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404733"/>
              </p:ext>
            </p:extLst>
          </p:nvPr>
        </p:nvGraphicFramePr>
        <p:xfrm>
          <a:off x="1032402" y="4343864"/>
          <a:ext cx="3995175" cy="207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0C28D8ED-D0A9-4C4C-91AF-EA3E85967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635363"/>
              </p:ext>
            </p:extLst>
          </p:nvPr>
        </p:nvGraphicFramePr>
        <p:xfrm>
          <a:off x="7227293" y="4228549"/>
          <a:ext cx="3995174" cy="224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749C970B-7304-4435-9101-D9B1484A0102}"/>
              </a:ext>
            </a:extLst>
          </p:cNvPr>
          <p:cNvSpPr/>
          <p:nvPr/>
        </p:nvSpPr>
        <p:spPr>
          <a:xfrm>
            <a:off x="4687999" y="732906"/>
            <a:ext cx="7351703" cy="57253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9F9221CD-7FBB-4E2A-8E37-A594FE2C6B20}"/>
              </a:ext>
            </a:extLst>
          </p:cNvPr>
          <p:cNvSpPr/>
          <p:nvPr/>
        </p:nvSpPr>
        <p:spPr>
          <a:xfrm>
            <a:off x="172137" y="3080948"/>
            <a:ext cx="4515862" cy="32349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DE4FA-B320-42FC-A51A-87EBD209E906}"/>
              </a:ext>
            </a:extLst>
          </p:cNvPr>
          <p:cNvSpPr txBox="1"/>
          <p:nvPr/>
        </p:nvSpPr>
        <p:spPr>
          <a:xfrm>
            <a:off x="210047" y="3144163"/>
            <a:ext cx="49077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b="1" dirty="0">
              <a:solidFill>
                <a:schemeClr val="tx1"/>
              </a:solidFill>
            </a:endParaRPr>
          </a:p>
          <a:p>
            <a:pPr marL="342900" indent="-342900"/>
            <a:r>
              <a:rPr lang="uk-UA" b="1" dirty="0">
                <a:solidFill>
                  <a:schemeClr val="tx1"/>
                </a:solidFill>
              </a:rPr>
              <a:t>1. У своєму новому конспекті коротко дайте відповіді на подані питання письмово</a:t>
            </a:r>
          </a:p>
          <a:p>
            <a:pPr marL="342900" indent="-342900"/>
            <a:r>
              <a:rPr lang="uk-UA" b="1" dirty="0">
                <a:solidFill>
                  <a:schemeClr val="tx1"/>
                </a:solidFill>
              </a:rPr>
              <a:t>      і  складіть розповідь про себе,  спираючись</a:t>
            </a:r>
          </a:p>
          <a:p>
            <a:pPr marL="342900" indent="-342900"/>
            <a:r>
              <a:rPr lang="uk-UA" b="1" dirty="0">
                <a:solidFill>
                  <a:schemeClr val="tx1"/>
                </a:solidFill>
              </a:rPr>
              <a:t>     на нові знання щодо правил самопрезентації.</a:t>
            </a:r>
          </a:p>
          <a:p>
            <a:pPr marL="342900" indent="-342900"/>
            <a:endParaRPr lang="uk-UA" b="1" dirty="0">
              <a:solidFill>
                <a:schemeClr val="tx1"/>
              </a:solidFill>
            </a:endParaRPr>
          </a:p>
          <a:p>
            <a:pPr marL="342900" indent="-342900"/>
            <a:r>
              <a:rPr lang="uk-UA" b="1" dirty="0">
                <a:solidFill>
                  <a:schemeClr val="tx1"/>
                </a:solidFill>
              </a:rPr>
              <a:t>2.  Прочитайте уважно, що в вас вийшло, якщо необхідно зробіть корекції та поправки</a:t>
            </a:r>
          </a:p>
          <a:p>
            <a:pPr marL="342900" indent="-342900"/>
            <a:endParaRPr lang="uk-UA" b="1" dirty="0">
              <a:solidFill>
                <a:schemeClr val="tx1"/>
              </a:solidFill>
            </a:endParaRPr>
          </a:p>
          <a:p>
            <a:pPr marL="342900" indent="-342900"/>
            <a:r>
              <a:rPr lang="uk-UA" b="1" dirty="0">
                <a:solidFill>
                  <a:schemeClr val="tx1"/>
                </a:solidFill>
              </a:rPr>
              <a:t>3. Зробіть свій перший публічний виступ перед групою.</a:t>
            </a:r>
          </a:p>
          <a:p>
            <a:pPr marL="342900" indent="-342900"/>
            <a:endParaRPr lang="uk-UA" dirty="0">
              <a:solidFill>
                <a:schemeClr val="tx1"/>
              </a:solidFill>
            </a:endParaRPr>
          </a:p>
          <a:p>
            <a:pPr marL="342900" indent="-34290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0272A0B-83C2-4D09-B3C5-D9281DA62452}"/>
              </a:ext>
            </a:extLst>
          </p:cNvPr>
          <p:cNvSpPr/>
          <p:nvPr/>
        </p:nvSpPr>
        <p:spPr>
          <a:xfrm>
            <a:off x="416524" y="1388657"/>
            <a:ext cx="10500321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ВИКОНАННЯМ ВПРАВИ </a:t>
            </a:r>
          </a:p>
          <a:p>
            <a:pPr>
              <a:lnSpc>
                <a:spcPct val="150000"/>
              </a:lnSpc>
            </a:pPr>
            <a:r>
              <a:rPr lang="uk-UA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ЗБІЛЬШЕННЯ ЇЇ ЕФЕКТИВНОСТІ </a:t>
            </a:r>
          </a:p>
          <a:p>
            <a:pPr>
              <a:lnSpc>
                <a:spcPct val="150000"/>
              </a:lnSpc>
            </a:pPr>
            <a:r>
              <a:rPr lang="uk-UA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ОЗНАЙОМТЕСЬ З РЕГЛАМЕНТОМ ДО</a:t>
            </a:r>
          </a:p>
          <a:p>
            <a:pPr>
              <a:lnSpc>
                <a:spcPct val="150000"/>
              </a:lnSpc>
            </a:pPr>
            <a:r>
              <a:rPr lang="uk-UA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ВИКОНАННЯ (НА НАСТУПНОМУ СЛАЙДІ)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420E79E-7E12-4C06-8B5D-558F45763A48}"/>
              </a:ext>
            </a:extLst>
          </p:cNvPr>
          <p:cNvSpPr/>
          <p:nvPr/>
        </p:nvSpPr>
        <p:spPr>
          <a:xfrm>
            <a:off x="2850787" y="321647"/>
            <a:ext cx="2266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</a:t>
            </a:r>
            <a:r>
              <a:rPr lang="uk-UA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Google Shape;98;p23">
            <a:extLst>
              <a:ext uri="{FF2B5EF4-FFF2-40B4-BE49-F238E27FC236}">
                <a16:creationId xmlns:a16="http://schemas.microsoft.com/office/drawing/2014/main" id="{CF6C57D3-0BCC-4DA7-BBDB-EA6786F710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4233" y="42439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B5F42-960B-4296-88B1-952E11C13C62}"/>
              </a:ext>
            </a:extLst>
          </p:cNvPr>
          <p:cNvSpPr txBox="1"/>
          <p:nvPr/>
        </p:nvSpPr>
        <p:spPr>
          <a:xfrm>
            <a:off x="4986964" y="1006198"/>
            <a:ext cx="675377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ПІДГОТОВКА ТЕКСТУ САМОПРЕЗЕНТАЦІЇ</a:t>
            </a:r>
          </a:p>
          <a:p>
            <a:endParaRPr lang="uk-UA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Зробіть тепле привітання аудиторії</a:t>
            </a:r>
          </a:p>
          <a:p>
            <a:pPr marL="342900" indent="-342900"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Назвіть Ваше ім'я, звідки Ви, скільки Вам років</a:t>
            </a:r>
          </a:p>
          <a:p>
            <a:pPr marL="342900" indent="-342900"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Скажіть про що ви збираєтесь розповісти</a:t>
            </a:r>
          </a:p>
          <a:p>
            <a:pPr marL="342900" indent="-342900"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Назвіть ваші захоплення, хобі, улюблені справи і </a:t>
            </a:r>
            <a:r>
              <a:rPr lang="uk-U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т.ін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Arial"/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 що Ви мрієте? Чого ви хочете досягти у житті?</a:t>
            </a:r>
          </a:p>
          <a:p>
            <a:pPr marL="342900" indent="-342900"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Яка головна ціль вашого перебування в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GOIT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342900" indent="-342900"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зрозумієте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досягли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її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 ви вважаєте своїми головними досягненнями?</a:t>
            </a:r>
          </a:p>
          <a:p>
            <a:pPr marL="342900" indent="-342900">
              <a:buAutoNum type="arabicPeriod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був в минулому в вас досвід в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</a:p>
          <a:p>
            <a:pPr marL="342900" indent="-342900"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Закінчити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презентацію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необхідно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таким чином: </a:t>
            </a: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«Це все, що я хтів(хотіла) розповісти вам, тож якщо у вас</a:t>
            </a: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виникли до мене питання, будь ласка задайте їх,</a:t>
            </a: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а я з радістю намагатимусь на них відповісти»</a:t>
            </a: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 Відповідаємо на 3 найцікавіші питання від слухачів</a:t>
            </a:r>
          </a:p>
          <a:p>
            <a:pPr marL="342900" indent="-342900">
              <a:buAutoNum type="arabicPeriod" startAt="12"/>
            </a:pP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Після сесії питання-відповіді необхідно завершити свій </a:t>
            </a: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виступ: «</a:t>
            </a:r>
            <a:r>
              <a:rPr lang="uk-U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Дяую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вам за увагу та цікаві запитання, </a:t>
            </a: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передаю слово наступному спікеру»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88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4828572" y="5295417"/>
            <a:ext cx="6885008" cy="13889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2987" y="5289630"/>
            <a:ext cx="3808071" cy="13889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7710" y="1319515"/>
            <a:ext cx="11111696" cy="36923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2355" y="1562582"/>
            <a:ext cx="1066509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Виступи учасників розпочинаються тільки після того, коли всі тексти написані і всі готові прослухати одне одного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Рекомендований час на підготовку тексту  5-7 хвилин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Час виступу 3 хвилини на одного учасника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На протязі виступу, група уважно слухає спікера і кожен з учасників готує 3 питання, які він хоче задати спікеру.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В той час, коли спікер завершив свій виступ, він відкриває сесію </a:t>
            </a:r>
            <a:r>
              <a:rPr lang="uk-UA" sz="1500" dirty="0" err="1">
                <a:solidFill>
                  <a:schemeClr val="tx1"/>
                </a:solidFill>
              </a:rPr>
              <a:t>“питання-відповіді”</a:t>
            </a:r>
            <a:endParaRPr lang="uk-UA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В цей час всі учасники  в </a:t>
            </a:r>
            <a:r>
              <a:rPr lang="uk-UA" sz="1500" dirty="0" err="1">
                <a:solidFill>
                  <a:schemeClr val="tx1"/>
                </a:solidFill>
              </a:rPr>
              <a:t>чаті</a:t>
            </a:r>
            <a:r>
              <a:rPr lang="uk-UA" sz="1500" dirty="0">
                <a:solidFill>
                  <a:schemeClr val="tx1"/>
                </a:solidFill>
              </a:rPr>
              <a:t> зустрічі пишуть своє ім'я і 3 питання до спікера  (час на активність </a:t>
            </a:r>
            <a:r>
              <a:rPr lang="uk-UA" sz="1500" dirty="0" err="1">
                <a:solidFill>
                  <a:schemeClr val="tx1"/>
                </a:solidFill>
              </a:rPr>
              <a:t>чату</a:t>
            </a:r>
            <a:r>
              <a:rPr lang="uk-UA" sz="1500" dirty="0">
                <a:solidFill>
                  <a:schemeClr val="tx1"/>
                </a:solidFill>
              </a:rPr>
              <a:t> 2 хвилини)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Важливо! Ім'я та всі свої питання в одному повідомлені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Спікер обирає найцікавіші на його думку і дає відповіді (3 хвилини на відповіді) 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Після виступу спікера група підтримує його своїми оплесками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Передаємо слово наступному спікеру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Рекомендація загального часу на одного учасника 8 хвилин.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Намагайтесь чітко дотримуватись регламенту вправи</a:t>
            </a:r>
          </a:p>
          <a:p>
            <a:pPr marL="342900" indent="-342900">
              <a:buAutoNum type="arabicPeriod"/>
            </a:pPr>
            <a:r>
              <a:rPr lang="uk-UA" sz="1500" dirty="0">
                <a:solidFill>
                  <a:schemeClr val="tx1"/>
                </a:solidFill>
              </a:rPr>
              <a:t>На першому занятті за </a:t>
            </a:r>
            <a:r>
              <a:rPr lang="uk-UA" sz="1500" dirty="0" err="1">
                <a:solidFill>
                  <a:schemeClr val="tx1"/>
                </a:solidFill>
              </a:rPr>
              <a:t>таймінгом</a:t>
            </a:r>
            <a:r>
              <a:rPr lang="uk-UA" sz="1500" dirty="0">
                <a:solidFill>
                  <a:schemeClr val="tx1"/>
                </a:solidFill>
              </a:rPr>
              <a:t> вправи слідкує викладач</a:t>
            </a:r>
            <a:endParaRPr lang="ru-RU" sz="1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605" y="163203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11838" y="5578997"/>
            <a:ext cx="6417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/>
              <a:t>РЕГЛАМЕНТ</a:t>
            </a:r>
            <a:r>
              <a:rPr lang="uk-UA" dirty="0"/>
              <a:t> -  (від </a:t>
            </a:r>
            <a:r>
              <a:rPr lang="uk-UA" dirty="0" err="1"/>
              <a:t>фр</a:t>
            </a:r>
            <a:r>
              <a:rPr lang="uk-UA" dirty="0"/>
              <a:t>. </a:t>
            </a:r>
            <a:r>
              <a:rPr lang="uk-UA" dirty="0" err="1"/>
              <a:t>Règlement</a:t>
            </a:r>
            <a:r>
              <a:rPr lang="uk-UA" dirty="0"/>
              <a:t>): документ, який перераховує </a:t>
            </a:r>
          </a:p>
          <a:p>
            <a:pPr marL="342900" indent="-342900"/>
            <a:r>
              <a:rPr lang="uk-UA" dirty="0"/>
              <a:t>       і описує по порядку етапи (кроки), які повинна робити група учасників</a:t>
            </a:r>
          </a:p>
          <a:p>
            <a:pPr marL="342900" indent="-342900"/>
            <a:r>
              <a:rPr lang="uk-UA" dirty="0"/>
              <a:t>       для виконання бізнес-процесу, як правило, із зазначенням необхідних</a:t>
            </a:r>
          </a:p>
          <a:p>
            <a:pPr marL="342900" indent="-342900"/>
            <a:r>
              <a:rPr lang="uk-UA" dirty="0"/>
              <a:t>       термінів виконання етапів (кроків).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347" y="5532699"/>
            <a:ext cx="3608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ТАЙМІНГ -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 </a:t>
            </a:r>
            <a:r>
              <a:rPr lang="ru-RU" dirty="0" err="1"/>
              <a:t>можливість</a:t>
            </a:r>
            <a:r>
              <a:rPr lang="ru-RU" dirty="0"/>
              <a:t> обрати </a:t>
            </a:r>
            <a:r>
              <a:rPr lang="ru-RU" dirty="0" err="1"/>
              <a:t>точний</a:t>
            </a:r>
            <a:endParaRPr lang="ru-RU" dirty="0"/>
          </a:p>
          <a:p>
            <a:r>
              <a:rPr lang="ru-RU" dirty="0"/>
              <a:t> момент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</a:t>
            </a:r>
          </a:p>
          <a:p>
            <a:r>
              <a:rPr lang="ru-RU" dirty="0"/>
              <a:t>для </a:t>
            </a:r>
            <a:r>
              <a:rPr lang="ru-RU" dirty="0" err="1"/>
              <a:t>досягнення</a:t>
            </a:r>
            <a:r>
              <a:rPr lang="ru-RU" dirty="0"/>
              <a:t> оптимального </a:t>
            </a:r>
            <a:r>
              <a:rPr lang="ru-RU" dirty="0" err="1"/>
              <a:t>ефекту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результату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51" y="474562"/>
            <a:ext cx="5432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РЕГЛАМЕНТ ДО ВПРАВИ 2:</a:t>
            </a:r>
            <a:endParaRPr lang="ru-RU" sz="3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Місце для зображення 10" descr="loja-virtual-autoridade-especialista-300x287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897" r="2897"/>
          <a:stretch>
            <a:fillRect/>
          </a:stretch>
        </p:blipFill>
        <p:spPr>
          <a:xfrm>
            <a:off x="712520" y="1935679"/>
            <a:ext cx="3204079" cy="3253839"/>
          </a:xfrm>
        </p:spPr>
      </p:pic>
      <p:sp>
        <p:nvSpPr>
          <p:cNvPr id="12" name="TextBox 11"/>
          <p:cNvSpPr txBox="1"/>
          <p:nvPr/>
        </p:nvSpPr>
        <p:spPr>
          <a:xfrm>
            <a:off x="4132614" y="3253839"/>
            <a:ext cx="73033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b="1" dirty="0">
                <a:solidFill>
                  <a:srgbClr val="FFC000"/>
                </a:solidFill>
              </a:rPr>
              <a:t>ВІТАЮ! З НОВИМИ ЗНАННЯМИ!  </a:t>
            </a:r>
            <a:endParaRPr lang="ru-RU" sz="3400" b="1" dirty="0">
              <a:solidFill>
                <a:srgbClr val="FFC000"/>
              </a:solidFill>
            </a:endParaRPr>
          </a:p>
        </p:txBody>
      </p:sp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6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;p26"/>
          <p:cNvSpPr/>
          <p:nvPr/>
        </p:nvSpPr>
        <p:spPr>
          <a:xfrm>
            <a:off x="8973788" y="4530436"/>
            <a:ext cx="3503220" cy="3253839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6;p26"/>
          <p:cNvSpPr/>
          <p:nvPr/>
        </p:nvSpPr>
        <p:spPr>
          <a:xfrm>
            <a:off x="1520042" y="2030681"/>
            <a:ext cx="1828800" cy="1793174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14622A-282B-4014-ABEC-888D7B3D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607" y="246050"/>
            <a:ext cx="3547194" cy="225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15064-94CD-4F69-9194-4343FD99C3DF}"/>
              </a:ext>
            </a:extLst>
          </p:cNvPr>
          <p:cNvSpPr txBox="1"/>
          <p:nvPr/>
        </p:nvSpPr>
        <p:spPr>
          <a:xfrm>
            <a:off x="509283" y="3658402"/>
            <a:ext cx="1120851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800" b="1" dirty="0"/>
              <a:t>СПИРАЮЧИСЬ НА ДОСВІД З ЦЬОГО УРОКУ, СКЛАДІТЬ ДЛЯ СЕБЕ ГАРНУ САМОПРЕЗЕНТАЦІЮ, </a:t>
            </a:r>
          </a:p>
          <a:p>
            <a:pPr algn="ctr">
              <a:lnSpc>
                <a:spcPct val="150000"/>
              </a:lnSpc>
            </a:pPr>
            <a:r>
              <a:rPr lang="uk-UA" sz="1800" b="1" dirty="0"/>
              <a:t>ЯКУ ВИ ЗМОЖЕТЕ ВИКОРИСТОВУВАТИ У СВОЄМУ  ЖИТТІ</a:t>
            </a:r>
            <a:endParaRPr lang="ru-RU" sz="1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6"/>
          <p:cNvSpPr/>
          <p:nvPr/>
        </p:nvSpPr>
        <p:spPr>
          <a:xfrm>
            <a:off x="8098973" y="2541318"/>
            <a:ext cx="3503220" cy="3253839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0738" y="3182587"/>
            <a:ext cx="7095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СПОДІВАЮСЬ, ЩО 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ЦЕЙ УРОК ВАМ СТАНЕ У НАГОДІ!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ПЛІДНУ ПРАЦЮ НАД СВОЇМИ ЗНАННЯМИ! 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УСПІХУ РАЗОМ З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ITEENS</a:t>
            </a: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uk-UA" sz="2000" dirty="0"/>
              <a:t> </a:t>
            </a:r>
            <a:endParaRPr lang="ru-RU" sz="2000" dirty="0"/>
          </a:p>
        </p:txBody>
      </p:sp>
      <p:pic>
        <p:nvPicPr>
          <p:cNvPr id="4" name="Google Shape;16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575" y="213756"/>
            <a:ext cx="5819722" cy="1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indicacao-nivel2-Insite-Telecom-Parceria-ilustrac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084" y="1129202"/>
            <a:ext cx="8344735" cy="51933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4B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t="22999" b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</a:t>
            </a:r>
            <a:r>
              <a:rPr lang="en-US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1</a:t>
            </a: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. </a:t>
            </a:r>
            <a:r>
              <a:rPr lang="ru-RU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ВСТУП ДО КУРСУ</a:t>
            </a:r>
            <a:r>
              <a:rPr lang="en-US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 SOFT-SKILLS</a:t>
            </a:r>
            <a:endParaRPr lang="ru-RU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endParaRPr lang="uk-UA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223159" y="2921329"/>
            <a:ext cx="9975272" cy="37407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71796" y="1481752"/>
            <a:ext cx="93577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РОЗДІЛ </a:t>
            </a:r>
            <a:r>
              <a:rPr lang="ru-RU" sz="4000" dirty="0"/>
              <a:t>2</a:t>
            </a:r>
            <a:r>
              <a:rPr lang="uk-UA" sz="4000" dirty="0"/>
              <a:t>. </a:t>
            </a:r>
            <a:r>
              <a:rPr lang="uk-UA" sz="3100" dirty="0"/>
              <a:t>ЗНАЙОМСТВО З КОМАНДОЮ.</a:t>
            </a:r>
          </a:p>
          <a:p>
            <a:r>
              <a:rPr lang="uk-UA" sz="3000" dirty="0"/>
              <a:t>                               САМОПРЕЗЕНТАЦІЯ</a:t>
            </a:r>
          </a:p>
          <a:p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91294" y="3123209"/>
            <a:ext cx="571663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/>
              <a:t>Мета заняття</a:t>
            </a:r>
            <a:r>
              <a:rPr lang="uk-UA" dirty="0"/>
              <a:t>: </a:t>
            </a:r>
          </a:p>
          <a:p>
            <a:endParaRPr lang="uk-UA" dirty="0"/>
          </a:p>
          <a:p>
            <a:pPr marL="342900" indent="-342900">
              <a:buAutoNum type="arabicPeriod"/>
            </a:pPr>
            <a:r>
              <a:rPr lang="uk-UA" sz="1600" dirty="0"/>
              <a:t>Знайомство учасників групи</a:t>
            </a:r>
          </a:p>
          <a:p>
            <a:pPr marL="342900" indent="-342900">
              <a:buAutoNum type="arabicPeriod"/>
            </a:pPr>
            <a:r>
              <a:rPr lang="uk-UA" sz="1600" dirty="0"/>
              <a:t>Налагодження комунікації між ними</a:t>
            </a:r>
          </a:p>
          <a:p>
            <a:r>
              <a:rPr lang="uk-UA" sz="1600" dirty="0"/>
              <a:t>3.   Виявлення спільних та унікальних інтересів студентів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43" y="4500486"/>
            <a:ext cx="91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Навички, якими ви оволодієте: </a:t>
            </a:r>
          </a:p>
          <a:p>
            <a:endParaRPr lang="uk-UA" sz="1600" b="1" dirty="0"/>
          </a:p>
          <a:p>
            <a:pPr marL="342900" indent="-342900">
              <a:buAutoNum type="arabicPeriod"/>
            </a:pPr>
            <a:r>
              <a:rPr lang="uk-UA" sz="1600" dirty="0"/>
              <a:t>Складання лаконічної та інформативної </a:t>
            </a:r>
            <a:r>
              <a:rPr lang="uk-UA" sz="1600" dirty="0" err="1"/>
              <a:t>самопрезентації</a:t>
            </a:r>
            <a:endParaRPr lang="uk-UA" sz="1600" dirty="0"/>
          </a:p>
          <a:p>
            <a:pPr marL="342900" indent="-342900">
              <a:buAutoNum type="arabicPeriod"/>
            </a:pPr>
            <a:r>
              <a:rPr lang="uk-UA" sz="1600" dirty="0"/>
              <a:t>Подолання страху під час першого виступу</a:t>
            </a:r>
          </a:p>
          <a:p>
            <a:pPr marL="342900" indent="-342900">
              <a:buAutoNum type="arabicPeriod"/>
            </a:pPr>
            <a:r>
              <a:rPr lang="uk-UA" sz="1600" dirty="0"/>
              <a:t>Навичка публічного виступу</a:t>
            </a:r>
          </a:p>
          <a:p>
            <a:pPr marL="342900" indent="-342900">
              <a:buAutoNum type="arabicPeriod"/>
            </a:pPr>
            <a:r>
              <a:rPr lang="uk-UA" sz="1600" dirty="0"/>
              <a:t>Навичка бути спікером та ведучім</a:t>
            </a:r>
          </a:p>
          <a:p>
            <a:pPr marL="342900" indent="-342900">
              <a:buAutoNum type="arabicPeriod"/>
            </a:pPr>
            <a:r>
              <a:rPr lang="uk-UA" sz="1600" dirty="0"/>
              <a:t>Навичка активного слухання</a:t>
            </a:r>
          </a:p>
          <a:p>
            <a:pPr marL="342900" indent="-342900">
              <a:buFont typeface="Arial"/>
              <a:buAutoNum type="arabicPeriod"/>
            </a:pPr>
            <a:r>
              <a:rPr lang="uk-UA" sz="1600" dirty="0"/>
              <a:t>Навичка ставити запитання</a:t>
            </a:r>
          </a:p>
          <a:p>
            <a:pPr marL="342900" indent="-342900"/>
            <a:endParaRPr lang="uk-UA" sz="1600" dirty="0"/>
          </a:p>
          <a:p>
            <a:pPr marL="342900" indent="-342900">
              <a:buAutoNum type="arabicPeriod"/>
            </a:pPr>
            <a:endParaRPr lang="uk-UA" sz="1600" dirty="0"/>
          </a:p>
          <a:p>
            <a:pPr marL="342900" indent="-342900"/>
            <a:endParaRPr lang="uk-UA" sz="1600" dirty="0"/>
          </a:p>
        </p:txBody>
      </p:sp>
      <p:pic>
        <p:nvPicPr>
          <p:cNvPr id="6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554920856_w640_h640_stend-sogodni-na.jpg"/>
          <p:cNvPicPr>
            <a:picLocks noChangeAspect="1"/>
          </p:cNvPicPr>
          <p:nvPr/>
        </p:nvPicPr>
        <p:blipFill>
          <a:blip r:embed="rId2"/>
          <a:srcRect r="-156" b="63810"/>
          <a:stretch>
            <a:fillRect/>
          </a:stretch>
        </p:blipFill>
        <p:spPr>
          <a:xfrm>
            <a:off x="8229601" y="201882"/>
            <a:ext cx="3526971" cy="2297574"/>
          </a:xfrm>
          <a:prstGeom prst="rect">
            <a:avLst/>
          </a:prstGeom>
        </p:spPr>
      </p:pic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1110" y="2087761"/>
            <a:ext cx="10357323" cy="3676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uk-UA" sz="1700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1.  Згадаємо, що ми дізналися на минулому занятті. Закріпимо отримані знання.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2.  Дізнаємося, що будемо вивчати на протязі учбового періоду і якими супер – навичками ми оволодіємо.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3.  Дізнаємося, що таке самопрезентація. Головні правила щодо її складання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4.  Зробимо свій перший публічний виступ, в якості справжнього спікера 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6.  Оволодіємо навичкою ставити запитання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7.  Прокачаємо навичку активного слухання та концентрації уваги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8.  Проведемо цей час із користю для себе і свого розвитку! </a:t>
            </a:r>
          </a:p>
          <a:p>
            <a:pPr marL="342900" indent="-342900">
              <a:lnSpc>
                <a:spcPct val="150000"/>
              </a:lnSpc>
            </a:pPr>
            <a:endParaRPr lang="uk-UA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11" y="6341421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rgbClr val="FFC000"/>
                </a:solidFill>
              </a:rPr>
              <a:t>Отож, зробімо разом важливий крок до свого успіху! Ми починаємо</a:t>
            </a:r>
            <a:r>
              <a:rPr lang="uk-UA" dirty="0">
                <a:solidFill>
                  <a:srgbClr val="FFC000"/>
                </a:solidFill>
              </a:rPr>
              <a:t>!  </a:t>
            </a:r>
            <a:endParaRPr lang="ru-RU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847D4436-53C0-43E4-971E-9F4BF6B748B7}"/>
              </a:ext>
            </a:extLst>
          </p:cNvPr>
          <p:cNvSpPr/>
          <p:nvPr/>
        </p:nvSpPr>
        <p:spPr>
          <a:xfrm>
            <a:off x="5955892" y="5384906"/>
            <a:ext cx="6003566" cy="12003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CB21FC73-30E4-46BF-BC0B-5DEC249B2E45}"/>
              </a:ext>
            </a:extLst>
          </p:cNvPr>
          <p:cNvSpPr/>
          <p:nvPr/>
        </p:nvSpPr>
        <p:spPr>
          <a:xfrm>
            <a:off x="6306640" y="1857715"/>
            <a:ext cx="5467701" cy="19655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Google Shape;98;p23">
            <a:extLst>
              <a:ext uri="{FF2B5EF4-FFF2-40B4-BE49-F238E27FC236}">
                <a16:creationId xmlns:a16="http://schemas.microsoft.com/office/drawing/2014/main" id="{B15A27A9-BBDC-4ED0-A832-4BC7323C41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5345C3-DB90-46F2-923F-E0FC0DCDF8C7}"/>
              </a:ext>
            </a:extLst>
          </p:cNvPr>
          <p:cNvSpPr txBox="1"/>
          <p:nvPr/>
        </p:nvSpPr>
        <p:spPr>
          <a:xfrm>
            <a:off x="6324692" y="1919553"/>
            <a:ext cx="559319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000" b="1" dirty="0">
                <a:solidFill>
                  <a:schemeClr val="tx1"/>
                </a:solidFill>
              </a:rPr>
              <a:t>Як Ви вважаєте який </a:t>
            </a:r>
            <a:r>
              <a:rPr lang="en-US" sz="1800" b="1" dirty="0">
                <a:solidFill>
                  <a:schemeClr val="tx1"/>
                </a:solidFill>
              </a:rPr>
              <a:t>SOFT</a:t>
            </a:r>
            <a:r>
              <a:rPr lang="uk-UA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SKILL</a:t>
            </a:r>
            <a:r>
              <a:rPr lang="uk-UA" sz="18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tx1"/>
                </a:solidFill>
              </a:rPr>
              <a:t>в Вас може стати </a:t>
            </a:r>
            <a:r>
              <a:rPr lang="uk-UA" sz="1800" b="1" dirty="0" err="1">
                <a:solidFill>
                  <a:schemeClr val="tx1"/>
                </a:solidFill>
              </a:rPr>
              <a:t>найпрокаченішим</a:t>
            </a:r>
            <a:r>
              <a:rPr lang="uk-UA" sz="1800" b="1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tx1"/>
                </a:solidFill>
              </a:rPr>
              <a:t>до якого </a:t>
            </a:r>
            <a:r>
              <a:rPr lang="uk-UA" sz="1800" b="1" dirty="0" err="1">
                <a:solidFill>
                  <a:schemeClr val="tx1"/>
                </a:solidFill>
              </a:rPr>
              <a:t>скілу</a:t>
            </a:r>
            <a:r>
              <a:rPr lang="uk-UA" sz="1800" b="1" dirty="0">
                <a:solidFill>
                  <a:schemeClr val="tx1"/>
                </a:solidFill>
              </a:rPr>
              <a:t> в вас є здібності, 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tx1"/>
                </a:solidFill>
              </a:rPr>
              <a:t>який </a:t>
            </a:r>
            <a:r>
              <a:rPr lang="uk-UA" sz="1800" b="1" dirty="0" err="1">
                <a:solidFill>
                  <a:schemeClr val="tx1"/>
                </a:solidFill>
              </a:rPr>
              <a:t>скіл</a:t>
            </a:r>
            <a:r>
              <a:rPr lang="uk-UA" sz="1800" b="1" dirty="0">
                <a:solidFill>
                  <a:schemeClr val="tx1"/>
                </a:solidFill>
              </a:rPr>
              <a:t> може стати вашою СУПЕРСИЛОЮ? </a:t>
            </a:r>
          </a:p>
          <a:p>
            <a:pPr>
              <a:lnSpc>
                <a:spcPct val="150000"/>
              </a:lnSpc>
            </a:pPr>
            <a:endParaRPr lang="uk-UA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FFFDE80C-2655-4F0D-A233-0611A658E2C0}"/>
              </a:ext>
            </a:extLst>
          </p:cNvPr>
          <p:cNvSpPr/>
          <p:nvPr/>
        </p:nvSpPr>
        <p:spPr>
          <a:xfrm>
            <a:off x="454273" y="1930668"/>
            <a:ext cx="5371880" cy="19872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A030217-5B12-4513-A3E4-25BD0DE9101B}"/>
              </a:ext>
            </a:extLst>
          </p:cNvPr>
          <p:cNvSpPr/>
          <p:nvPr/>
        </p:nvSpPr>
        <p:spPr>
          <a:xfrm>
            <a:off x="1081646" y="1322520"/>
            <a:ext cx="1002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ПРОЯВИМО АКТИВНІСТЬ У НАШОМУ ЧАТІ!!! ВИКОНАЙТЕ 5 НЕВЕЛИЧКИХ ЗАВДАННЬ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57A32-B45F-4E67-B4D0-19AFD6AD8B08}"/>
              </a:ext>
            </a:extLst>
          </p:cNvPr>
          <p:cNvSpPr txBox="1"/>
          <p:nvPr/>
        </p:nvSpPr>
        <p:spPr>
          <a:xfrm>
            <a:off x="502909" y="2378696"/>
            <a:ext cx="533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одному реченні напишіть: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F3A0266A-5B0A-40A6-B125-1672E6899BF9}"/>
              </a:ext>
            </a:extLst>
          </p:cNvPr>
          <p:cNvSpPr/>
          <p:nvPr/>
        </p:nvSpPr>
        <p:spPr>
          <a:xfrm>
            <a:off x="435509" y="4290508"/>
            <a:ext cx="5371880" cy="17395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B7CB9B1D-5915-409A-ADDA-128168A70FE5}"/>
              </a:ext>
            </a:extLst>
          </p:cNvPr>
          <p:cNvSpPr/>
          <p:nvPr/>
        </p:nvSpPr>
        <p:spPr>
          <a:xfrm>
            <a:off x="6287436" y="4217790"/>
            <a:ext cx="5624534" cy="9030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55B98-15F2-4068-A079-AD521E26BB17}"/>
              </a:ext>
            </a:extLst>
          </p:cNvPr>
          <p:cNvSpPr txBox="1"/>
          <p:nvPr/>
        </p:nvSpPr>
        <p:spPr>
          <a:xfrm>
            <a:off x="915556" y="4514518"/>
            <a:ext cx="44117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Дайте відповідь на питання </a:t>
            </a:r>
          </a:p>
          <a:p>
            <a:r>
              <a:rPr lang="uk-U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(речення 5-10 слів)  :</a:t>
            </a:r>
          </a:p>
          <a:p>
            <a:endParaRPr lang="uk-UA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1800" dirty="0"/>
              <a:t>Як ви зрозуміли поняття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r>
              <a:rPr lang="uk-UA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</a:t>
            </a:r>
            <a:endParaRPr lang="uk-UA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5037F-21E4-43FB-B028-3885B17A6119}"/>
              </a:ext>
            </a:extLst>
          </p:cNvPr>
          <p:cNvSpPr txBox="1"/>
          <p:nvPr/>
        </p:nvSpPr>
        <p:spPr>
          <a:xfrm>
            <a:off x="6770359" y="4382074"/>
            <a:ext cx="468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/>
              <a:t>Оцініть по шкалі від 1 до 10 корисність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SOFT</a:t>
            </a:r>
            <a:r>
              <a:rPr lang="uk-UA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SKILLS</a:t>
            </a:r>
            <a:r>
              <a:rPr lang="uk-UA" sz="1800" b="1" dirty="0">
                <a:solidFill>
                  <a:schemeClr val="tx1"/>
                </a:solidFill>
              </a:rPr>
              <a:t> у житті сучасної людини</a:t>
            </a:r>
            <a:endParaRPr lang="ru-RU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90070-66F3-420C-8C36-3110A93F27B3}"/>
              </a:ext>
            </a:extLst>
          </p:cNvPr>
          <p:cNvSpPr txBox="1"/>
          <p:nvPr/>
        </p:nvSpPr>
        <p:spPr>
          <a:xfrm>
            <a:off x="6664789" y="5661904"/>
            <a:ext cx="473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800" b="1" dirty="0"/>
              <a:t>Оцініть по шкалі від 1 до 10 свій рівень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</a:t>
            </a:r>
            <a:r>
              <a:rPr lang="uk-U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</a:t>
            </a:r>
            <a:r>
              <a:rPr lang="uk-U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даний момент часу</a:t>
            </a:r>
            <a:r>
              <a:rPr lang="uk-UA" sz="1800" dirty="0"/>
              <a:t> 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0438D5C-7E9C-4A0B-8387-72DAAF0A9DFB}"/>
              </a:ext>
            </a:extLst>
          </p:cNvPr>
          <p:cNvSpPr/>
          <p:nvPr/>
        </p:nvSpPr>
        <p:spPr>
          <a:xfrm>
            <a:off x="384295" y="1839575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6AFC32B-C811-4119-A6C9-7F327DF339EC}"/>
              </a:ext>
            </a:extLst>
          </p:cNvPr>
          <p:cNvSpPr/>
          <p:nvPr/>
        </p:nvSpPr>
        <p:spPr>
          <a:xfrm>
            <a:off x="148461" y="4059122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F79569A-88AB-4A0E-A52E-68EA88EFDE28}"/>
              </a:ext>
            </a:extLst>
          </p:cNvPr>
          <p:cNvSpPr/>
          <p:nvPr/>
        </p:nvSpPr>
        <p:spPr>
          <a:xfrm>
            <a:off x="5847902" y="5465397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43D10FA-D825-47F8-BACE-7AA3E13CA175}"/>
              </a:ext>
            </a:extLst>
          </p:cNvPr>
          <p:cNvSpPr/>
          <p:nvPr/>
        </p:nvSpPr>
        <p:spPr>
          <a:xfrm>
            <a:off x="5924369" y="3938943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D0E6B43-79CB-42A9-BAC0-B59664C5B83A}"/>
              </a:ext>
            </a:extLst>
          </p:cNvPr>
          <p:cNvSpPr/>
          <p:nvPr/>
        </p:nvSpPr>
        <p:spPr>
          <a:xfrm>
            <a:off x="6145114" y="1994963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DD7DE-E574-42CA-BD25-19E0FA758F3B}"/>
              </a:ext>
            </a:extLst>
          </p:cNvPr>
          <p:cNvSpPr txBox="1"/>
          <p:nvPr/>
        </p:nvSpPr>
        <p:spPr>
          <a:xfrm>
            <a:off x="565511" y="19599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2F616E78-27B1-4808-912B-1464E7EFD5C8}"/>
              </a:ext>
            </a:extLst>
          </p:cNvPr>
          <p:cNvSpPr/>
          <p:nvPr/>
        </p:nvSpPr>
        <p:spPr>
          <a:xfrm>
            <a:off x="6347338" y="211084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C50B5-ADA5-4AD8-B89B-81DFE7FDC35F}"/>
              </a:ext>
            </a:extLst>
          </p:cNvPr>
          <p:cNvSpPr txBox="1"/>
          <p:nvPr/>
        </p:nvSpPr>
        <p:spPr>
          <a:xfrm>
            <a:off x="339242" y="4172510"/>
            <a:ext cx="32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5FFFA677-D0D7-44EC-A600-E6B8703CF6A0}"/>
              </a:ext>
            </a:extLst>
          </p:cNvPr>
          <p:cNvSpPr/>
          <p:nvPr/>
        </p:nvSpPr>
        <p:spPr>
          <a:xfrm>
            <a:off x="6115672" y="405912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BD8C7CFD-3B01-4730-8486-969308D749E8}"/>
              </a:ext>
            </a:extLst>
          </p:cNvPr>
          <p:cNvSpPr/>
          <p:nvPr/>
        </p:nvSpPr>
        <p:spPr>
          <a:xfrm>
            <a:off x="6042984" y="558496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FAAA2-94B3-49C3-B237-B0FCAC125DDD}"/>
              </a:ext>
            </a:extLst>
          </p:cNvPr>
          <p:cNvSpPr txBox="1"/>
          <p:nvPr/>
        </p:nvSpPr>
        <p:spPr>
          <a:xfrm>
            <a:off x="892845" y="3228487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/>
              <a:t>Як ви зрозуміли поняття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</a:t>
            </a:r>
            <a:r>
              <a:rPr lang="uk-UA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31BC3-28AB-4536-B021-302102039B61}"/>
              </a:ext>
            </a:extLst>
          </p:cNvPr>
          <p:cNvSpPr txBox="1"/>
          <p:nvPr/>
        </p:nvSpPr>
        <p:spPr>
          <a:xfrm>
            <a:off x="3648746" y="455287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1. ДЛЯ РОЗІГРІВУ</a:t>
            </a:r>
            <a:endParaRPr lang="ru-RU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A24A3-40BE-4FEE-A79A-7335D6427B80}"/>
              </a:ext>
            </a:extLst>
          </p:cNvPr>
          <p:cNvSpPr txBox="1"/>
          <p:nvPr/>
        </p:nvSpPr>
        <p:spPr>
          <a:xfrm>
            <a:off x="3970480" y="336824"/>
            <a:ext cx="4349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ДАВАЙТЕ ЗГАДАЄМО</a:t>
            </a:r>
            <a:endParaRPr lang="ru-RU" sz="3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9901A-0080-43E7-BE92-C648119E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1402294"/>
            <a:ext cx="9375112" cy="4921934"/>
          </a:xfrm>
          <a:prstGeom prst="rect">
            <a:avLst/>
          </a:prstGeom>
        </p:spPr>
      </p:pic>
      <p:pic>
        <p:nvPicPr>
          <p:cNvPr id="6" name="Google Shape;98;p23">
            <a:extLst>
              <a:ext uri="{FF2B5EF4-FFF2-40B4-BE49-F238E27FC236}">
                <a16:creationId xmlns:a16="http://schemas.microsoft.com/office/drawing/2014/main" id="{79A9D38B-7062-4CF1-A95B-F3F0E673D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2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5106364" y="4400307"/>
            <a:ext cx="4847863" cy="17130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32745" y="2316866"/>
            <a:ext cx="6248400" cy="17130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74562" y="4492907"/>
            <a:ext cx="4145665" cy="17130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1413" y="2303362"/>
            <a:ext cx="4051139" cy="17130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334945" y="367534"/>
            <a:ext cx="2946640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АНОНС КУРСУ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8" y="1331088"/>
            <a:ext cx="357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FFC000"/>
                </a:solidFill>
              </a:rPr>
              <a:t> 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Теми, які ми будемо вивчати</a:t>
            </a:r>
          </a:p>
          <a:p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308" y="2338087"/>
            <a:ext cx="38603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uk-UA" b="1" dirty="0"/>
              <a:t>МОДУЛЬ 1. ВСТУПНА ЧАСТИНА</a:t>
            </a:r>
          </a:p>
          <a:p>
            <a:pPr marL="342900" indent="-342900"/>
            <a:endParaRPr lang="uk-UA" b="1" dirty="0"/>
          </a:p>
          <a:p>
            <a:pPr marL="342900" indent="-342900"/>
            <a:r>
              <a:rPr lang="uk-UA" dirty="0"/>
              <a:t>1. Знайомство з командою. </a:t>
            </a:r>
          </a:p>
          <a:p>
            <a:pPr marL="342900" indent="-342900"/>
            <a:r>
              <a:rPr lang="uk-UA" dirty="0"/>
              <a:t>2. Що таке </a:t>
            </a:r>
            <a:r>
              <a:rPr lang="en-US" dirty="0"/>
              <a:t>Soft-skills</a:t>
            </a:r>
            <a:r>
              <a:rPr lang="ru-RU" dirty="0"/>
              <a:t> і як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важливі</a:t>
            </a:r>
            <a:r>
              <a:rPr lang="ru-RU" dirty="0"/>
              <a:t> навички </a:t>
            </a:r>
          </a:p>
          <a:p>
            <a:pPr marL="342900" indent="-342900"/>
            <a:r>
              <a:rPr lang="ru-RU" dirty="0"/>
              <a:t>   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endParaRPr lang="ru-RU" dirty="0"/>
          </a:p>
          <a:p>
            <a:pPr marL="342900" indent="-342900"/>
            <a:r>
              <a:rPr lang="uk-UA" dirty="0"/>
              <a:t>3. Інструменти ефективного навчання</a:t>
            </a:r>
          </a:p>
          <a:p>
            <a:pPr marL="342900" indent="-342900"/>
            <a:r>
              <a:rPr lang="uk-UA" dirty="0"/>
              <a:t>4. Сфера </a:t>
            </a:r>
            <a:r>
              <a:rPr lang="en-US" dirty="0"/>
              <a:t>IT</a:t>
            </a:r>
            <a:r>
              <a:rPr lang="uk-UA" dirty="0"/>
              <a:t>:</a:t>
            </a:r>
            <a:r>
              <a:rPr lang="ru-RU" dirty="0"/>
              <a:t> </a:t>
            </a:r>
            <a:r>
              <a:rPr lang="uk-UA" dirty="0"/>
              <a:t>професії  та перспективи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017" y="23696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uk-UA" b="1" dirty="0"/>
              <a:t>МОДУЛЬ 2. ПОСТАНОВКА ЦІЛЕЙ</a:t>
            </a:r>
          </a:p>
          <a:p>
            <a:pPr marL="342900" indent="-342900"/>
            <a:endParaRPr lang="uk-UA" b="1" dirty="0"/>
          </a:p>
          <a:p>
            <a:pPr marL="342900" indent="-342900">
              <a:buAutoNum type="arabicPeriod"/>
            </a:pPr>
            <a:r>
              <a:rPr lang="uk-UA" dirty="0"/>
              <a:t>Як мрії втілювати в реальному житті. </a:t>
            </a:r>
          </a:p>
          <a:p>
            <a:pPr marL="342900" indent="-342900">
              <a:buAutoNum type="arabicPeriod"/>
            </a:pPr>
            <a:r>
              <a:rPr lang="uk-UA" dirty="0"/>
              <a:t>Інструменти та системи постановки цілей. </a:t>
            </a:r>
          </a:p>
          <a:p>
            <a:pPr marL="342900" indent="-342900">
              <a:buAutoNum type="arabicPeriod"/>
            </a:pPr>
            <a:r>
              <a:rPr lang="uk-UA" dirty="0"/>
              <a:t>Підвищення особистої ефективності, інструменти, алгоритми, системи</a:t>
            </a:r>
          </a:p>
          <a:p>
            <a:pPr marL="342900" indent="-342900">
              <a:buAutoNum type="arabicPeriod"/>
            </a:pPr>
            <a:r>
              <a:rPr lang="uk-UA" dirty="0"/>
              <a:t>Захист модульної роботи – </a:t>
            </a:r>
            <a:r>
              <a:rPr lang="uk-UA" dirty="0" err="1"/>
              <a:t>“Покроковий</a:t>
            </a:r>
            <a:r>
              <a:rPr lang="uk-UA" dirty="0"/>
              <a:t> шлях до мого </a:t>
            </a:r>
            <a:r>
              <a:rPr lang="uk-UA" dirty="0" err="1"/>
              <a:t>успіху”</a:t>
            </a:r>
            <a:r>
              <a:rPr lang="uk-UA" dirty="0"/>
              <a:t>! </a:t>
            </a:r>
          </a:p>
          <a:p>
            <a:pPr marL="342900" indent="-342900"/>
            <a:endParaRPr lang="uk-UA" dirty="0"/>
          </a:p>
          <a:p>
            <a:pPr marL="342900" indent="-342900">
              <a:buAutoNum type="arabicPeriod"/>
            </a:pP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567159" y="4583575"/>
            <a:ext cx="40591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uk-UA" b="1" dirty="0"/>
              <a:t>МОДУЛЬ 3. ЕМОЦІЙНА ГРАМОТНІСТЬ</a:t>
            </a:r>
          </a:p>
          <a:p>
            <a:pPr marL="342900" indent="-342900"/>
            <a:endParaRPr lang="uk-UA" b="1" dirty="0"/>
          </a:p>
          <a:p>
            <a:pPr marL="342900" indent="-342900"/>
            <a:r>
              <a:rPr lang="uk-UA" dirty="0"/>
              <a:t>1. Емоційний інтелект. Керування емоціями</a:t>
            </a:r>
          </a:p>
          <a:p>
            <a:pPr marL="342900" indent="-342900"/>
            <a:r>
              <a:rPr lang="uk-UA" dirty="0"/>
              <a:t>2. Позитивне мислення. </a:t>
            </a:r>
            <a:endParaRPr lang="ru-RU" dirty="0"/>
          </a:p>
          <a:p>
            <a:pPr marL="342900" indent="-342900"/>
            <a:r>
              <a:rPr lang="uk-UA" dirty="0"/>
              <a:t>3. Мотивація. Як мотивувати себе та </a:t>
            </a:r>
          </a:p>
          <a:p>
            <a:pPr marL="342900" indent="-342900"/>
            <a:r>
              <a:rPr lang="uk-UA" dirty="0"/>
              <a:t>   надихати інших</a:t>
            </a:r>
          </a:p>
          <a:p>
            <a:pPr marL="342900" indent="-342900"/>
            <a:r>
              <a:rPr lang="uk-UA" dirty="0"/>
              <a:t>4. Впевненість у собі. Як долати страх невдачі</a:t>
            </a:r>
            <a:endParaRPr lang="ru-RU" dirty="0"/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197032" y="4490978"/>
            <a:ext cx="46153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uk-UA" b="1" dirty="0"/>
              <a:t>МОДУЛЬ 4. ПУБЛІЧНІ ВИСТУПИ</a:t>
            </a:r>
          </a:p>
          <a:p>
            <a:pPr marL="342900" indent="-342900"/>
            <a:endParaRPr lang="uk-UA" dirty="0"/>
          </a:p>
          <a:p>
            <a:pPr marL="342900" indent="-342900"/>
            <a:r>
              <a:rPr lang="uk-UA" dirty="0"/>
              <a:t>1. Основи ораторського мистецтва</a:t>
            </a:r>
          </a:p>
          <a:p>
            <a:pPr marL="342900" indent="-342900"/>
            <a:r>
              <a:rPr lang="uk-UA" dirty="0"/>
              <a:t>2. Як правильно підготуватися до публічного виступу</a:t>
            </a:r>
          </a:p>
          <a:p>
            <a:pPr marL="342900" indent="-342900"/>
            <a:r>
              <a:rPr lang="uk-UA" dirty="0"/>
              <a:t>3. Головні правила публічних виступів </a:t>
            </a:r>
            <a:endParaRPr lang="ru-RU" dirty="0"/>
          </a:p>
          <a:p>
            <a:pPr marL="342900" indent="-342900"/>
            <a:r>
              <a:rPr lang="uk-UA" dirty="0"/>
              <a:t>4. Публічний виступ – захист проектів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5509550" y="1724628"/>
            <a:ext cx="6389226" cy="23959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930096" y="4529558"/>
            <a:ext cx="4847863" cy="17130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89995" y="4564282"/>
            <a:ext cx="4847863" cy="17130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60744" y="1830728"/>
            <a:ext cx="4847863" cy="171305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334945" y="367534"/>
            <a:ext cx="2946640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АНОНС КУРСУ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436" y="1944548"/>
            <a:ext cx="4551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uk-UA" b="1" dirty="0"/>
              <a:t>МОДУЛЬ 5. ОСОБИСТА ЕФЕКТИВНІСТЬ</a:t>
            </a:r>
          </a:p>
          <a:p>
            <a:pPr marL="342900" indent="-342900"/>
            <a:endParaRPr lang="uk-UA" dirty="0"/>
          </a:p>
          <a:p>
            <a:pPr marL="342900" indent="-342900">
              <a:buAutoNum type="arabicPeriod"/>
            </a:pPr>
            <a:r>
              <a:rPr lang="uk-UA" dirty="0"/>
              <a:t>Тайм менеджмент, поняття та важливість у сучасному житті</a:t>
            </a:r>
          </a:p>
          <a:p>
            <a:pPr marL="342900" indent="-342900">
              <a:buAutoNum type="arabicPeriod"/>
            </a:pPr>
            <a:r>
              <a:rPr lang="uk-UA" dirty="0"/>
              <a:t>Корисні інструменти тайм менеджменту</a:t>
            </a:r>
          </a:p>
          <a:p>
            <a:pPr marL="342900" indent="-342900">
              <a:buAutoNum type="arabicPeriod" startAt="3"/>
            </a:pPr>
            <a:r>
              <a:rPr lang="uk-UA" dirty="0" err="1"/>
              <a:t>Коучинг</a:t>
            </a:r>
            <a:r>
              <a:rPr lang="uk-UA" dirty="0"/>
              <a:t> та консалтинг</a:t>
            </a:r>
          </a:p>
          <a:p>
            <a:pPr marL="342900" indent="-342900">
              <a:buAutoNum type="arabicPeriod" startAt="3"/>
            </a:pPr>
            <a:r>
              <a:rPr lang="uk-UA" dirty="0"/>
              <a:t>Інструменти покращення пам'яті</a:t>
            </a:r>
          </a:p>
          <a:p>
            <a:pPr marL="342900" indent="-34290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625296" y="1837227"/>
            <a:ext cx="6250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uk-UA" b="1" dirty="0"/>
              <a:t>МОДУЛЬ 6. МИСТЕЦТВО КОМУНІКАЦІЇ</a:t>
            </a:r>
          </a:p>
          <a:p>
            <a:pPr marL="342900" indent="-342900"/>
            <a:endParaRPr lang="uk-UA" dirty="0"/>
          </a:p>
          <a:p>
            <a:pPr marL="342900" indent="-342900">
              <a:buAutoNum type="arabicPeriod"/>
            </a:pPr>
            <a:r>
              <a:rPr lang="uk-UA" dirty="0"/>
              <a:t>Як мати багато друзів. Комунікація з однолітками. Дружба та її закони. Я </a:t>
            </a:r>
            <a:r>
              <a:rPr lang="uk-UA" dirty="0" err="1"/>
              <a:t>кналагодити</a:t>
            </a:r>
            <a:r>
              <a:rPr lang="uk-UA" dirty="0"/>
              <a:t> стосунки.  Правила поліпшення стосунків. </a:t>
            </a:r>
          </a:p>
          <a:p>
            <a:pPr marL="342900" indent="-342900">
              <a:buAutoNum type="arabicPeriod"/>
            </a:pPr>
            <a:endParaRPr lang="uk-UA" dirty="0"/>
          </a:p>
          <a:p>
            <a:pPr marL="342900" indent="-342900">
              <a:buAutoNum type="arabicPeriod"/>
            </a:pPr>
            <a:r>
              <a:rPr lang="uk-UA" dirty="0"/>
              <a:t>Мистецтво правильної та здорової критики. Ефективний зворотній зв’язок. </a:t>
            </a:r>
          </a:p>
          <a:p>
            <a:pPr marL="342900" indent="-342900">
              <a:buAutoNum type="arabicPeriod"/>
            </a:pPr>
            <a:r>
              <a:rPr lang="uk-UA" dirty="0"/>
              <a:t>Вміння вести переговори</a:t>
            </a:r>
          </a:p>
          <a:p>
            <a:pPr marL="342900" indent="-342900"/>
            <a:r>
              <a:rPr lang="uk-UA" dirty="0"/>
              <a:t> Корисний </a:t>
            </a:r>
            <a:r>
              <a:rPr lang="en-US" dirty="0"/>
              <a:t>Networking</a:t>
            </a:r>
            <a:endParaRPr lang="uk-UA" dirty="0"/>
          </a:p>
          <a:p>
            <a:pPr marL="342900" indent="-342900">
              <a:buAutoNum type="arabicPeriod"/>
            </a:pPr>
            <a:endParaRPr lang="uk-UA" dirty="0"/>
          </a:p>
          <a:p>
            <a:pPr marL="342900" indent="-342900"/>
            <a:endParaRPr lang="uk-UA" dirty="0"/>
          </a:p>
          <a:p>
            <a:pPr marL="342900" indent="-342900">
              <a:buAutoNum type="arabicPeriod"/>
            </a:pP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555585" y="4641448"/>
            <a:ext cx="47307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uk-UA" b="1" dirty="0"/>
              <a:t>МОДУЛЬ 7. ЛІДЕРСТВО</a:t>
            </a:r>
          </a:p>
          <a:p>
            <a:pPr marL="342900" indent="-342900"/>
            <a:endParaRPr lang="uk-UA" dirty="0"/>
          </a:p>
          <a:p>
            <a:pPr marL="342900" indent="-342900"/>
            <a:r>
              <a:rPr lang="uk-UA" dirty="0"/>
              <a:t>1.  ЛІДЕР та його команда</a:t>
            </a:r>
          </a:p>
          <a:p>
            <a:pPr marL="342900" indent="-342900">
              <a:buAutoNum type="arabicPeriod" startAt="2"/>
            </a:pPr>
            <a:r>
              <a:rPr lang="uk-UA" dirty="0"/>
              <a:t>Робота в команді як зробити процес ефективним. </a:t>
            </a:r>
          </a:p>
          <a:p>
            <a:pPr marL="342900" indent="-342900"/>
            <a:r>
              <a:rPr lang="uk-UA" dirty="0"/>
              <a:t>        Інструменти для роботи в команді</a:t>
            </a:r>
          </a:p>
          <a:p>
            <a:pPr marL="342900" indent="-342900"/>
            <a:r>
              <a:rPr lang="uk-UA" dirty="0"/>
              <a:t>3.  Основні поняття </a:t>
            </a:r>
            <a:r>
              <a:rPr lang="en-US" dirty="0"/>
              <a:t>Agile </a:t>
            </a:r>
            <a:r>
              <a:rPr lang="ru-RU" dirty="0"/>
              <a:t>та </a:t>
            </a:r>
            <a:r>
              <a:rPr lang="en-US" dirty="0"/>
              <a:t>Scrum </a:t>
            </a:r>
            <a:r>
              <a:rPr lang="uk-UA" dirty="0"/>
              <a:t>технології</a:t>
            </a:r>
          </a:p>
          <a:p>
            <a:pPr marL="342900" indent="-342900"/>
            <a:r>
              <a:rPr lang="uk-UA" dirty="0"/>
              <a:t>4. Практичне впровадження отриманих знань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66076" y="4572000"/>
            <a:ext cx="36471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uk-UA" b="1" dirty="0"/>
              <a:t>МОДУЛЬ 8. КРЕАТИВНІСТЬ</a:t>
            </a:r>
          </a:p>
          <a:p>
            <a:pPr marL="342900" indent="-342900"/>
            <a:endParaRPr lang="uk-UA" dirty="0"/>
          </a:p>
          <a:p>
            <a:pPr marL="342900" indent="-342900"/>
            <a:r>
              <a:rPr lang="uk-UA" dirty="0"/>
              <a:t>1. Креативне мислення. Що таке </a:t>
            </a:r>
            <a:r>
              <a:rPr lang="uk-UA" dirty="0" err="1"/>
              <a:t>креатив</a:t>
            </a:r>
            <a:r>
              <a:rPr lang="uk-UA" dirty="0"/>
              <a:t>.</a:t>
            </a:r>
          </a:p>
          <a:p>
            <a:pPr marL="342900" indent="-342900"/>
            <a:r>
              <a:rPr lang="uk-UA" dirty="0"/>
              <a:t>   Основні поняття.</a:t>
            </a:r>
          </a:p>
          <a:p>
            <a:pPr marL="342900" indent="-342900"/>
            <a:r>
              <a:rPr lang="uk-UA" dirty="0"/>
              <a:t>2. Інструменти для розвитку креативності</a:t>
            </a:r>
          </a:p>
          <a:p>
            <a:pPr marL="342900" indent="-342900"/>
            <a:r>
              <a:rPr lang="uk-UA" dirty="0"/>
              <a:t>3. Практичне застосування інструментів</a:t>
            </a:r>
            <a:endParaRPr lang="ru-RU" dirty="0"/>
          </a:p>
          <a:p>
            <a:pPr marL="342900" indent="-342900"/>
            <a:r>
              <a:rPr lang="uk-UA" dirty="0"/>
              <a:t>4. Реалізація модульного проекту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8557" y="578735"/>
            <a:ext cx="90556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НАВИЧКИ, ЯКИМИ ВИ ОВОЛОДІЄТЕ НА НАШОМУ КУРСІ</a:t>
            </a:r>
            <a:endParaRPr lang="ru-RU" sz="25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4341" y="592067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44010" y="1569248"/>
            <a:ext cx="568777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Активне слухання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Вплив на рівень мотивації особистої, та інших людей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Навички ефективного навчання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Навичка запам'ятовування інформації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Безперервного руху до своїх цілей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Постановки цілей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Аналізування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Саморозвитку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Ефективного планування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Ефективного розподілу часу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Ефективної комунікації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500" b="1" dirty="0">
                <a:solidFill>
                  <a:srgbClr val="FFC000"/>
                </a:solidFill>
              </a:rPr>
              <a:t>Вирішення комплексних завдань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338349" y="1620457"/>
            <a:ext cx="464742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13.  </a:t>
            </a:r>
            <a:r>
              <a:rPr lang="uk-UA" sz="1500" b="1" dirty="0">
                <a:solidFill>
                  <a:srgbClr val="FFC000"/>
                </a:solidFill>
              </a:rPr>
              <a:t>Критичного мислення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14.   </a:t>
            </a:r>
            <a:r>
              <a:rPr lang="uk-UA" sz="1500" b="1" dirty="0">
                <a:solidFill>
                  <a:srgbClr val="FFC000"/>
                </a:solidFill>
              </a:rPr>
              <a:t>Позитивного мислення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15.   </a:t>
            </a:r>
            <a:r>
              <a:rPr lang="uk-UA" sz="1500" b="1" dirty="0">
                <a:solidFill>
                  <a:srgbClr val="FFC000"/>
                </a:solidFill>
              </a:rPr>
              <a:t>Запам'ятовувати більше інформації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16.   </a:t>
            </a:r>
            <a:r>
              <a:rPr lang="uk-UA" sz="1500" b="1" dirty="0">
                <a:solidFill>
                  <a:srgbClr val="FFC000"/>
                </a:solidFill>
              </a:rPr>
              <a:t>Взаємодія у команді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17.   </a:t>
            </a:r>
            <a:r>
              <a:rPr lang="uk-UA" sz="1500" b="1" dirty="0">
                <a:solidFill>
                  <a:srgbClr val="FFC000"/>
                </a:solidFill>
              </a:rPr>
              <a:t>Організація процесу керування командою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18.   </a:t>
            </a:r>
            <a:r>
              <a:rPr lang="uk-UA" sz="1500" b="1" dirty="0">
                <a:solidFill>
                  <a:srgbClr val="FFC000"/>
                </a:solidFill>
              </a:rPr>
              <a:t>Керування емоціями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19.   </a:t>
            </a:r>
            <a:r>
              <a:rPr lang="uk-UA" sz="1500" b="1" dirty="0">
                <a:solidFill>
                  <a:srgbClr val="FFC000"/>
                </a:solidFill>
              </a:rPr>
              <a:t>Навичка приймання рішень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20.   </a:t>
            </a:r>
            <a:r>
              <a:rPr lang="uk-UA" sz="1500" b="1" dirty="0">
                <a:solidFill>
                  <a:srgbClr val="FFC000"/>
                </a:solidFill>
              </a:rPr>
              <a:t>Брати відповідальність за свої дії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21.   </a:t>
            </a:r>
            <a:r>
              <a:rPr lang="uk-UA" sz="1500" b="1" dirty="0">
                <a:solidFill>
                  <a:srgbClr val="FFC000"/>
                </a:solidFill>
              </a:rPr>
              <a:t>Орієнтація на клієнта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22.   </a:t>
            </a:r>
            <a:r>
              <a:rPr lang="uk-UA" sz="1500" b="1" dirty="0">
                <a:solidFill>
                  <a:srgbClr val="FFC000"/>
                </a:solidFill>
              </a:rPr>
              <a:t>Гнучкість мислення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23.   </a:t>
            </a:r>
            <a:r>
              <a:rPr lang="uk-UA" sz="1500" b="1" dirty="0">
                <a:solidFill>
                  <a:srgbClr val="FFC000"/>
                </a:solidFill>
              </a:rPr>
              <a:t>Публічного виступу</a:t>
            </a:r>
          </a:p>
          <a:p>
            <a:pPr marL="342900" indent="-342900">
              <a:lnSpc>
                <a:spcPct val="150000"/>
              </a:lnSpc>
            </a:pPr>
            <a:r>
              <a:rPr lang="uk-UA" sz="1500" b="1" dirty="0">
                <a:solidFill>
                  <a:schemeClr val="tx1"/>
                </a:solidFill>
              </a:rPr>
              <a:t>24.   </a:t>
            </a:r>
            <a:r>
              <a:rPr lang="uk-UA" sz="1500" b="1" dirty="0">
                <a:solidFill>
                  <a:srgbClr val="FFC000"/>
                </a:solidFill>
              </a:rPr>
              <a:t>Креативного мислення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53022" y="5810491"/>
            <a:ext cx="224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 </a:t>
            </a: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Бути успішним!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3047</TotalTime>
  <Words>1541</Words>
  <Application>Microsoft Office PowerPoint</Application>
  <PresentationFormat>Широкий екран</PresentationFormat>
  <Paragraphs>238</Paragraphs>
  <Slides>17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7" baseType="lpstr">
      <vt:lpstr>Calibri</vt:lpstr>
      <vt:lpstr>Gill Sans MT</vt:lpstr>
      <vt:lpstr>Cambria</vt:lpstr>
      <vt:lpstr>Fira Sans ExtraBold</vt:lpstr>
      <vt:lpstr>Wingdings</vt:lpstr>
      <vt:lpstr>Arial</vt:lpstr>
      <vt:lpstr>Bookman Old Style</vt:lpstr>
      <vt:lpstr>Roboto</vt:lpstr>
      <vt:lpstr>Wingdings 3</vt:lpstr>
      <vt:lpstr>Начальная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media</cp:lastModifiedBy>
  <cp:revision>172</cp:revision>
  <dcterms:modified xsi:type="dcterms:W3CDTF">2021-06-23T20:31:11Z</dcterms:modified>
</cp:coreProperties>
</file>