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308" r:id="rId4"/>
    <p:sldId id="306" r:id="rId5"/>
    <p:sldId id="337" r:id="rId6"/>
    <p:sldId id="340" r:id="rId7"/>
    <p:sldId id="343" r:id="rId8"/>
    <p:sldId id="352" r:id="rId9"/>
    <p:sldId id="351" r:id="rId10"/>
    <p:sldId id="353" r:id="rId11"/>
    <p:sldId id="354" r:id="rId12"/>
    <p:sldId id="311" r:id="rId13"/>
    <p:sldId id="301" r:id="rId14"/>
    <p:sldId id="304" r:id="rId15"/>
  </p:sldIdLst>
  <p:sldSz cx="12192000" cy="68580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Fira Sans ExtraBold" charset="0"/>
      <p:bold r:id="rId21"/>
      <p:boldItalic r:id="rId22"/>
    </p:embeddedFont>
    <p:embeddedFont>
      <p:font typeface="Roboto" charset="0"/>
      <p:regular r:id="rId23"/>
      <p:bold r:id="rId24"/>
      <p:italic r:id="rId25"/>
      <p:boldItalic r:id="rId26"/>
    </p:embeddedFont>
    <p:embeddedFont>
      <p:font typeface="Gill Sans MT" pitchFamily="34" charset="0"/>
      <p:regular r:id="rId27"/>
      <p:bold r:id="rId28"/>
      <p:italic r:id="rId29"/>
      <p:boldItalic r:id="rId30"/>
    </p:embeddedFont>
    <p:embeddedFont>
      <p:font typeface="Wingdings 3" pitchFamily="18" charset="2"/>
      <p:regular r:id="rId31"/>
    </p:embeddedFont>
    <p:embeddedFont>
      <p:font typeface="Cambria" pitchFamily="18" charset="0"/>
      <p:regular r:id="rId32"/>
      <p:bold r:id="rId33"/>
      <p:italic r:id="rId34"/>
      <p:boldItalic r:id="rId35"/>
    </p:embeddedFont>
    <p:embeddedFont>
      <p:font typeface="Bookman Old Style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Розділ за замовчуванням" id="{CA5EE86B-DCB6-4003-82D9-2012435247FE}">
          <p14:sldIdLst>
            <p14:sldId id="256"/>
            <p14:sldId id="257"/>
            <p14:sldId id="308"/>
            <p14:sldId id="306"/>
            <p14:sldId id="337"/>
            <p14:sldId id="349"/>
            <p14:sldId id="309"/>
            <p14:sldId id="332"/>
            <p14:sldId id="338"/>
            <p14:sldId id="333"/>
            <p14:sldId id="340"/>
            <p14:sldId id="317"/>
            <p14:sldId id="343"/>
            <p14:sldId id="344"/>
            <p14:sldId id="345"/>
            <p14:sldId id="346"/>
            <p14:sldId id="342"/>
            <p14:sldId id="348"/>
            <p14:sldId id="334"/>
            <p14:sldId id="335"/>
            <p14:sldId id="310"/>
            <p14:sldId id="336"/>
            <p14:sldId id="289"/>
            <p14:sldId id="313"/>
            <p14:sldId id="311"/>
            <p14:sldId id="312"/>
            <p14:sldId id="314"/>
            <p14:sldId id="258"/>
            <p14:sldId id="315"/>
            <p14:sldId id="339"/>
            <p14:sldId id="341"/>
            <p14:sldId id="316"/>
            <p14:sldId id="318"/>
            <p14:sldId id="320"/>
            <p14:sldId id="319"/>
            <p14:sldId id="290"/>
            <p14:sldId id="305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293"/>
            <p14:sldId id="330"/>
            <p14:sldId id="331"/>
            <p14:sldId id="263"/>
            <p14:sldId id="303"/>
            <p14:sldId id="301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A0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6" y="-474"/>
      </p:cViewPr>
      <p:guideLst>
        <p:guide orient="horz" pos="2242"/>
        <p:guide pos="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a15c35cf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75a15c35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6/25/2021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21" name="Прямоугольник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solidFill>
          <a:schemeClr val="accent4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1274BB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7" name="Прямоугольник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6/25/2021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7" Type="http://schemas.openxmlformats.org/officeDocument/2006/relationships/hyperlink" Target="https://createl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iro.com/aq/ps/templates/mind-map/" TargetMode="External"/><Relationship Id="rId5" Type="http://schemas.openxmlformats.org/officeDocument/2006/relationships/hyperlink" Target="https://www.lucidchart.com/pages/" TargetMode="External"/><Relationship Id="rId4" Type="http://schemas.openxmlformats.org/officeDocument/2006/relationships/hyperlink" Target="https://www.mindmeister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8;p23">
            <a:extLst>
              <a:ext uri="{FF2B5EF4-FFF2-40B4-BE49-F238E27FC236}">
                <a16:creationId xmlns:a16="http://schemas.microsoft.com/office/drawing/2014/main" xmlns="" id="{429AB1A4-C937-4110-98B4-C2B55DAFD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770EB1-7E7A-4B8C-BCBC-A1CA4C4119EF}"/>
              </a:ext>
            </a:extLst>
          </p:cNvPr>
          <p:cNvSpPr txBox="1"/>
          <p:nvPr/>
        </p:nvSpPr>
        <p:spPr>
          <a:xfrm>
            <a:off x="3278784" y="1428096"/>
            <a:ext cx="873829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У конспекті необхідно дати короткі відповіді питання</a:t>
            </a:r>
            <a:r>
              <a:rPr lang="ru-RU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</a:t>
            </a:r>
            <a:r>
              <a:rPr lang="ru-RU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наступному</a:t>
            </a:r>
            <a:r>
              <a:rPr lang="ru-RU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слайді</a:t>
            </a:r>
            <a:endParaRPr lang="uk-UA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Намалювати 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 Map </a:t>
            </a: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відповідей, які ви отримали, на основі  структури </a:t>
            </a:r>
          </a:p>
          <a:p>
            <a:pPr>
              <a:lnSpc>
                <a:spcPct val="150000"/>
              </a:lnSpc>
            </a:pP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інтелект-карти</a:t>
            </a: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uk-UA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Продемонструвати свою інтелект </a:t>
            </a:r>
            <a:r>
              <a:rPr lang="uk-UA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–карту</a:t>
            </a: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групі. ( Необхідно зробити </a:t>
            </a:r>
          </a:p>
          <a:p>
            <a:pPr>
              <a:lnSpc>
                <a:spcPct val="150000"/>
              </a:lnSpc>
            </a:pP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фотографію  і відправити її до </a:t>
            </a:r>
            <a:r>
              <a:rPr lang="uk-UA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чату</a:t>
            </a: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en-US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Постарайтесь зробити все красиво і розбірливо. Цей процес займе в вас час, </a:t>
            </a:r>
          </a:p>
          <a:p>
            <a:pPr>
              <a:lnSpc>
                <a:spcPct val="150000"/>
              </a:lnSpc>
            </a:pP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тому, якщо ви не встигли зробити все на уроці, не хвилюйтесь,  це буде вашою </a:t>
            </a:r>
          </a:p>
          <a:p>
            <a:pPr>
              <a:lnSpc>
                <a:spcPct val="150000"/>
              </a:lnSpc>
            </a:pPr>
            <a:r>
              <a:rPr lang="uk-UA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домашкою</a:t>
            </a: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після сьогоднішнього заняття.  Демонстрація карт відбудеться </a:t>
            </a:r>
          </a:p>
          <a:p>
            <a:pPr>
              <a:lnSpc>
                <a:spcPct val="150000"/>
              </a:lnSpc>
            </a:pPr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наступному уроці! </a:t>
            </a:r>
            <a:endParaRPr lang="uk-UA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4F9387-1907-4D4C-959C-5EF6B2FA60C3}"/>
              </a:ext>
            </a:extLst>
          </p:cNvPr>
          <p:cNvSpPr txBox="1"/>
          <p:nvPr/>
        </p:nvSpPr>
        <p:spPr>
          <a:xfrm>
            <a:off x="2373701" y="267977"/>
            <a:ext cx="92400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2 “</a:t>
            </a:r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День народження – свято моєї мрії ”</a:t>
            </a:r>
            <a:endParaRPr lang="uk-UA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uk-UA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600" dirty="0"/>
          </a:p>
        </p:txBody>
      </p:sp>
      <p:pic>
        <p:nvPicPr>
          <p:cNvPr id="6" name="Рисунок 5" descr="indicacao-nivel2-Insite-Telecom-Parceria-ilustracao.png">
            <a:extLst>
              <a:ext uri="{FF2B5EF4-FFF2-40B4-BE49-F238E27FC236}">
                <a16:creationId xmlns:a16="http://schemas.microsoft.com/office/drawing/2014/main" xmlns="" id="{B044506F-81BE-4ED5-BFF5-56209A37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4657" y="1370222"/>
            <a:ext cx="7898578" cy="4915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1B4926-7A2C-46F6-AEE6-3CDC0DD5D18B}"/>
              </a:ext>
            </a:extLst>
          </p:cNvPr>
          <p:cNvSpPr txBox="1"/>
          <p:nvPr/>
        </p:nvSpPr>
        <p:spPr>
          <a:xfrm>
            <a:off x="6096000" y="377014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723015" y="4768771"/>
            <a:ext cx="846898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Починаємо! Вмикаємо свою уяву на максимум</a:t>
            </a:r>
            <a:r>
              <a:rPr lang="uk-UA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uk-UA" sz="1600" dirty="0" smtClean="0">
                <a:solidFill>
                  <a:srgbClr val="FFC000"/>
                </a:solidFill>
              </a:rPr>
              <a:t>Уявіть собі картинку - свого найкращого дня народження. Це яскраве свято з друзями </a:t>
            </a:r>
          </a:p>
          <a:p>
            <a:pPr>
              <a:lnSpc>
                <a:spcPct val="150000"/>
              </a:lnSpc>
            </a:pPr>
            <a:r>
              <a:rPr lang="uk-UA" sz="1600" dirty="0" smtClean="0">
                <a:solidFill>
                  <a:srgbClr val="FFC000"/>
                </a:solidFill>
              </a:rPr>
              <a:t>та подарунками,  а може це свято спокійне в колі своїх рідних та близьких людей, </a:t>
            </a:r>
          </a:p>
          <a:p>
            <a:pPr>
              <a:lnSpc>
                <a:spcPct val="150000"/>
              </a:lnSpc>
            </a:pPr>
            <a:r>
              <a:rPr lang="uk-UA" sz="1600" dirty="0" smtClean="0">
                <a:solidFill>
                  <a:srgbClr val="FFC000"/>
                </a:solidFill>
              </a:rPr>
              <a:t>а може ви відправились у відпустку?  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8090705" y="6151944"/>
            <a:ext cx="1284790" cy="70605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976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79A975-33F7-4AD4-911B-8FAC4B0FB289}"/>
              </a:ext>
            </a:extLst>
          </p:cNvPr>
          <p:cNvSpPr txBox="1"/>
          <p:nvPr/>
        </p:nvSpPr>
        <p:spPr>
          <a:xfrm>
            <a:off x="451412" y="1226618"/>
            <a:ext cx="1028989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uk-UA" sz="1300" dirty="0" smtClean="0">
                <a:solidFill>
                  <a:srgbClr val="FFC000"/>
                </a:solidFill>
              </a:rPr>
              <a:t>1. Які емоції я хочу відчути від свята , заради чого я це зроблю?</a:t>
            </a:r>
          </a:p>
          <a:p>
            <a:pPr marL="228600" indent="-228600">
              <a:lnSpc>
                <a:spcPct val="150000"/>
              </a:lnSpc>
            </a:pPr>
            <a:r>
              <a:rPr lang="uk-UA" sz="1300" dirty="0" smtClean="0">
                <a:solidFill>
                  <a:srgbClr val="FFC000"/>
                </a:solidFill>
              </a:rPr>
              <a:t>      (Відповідь на це питання зроби назвою Інтелект-карти)</a:t>
            </a:r>
          </a:p>
          <a:p>
            <a:pPr marL="228600" indent="-228600">
              <a:lnSpc>
                <a:spcPct val="150000"/>
              </a:lnSpc>
            </a:pPr>
            <a:r>
              <a:rPr lang="uk-UA" sz="1300" dirty="0" smtClean="0">
                <a:solidFill>
                  <a:srgbClr val="FFC000"/>
                </a:solidFill>
              </a:rPr>
              <a:t>2. З якою візуальною позначкою асоціюється відповідь на перше питання?</a:t>
            </a:r>
          </a:p>
          <a:p>
            <a:pPr marL="228600" indent="-228600">
              <a:lnSpc>
                <a:spcPct val="150000"/>
              </a:lnSpc>
            </a:pPr>
            <a:r>
              <a:rPr lang="uk-UA" sz="1300" dirty="0" smtClean="0">
                <a:solidFill>
                  <a:srgbClr val="FFC000"/>
                </a:solidFill>
              </a:rPr>
              <a:t>     (Вигадай невеличку позначку і намалюй її в центрі ІК) </a:t>
            </a:r>
            <a:endParaRPr lang="uk-UA" sz="1300" dirty="0">
              <a:solidFill>
                <a:srgbClr val="FFC000"/>
              </a:solidFill>
            </a:endParaRPr>
          </a:p>
          <a:p>
            <a:pPr marL="228600" indent="-228600">
              <a:lnSpc>
                <a:spcPct val="150000"/>
              </a:lnSpc>
            </a:pPr>
            <a:r>
              <a:rPr lang="ru-RU" sz="1300" dirty="0" smtClean="0">
                <a:solidFill>
                  <a:srgbClr val="FFC000"/>
                </a:solidFill>
              </a:rPr>
              <a:t>3. </a:t>
            </a:r>
            <a:r>
              <a:rPr lang="ru-RU" sz="1300" dirty="0" err="1" smtClean="0">
                <a:solidFill>
                  <a:srgbClr val="FFC000"/>
                </a:solidFill>
              </a:rPr>
              <a:t>Які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головні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питання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мені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потрібно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вирішити</a:t>
            </a:r>
            <a:r>
              <a:rPr lang="ru-RU" sz="1300" dirty="0" smtClean="0">
                <a:solidFill>
                  <a:srgbClr val="FFC000"/>
                </a:solidFill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</a:rPr>
              <a:t>щоб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організувати</a:t>
            </a:r>
            <a:r>
              <a:rPr lang="ru-RU" sz="1300" dirty="0" smtClean="0">
                <a:solidFill>
                  <a:srgbClr val="FFC000"/>
                </a:solidFill>
              </a:rPr>
              <a:t> свято </a:t>
            </a:r>
            <a:r>
              <a:rPr lang="ru-RU" sz="1300" dirty="0" err="1" smtClean="0">
                <a:solidFill>
                  <a:srgbClr val="FFC000"/>
                </a:solidFill>
              </a:rPr>
              <a:t>мрії</a:t>
            </a:r>
            <a:r>
              <a:rPr lang="ru-RU" sz="1300" dirty="0" smtClean="0">
                <a:solidFill>
                  <a:srgbClr val="FFC000"/>
                </a:solidFill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ru-RU" sz="1300" dirty="0" smtClean="0">
                <a:solidFill>
                  <a:srgbClr val="FFC000"/>
                </a:solidFill>
              </a:rPr>
              <a:t>    (Нехай </a:t>
            </a:r>
            <a:r>
              <a:rPr lang="ru-RU" sz="1300" dirty="0" err="1" smtClean="0">
                <a:solidFill>
                  <a:srgbClr val="FFC000"/>
                </a:solidFill>
              </a:rPr>
              <a:t>ці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питання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стануть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гілочками</a:t>
            </a:r>
            <a:r>
              <a:rPr lang="ru-RU" sz="1300" dirty="0" smtClean="0">
                <a:solidFill>
                  <a:srgbClr val="FFC000"/>
                </a:solidFill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</a:rPr>
              <a:t>що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йдуть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від</a:t>
            </a:r>
            <a:r>
              <a:rPr lang="ru-RU" sz="1300" dirty="0" smtClean="0">
                <a:solidFill>
                  <a:srgbClr val="FFC000"/>
                </a:solidFill>
              </a:rPr>
              <a:t> центру)</a:t>
            </a:r>
          </a:p>
          <a:p>
            <a:pPr marL="228600" indent="-228600">
              <a:lnSpc>
                <a:spcPct val="150000"/>
              </a:lnSpc>
            </a:pPr>
            <a:endParaRPr lang="ru-RU" sz="1200" dirty="0" smtClean="0">
              <a:solidFill>
                <a:srgbClr val="FFC000"/>
              </a:solidFill>
            </a:endParaRPr>
          </a:p>
          <a:p>
            <a:pPr marL="228600" indent="-228600">
              <a:lnSpc>
                <a:spcPct val="150000"/>
              </a:lnSpc>
            </a:pPr>
            <a:endParaRPr lang="ru-RU" sz="1200" dirty="0" smtClean="0">
              <a:solidFill>
                <a:srgbClr val="FFC000"/>
              </a:solidFill>
            </a:endParaRPr>
          </a:p>
          <a:p>
            <a:pPr marL="228600" indent="-228600">
              <a:lnSpc>
                <a:spcPct val="150000"/>
              </a:lnSpc>
            </a:pPr>
            <a:endParaRPr lang="ru-RU" sz="1200" dirty="0" smtClean="0">
              <a:solidFill>
                <a:srgbClr val="FFC000"/>
              </a:solidFill>
            </a:endParaRPr>
          </a:p>
          <a:p>
            <a:pPr marL="228600" indent="-228600">
              <a:lnSpc>
                <a:spcPct val="150000"/>
              </a:lnSpc>
            </a:pPr>
            <a:r>
              <a:rPr lang="ru-RU" sz="1200" dirty="0" smtClean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4" name="Google Shape;98;p23">
            <a:extLst>
              <a:ext uri="{FF2B5EF4-FFF2-40B4-BE49-F238E27FC236}">
                <a16:creationId xmlns:a16="http://schemas.microsoft.com/office/drawing/2014/main" xmlns="" id="{429AB1A4-C937-4110-98B4-C2B55DAFD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22b7a9d433013e1f8b4141cfcfb6fba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68" y="604208"/>
            <a:ext cx="5200891" cy="2877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517" y="3238737"/>
            <a:ext cx="11830483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ru-RU" sz="13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Допомагаю</a:t>
            </a:r>
            <a:r>
              <a:rPr lang="ru-RU" sz="1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3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тобі</a:t>
            </a:r>
            <a:r>
              <a:rPr lang="ru-RU" sz="1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3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3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основними</a:t>
            </a:r>
            <a:r>
              <a:rPr lang="ru-RU" sz="1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3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питаннями</a:t>
            </a:r>
            <a:r>
              <a:rPr lang="ru-RU" sz="1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228600" indent="-228600">
              <a:lnSpc>
                <a:spcPct val="150000"/>
              </a:lnSpc>
            </a:pPr>
            <a:r>
              <a:rPr lang="ru-RU" sz="1300" dirty="0" smtClean="0">
                <a:solidFill>
                  <a:srgbClr val="FFC000"/>
                </a:solidFill>
              </a:rPr>
              <a:t>1</a:t>
            </a:r>
            <a:r>
              <a:rPr lang="ru-RU" sz="1300" dirty="0" smtClean="0">
                <a:solidFill>
                  <a:srgbClr val="FFC000"/>
                </a:solidFill>
              </a:rPr>
              <a:t>.  Де я хочу провести  День </a:t>
            </a:r>
            <a:r>
              <a:rPr lang="ru-RU" sz="1300" dirty="0" err="1" smtClean="0">
                <a:solidFill>
                  <a:srgbClr val="FFC000"/>
                </a:solidFill>
              </a:rPr>
              <a:t>народження</a:t>
            </a:r>
            <a:r>
              <a:rPr lang="ru-RU" sz="1300" dirty="0" smtClean="0">
                <a:solidFill>
                  <a:srgbClr val="FFC000"/>
                </a:solidFill>
              </a:rPr>
              <a:t>? </a:t>
            </a:r>
            <a:r>
              <a:rPr lang="ru-RU" sz="1300" dirty="0" err="1" smtClean="0">
                <a:solidFill>
                  <a:srgbClr val="FFC000"/>
                </a:solidFill>
              </a:rPr>
              <a:t>Місце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проведення</a:t>
            </a:r>
            <a:endParaRPr lang="ru-RU" sz="13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300" dirty="0" smtClean="0">
                <a:solidFill>
                  <a:srgbClr val="FFC000"/>
                </a:solidFill>
              </a:rPr>
              <a:t>2.  </a:t>
            </a:r>
            <a:r>
              <a:rPr lang="ru-RU" sz="1300" dirty="0" err="1" smtClean="0">
                <a:solidFill>
                  <a:srgbClr val="FFC000"/>
                </a:solidFill>
              </a:rPr>
              <a:t>Скільки</a:t>
            </a:r>
            <a:r>
              <a:rPr lang="ru-RU" sz="1300" dirty="0" smtClean="0">
                <a:solidFill>
                  <a:srgbClr val="FFC000"/>
                </a:solidFill>
              </a:rPr>
              <a:t> я хочу </a:t>
            </a:r>
            <a:r>
              <a:rPr lang="ru-RU" sz="1300" dirty="0" err="1" smtClean="0">
                <a:solidFill>
                  <a:srgbClr val="FFC000"/>
                </a:solidFill>
              </a:rPr>
              <a:t>запросити</a:t>
            </a:r>
            <a:r>
              <a:rPr lang="ru-RU" sz="1300" dirty="0" smtClean="0">
                <a:solidFill>
                  <a:srgbClr val="FFC000"/>
                </a:solidFill>
              </a:rPr>
              <a:t> гостей? </a:t>
            </a:r>
            <a:r>
              <a:rPr lang="ru-RU" sz="1300" dirty="0" err="1" smtClean="0">
                <a:solidFill>
                  <a:srgbClr val="FFC000"/>
                </a:solidFill>
              </a:rPr>
              <a:t>Хто</a:t>
            </a:r>
            <a:r>
              <a:rPr lang="ru-RU" sz="1300" dirty="0" smtClean="0">
                <a:solidFill>
                  <a:srgbClr val="FFC000"/>
                </a:solidFill>
              </a:rPr>
              <a:t> вони? </a:t>
            </a:r>
          </a:p>
          <a:p>
            <a:pPr>
              <a:lnSpc>
                <a:spcPct val="150000"/>
              </a:lnSpc>
            </a:pPr>
            <a:r>
              <a:rPr lang="ru-RU" sz="1300" dirty="0" smtClean="0">
                <a:solidFill>
                  <a:srgbClr val="FFC000"/>
                </a:solidFill>
              </a:rPr>
              <a:t>3.  </a:t>
            </a:r>
            <a:r>
              <a:rPr lang="ru-RU" sz="1300" dirty="0" err="1" smtClean="0">
                <a:solidFill>
                  <a:srgbClr val="FFC000"/>
                </a:solidFill>
              </a:rPr>
              <a:t>Яким</a:t>
            </a:r>
            <a:r>
              <a:rPr lang="ru-RU" sz="1300" dirty="0" smtClean="0">
                <a:solidFill>
                  <a:srgbClr val="FFC000"/>
                </a:solidFill>
              </a:rPr>
              <a:t> чином я хочу </a:t>
            </a:r>
            <a:r>
              <a:rPr lang="ru-RU" sz="1300" dirty="0" err="1" smtClean="0">
                <a:solidFill>
                  <a:srgbClr val="FFC000"/>
                </a:solidFill>
              </a:rPr>
              <a:t>їх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запросити</a:t>
            </a:r>
            <a:r>
              <a:rPr lang="ru-RU" sz="1300" dirty="0" smtClean="0">
                <a:solidFill>
                  <a:srgbClr val="FFC000"/>
                </a:solidFill>
                <a:sym typeface="Wingdings" pitchFamily="2" charset="2"/>
              </a:rPr>
              <a:t> (</a:t>
            </a:r>
            <a:r>
              <a:rPr lang="ru-RU" sz="1300" dirty="0" err="1" smtClean="0">
                <a:solidFill>
                  <a:srgbClr val="FFC000"/>
                </a:solidFill>
                <a:sym typeface="Wingdings" pitchFamily="2" charset="2"/>
              </a:rPr>
              <a:t>смс</a:t>
            </a:r>
            <a:r>
              <a:rPr lang="ru-RU" sz="1300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  <a:sym typeface="Wingdings" pitchFamily="2" charset="2"/>
              </a:rPr>
              <a:t>повідомлення</a:t>
            </a:r>
            <a:r>
              <a:rPr lang="ru-RU" sz="1300" dirty="0" smtClean="0">
                <a:solidFill>
                  <a:srgbClr val="FFC000"/>
                </a:solidFill>
                <a:sym typeface="Wingdings" pitchFamily="2" charset="2"/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  <a:sym typeface="Wingdings" pitchFamily="2" charset="2"/>
              </a:rPr>
              <a:t>надіслати</a:t>
            </a:r>
            <a:r>
              <a:rPr lang="ru-RU" sz="1300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  <a:sym typeface="Wingdings" pitchFamily="2" charset="2"/>
              </a:rPr>
              <a:t>красивий</a:t>
            </a:r>
            <a:r>
              <a:rPr lang="ru-RU" sz="1300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  <a:sym typeface="Wingdings" pitchFamily="2" charset="2"/>
              </a:rPr>
              <a:t>лист-запрошення</a:t>
            </a:r>
            <a:r>
              <a:rPr lang="ru-RU" sz="1300" dirty="0" smtClean="0">
                <a:solidFill>
                  <a:srgbClr val="FFC000"/>
                </a:solidFill>
                <a:sym typeface="Wingdings" pitchFamily="2" charset="2"/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  <a:sym typeface="Wingdings" pitchFamily="2" charset="2"/>
              </a:rPr>
              <a:t>відео-запрошення</a:t>
            </a:r>
            <a:r>
              <a:rPr lang="ru-RU" sz="1300" dirty="0" smtClean="0">
                <a:solidFill>
                  <a:srgbClr val="FFC000"/>
                </a:solidFill>
                <a:sym typeface="Wingdings" pitchFamily="2" charset="2"/>
              </a:rPr>
              <a:t>)</a:t>
            </a:r>
            <a:endParaRPr lang="ru-RU" sz="13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300" dirty="0" smtClean="0">
                <a:solidFill>
                  <a:srgbClr val="FFC000"/>
                </a:solidFill>
              </a:rPr>
              <a:t>5.  </a:t>
            </a:r>
            <a:r>
              <a:rPr lang="uk-UA" sz="1300" dirty="0" smtClean="0">
                <a:solidFill>
                  <a:srgbClr val="FFC000"/>
                </a:solidFill>
              </a:rPr>
              <a:t>Яким чином ми будемо розважатися?  З чого буде складатися програма вечора? Що мені потрібно для кожного з пунктів? </a:t>
            </a:r>
          </a:p>
          <a:p>
            <a:pPr>
              <a:lnSpc>
                <a:spcPct val="150000"/>
              </a:lnSpc>
            </a:pPr>
            <a:r>
              <a:rPr lang="uk-UA" sz="1300" dirty="0" smtClean="0">
                <a:solidFill>
                  <a:srgbClr val="FFC000"/>
                </a:solidFill>
              </a:rPr>
              <a:t>6. В якому стилі я хочу свято і що для цього потрібно?  (Мій одяг, </a:t>
            </a:r>
            <a:r>
              <a:rPr lang="uk-UA" sz="1300" dirty="0" err="1" smtClean="0">
                <a:solidFill>
                  <a:srgbClr val="FFC000"/>
                </a:solidFill>
              </a:rPr>
              <a:t>дрес-код</a:t>
            </a:r>
            <a:r>
              <a:rPr lang="uk-UA" sz="1300" dirty="0" smtClean="0">
                <a:solidFill>
                  <a:srgbClr val="FFC000"/>
                </a:solidFill>
              </a:rPr>
              <a:t> гостей, декор приміщення кольоровий посуд та ін.) </a:t>
            </a:r>
          </a:p>
          <a:p>
            <a:pPr>
              <a:lnSpc>
                <a:spcPct val="150000"/>
              </a:lnSpc>
            </a:pPr>
            <a:r>
              <a:rPr lang="ru-RU" sz="1300" dirty="0" smtClean="0">
                <a:solidFill>
                  <a:srgbClr val="FFC000"/>
                </a:solidFill>
              </a:rPr>
              <a:t>7. </a:t>
            </a:r>
            <a:r>
              <a:rPr lang="ru-RU" sz="1300" dirty="0" err="1" smtClean="0">
                <a:solidFill>
                  <a:srgbClr val="FFC000"/>
                </a:solidFill>
              </a:rPr>
              <a:t>Яким</a:t>
            </a:r>
            <a:r>
              <a:rPr lang="ru-RU" sz="1300" dirty="0" smtClean="0">
                <a:solidFill>
                  <a:srgbClr val="FFC000"/>
                </a:solidFill>
              </a:rPr>
              <a:t> чином я хочу </a:t>
            </a:r>
            <a:r>
              <a:rPr lang="ru-RU" sz="1300" dirty="0" err="1" smtClean="0">
                <a:solidFill>
                  <a:srgbClr val="FFC000"/>
                </a:solidFill>
              </a:rPr>
              <a:t>організувати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святковий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стіл</a:t>
            </a:r>
            <a:r>
              <a:rPr lang="ru-RU" sz="1300" dirty="0" smtClean="0">
                <a:solidFill>
                  <a:srgbClr val="FFC000"/>
                </a:solidFill>
              </a:rPr>
              <a:t> (</a:t>
            </a:r>
            <a:r>
              <a:rPr lang="ru-RU" sz="1300" dirty="0" err="1" smtClean="0">
                <a:solidFill>
                  <a:srgbClr val="FFC000"/>
                </a:solidFill>
              </a:rPr>
              <a:t>замовити</a:t>
            </a:r>
            <a:r>
              <a:rPr lang="ru-RU" sz="1300" dirty="0" smtClean="0">
                <a:solidFill>
                  <a:srgbClr val="FFC000"/>
                </a:solidFill>
              </a:rPr>
              <a:t> в </a:t>
            </a:r>
            <a:r>
              <a:rPr lang="ru-RU" sz="1300" dirty="0" err="1" smtClean="0">
                <a:solidFill>
                  <a:srgbClr val="FFC000"/>
                </a:solidFill>
              </a:rPr>
              <a:t>ресторані</a:t>
            </a:r>
            <a:r>
              <a:rPr lang="ru-RU" sz="1300" dirty="0" smtClean="0">
                <a:solidFill>
                  <a:srgbClr val="FFC000"/>
                </a:solidFill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</a:rPr>
              <a:t>купити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піццу</a:t>
            </a:r>
            <a:r>
              <a:rPr lang="ru-RU" sz="1300" dirty="0" smtClean="0">
                <a:solidFill>
                  <a:srgbClr val="FFC000"/>
                </a:solidFill>
              </a:rPr>
              <a:t>, самому </a:t>
            </a:r>
            <a:r>
              <a:rPr lang="ru-RU" sz="1300" dirty="0" err="1" smtClean="0">
                <a:solidFill>
                  <a:srgbClr val="FFC000"/>
                </a:solidFill>
              </a:rPr>
              <a:t>приготувати</a:t>
            </a:r>
            <a:r>
              <a:rPr lang="ru-RU" sz="1300" dirty="0" smtClean="0">
                <a:solidFill>
                  <a:srgbClr val="FFC000"/>
                </a:solidFill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</a:rPr>
              <a:t>найняти</a:t>
            </a:r>
            <a:r>
              <a:rPr lang="ru-RU" sz="1300" dirty="0" smtClean="0">
                <a:solidFill>
                  <a:srgbClr val="FFC000"/>
                </a:solidFill>
              </a:rPr>
              <a:t> повара, </a:t>
            </a:r>
            <a:r>
              <a:rPr lang="ru-RU" sz="1300" dirty="0" err="1" smtClean="0">
                <a:solidFill>
                  <a:srgbClr val="FFC000"/>
                </a:solidFill>
              </a:rPr>
              <a:t>тощо</a:t>
            </a:r>
            <a:r>
              <a:rPr lang="ru-RU" sz="1300" dirty="0" smtClean="0">
                <a:solidFill>
                  <a:srgbClr val="FFC00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uk-UA" sz="1300" dirty="0" smtClean="0">
                <a:solidFill>
                  <a:srgbClr val="FFC000"/>
                </a:solidFill>
              </a:rPr>
              <a:t>8. Який обслуговуючий персонал мені потрібен для реалізації моєї ідеї (ведучий, </a:t>
            </a:r>
            <a:r>
              <a:rPr lang="en-US" sz="1300" dirty="0" err="1" smtClean="0">
                <a:solidFill>
                  <a:srgbClr val="FFC000"/>
                </a:solidFill>
              </a:rPr>
              <a:t>Dj</a:t>
            </a:r>
            <a:r>
              <a:rPr lang="ru-RU" sz="1300" dirty="0" smtClean="0">
                <a:solidFill>
                  <a:srgbClr val="FFC000"/>
                </a:solidFill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</a:rPr>
              <a:t>професійний</a:t>
            </a:r>
            <a:r>
              <a:rPr lang="ru-RU" sz="1300" dirty="0" smtClean="0">
                <a:solidFill>
                  <a:srgbClr val="FFC000"/>
                </a:solidFill>
              </a:rPr>
              <a:t> фотограф, </a:t>
            </a:r>
            <a:r>
              <a:rPr lang="ru-RU" sz="1300" dirty="0" err="1" smtClean="0">
                <a:solidFill>
                  <a:srgbClr val="FFC000"/>
                </a:solidFill>
              </a:rPr>
              <a:t>відео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оператор,клоун</a:t>
            </a:r>
            <a:r>
              <a:rPr lang="ru-RU" sz="1300" dirty="0" smtClean="0">
                <a:solidFill>
                  <a:srgbClr val="FFC000"/>
                </a:solidFill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</a:rPr>
              <a:t>тощо</a:t>
            </a:r>
            <a:r>
              <a:rPr lang="ru-RU" sz="1300" dirty="0" smtClean="0">
                <a:solidFill>
                  <a:srgbClr val="FFC00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ru-RU" sz="1300" dirty="0" smtClean="0">
                <a:solidFill>
                  <a:srgbClr val="FFC000"/>
                </a:solidFill>
              </a:rPr>
              <a:t>9. Бюджет свята (</a:t>
            </a:r>
            <a:r>
              <a:rPr lang="ru-RU" sz="1300" dirty="0" err="1" smtClean="0">
                <a:solidFill>
                  <a:srgbClr val="FFC000"/>
                </a:solidFill>
              </a:rPr>
              <a:t>скільки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коштів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необхідно</a:t>
            </a:r>
            <a:r>
              <a:rPr lang="ru-RU" sz="1300" dirty="0" smtClean="0">
                <a:solidFill>
                  <a:srgbClr val="FFC000"/>
                </a:solidFill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</a:rPr>
              <a:t>врахуй</a:t>
            </a:r>
            <a:r>
              <a:rPr lang="ru-RU" sz="1300" dirty="0" smtClean="0">
                <a:solidFill>
                  <a:srgbClr val="FFC000"/>
                </a:solidFill>
              </a:rPr>
              <a:t>  бюджет </a:t>
            </a:r>
            <a:r>
              <a:rPr lang="ru-RU" sz="1300" dirty="0" err="1" smtClean="0">
                <a:solidFill>
                  <a:srgbClr val="FFC000"/>
                </a:solidFill>
              </a:rPr>
              <a:t>кожну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гілку</a:t>
            </a:r>
            <a:r>
              <a:rPr lang="ru-RU" sz="1300" dirty="0" smtClean="0">
                <a:solidFill>
                  <a:srgbClr val="FFC000"/>
                </a:solidFill>
              </a:rPr>
              <a:t>:  аренда </a:t>
            </a:r>
            <a:r>
              <a:rPr lang="ru-RU" sz="1300" dirty="0" err="1" smtClean="0">
                <a:solidFill>
                  <a:srgbClr val="FFC000"/>
                </a:solidFill>
              </a:rPr>
              <a:t>місця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проведення</a:t>
            </a:r>
            <a:r>
              <a:rPr lang="ru-RU" sz="1300" dirty="0" smtClean="0">
                <a:solidFill>
                  <a:srgbClr val="FFC000"/>
                </a:solidFill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</a:rPr>
              <a:t>скільки</a:t>
            </a:r>
            <a:r>
              <a:rPr lang="ru-RU" sz="1300" dirty="0" smtClean="0">
                <a:solidFill>
                  <a:srgbClr val="FFC000"/>
                </a:solidFill>
              </a:rPr>
              <a:t> треба </a:t>
            </a:r>
            <a:r>
              <a:rPr lang="ru-RU" sz="1300" dirty="0" err="1" smtClean="0">
                <a:solidFill>
                  <a:srgbClr val="FFC000"/>
                </a:solidFill>
              </a:rPr>
              <a:t>витратити</a:t>
            </a:r>
            <a:r>
              <a:rPr lang="ru-RU" sz="1300" dirty="0" smtClean="0">
                <a:solidFill>
                  <a:srgbClr val="FFC000"/>
                </a:solidFill>
              </a:rPr>
              <a:t> на </a:t>
            </a:r>
            <a:r>
              <a:rPr lang="ru-RU" sz="1300" dirty="0" err="1" smtClean="0">
                <a:solidFill>
                  <a:srgbClr val="FFC000"/>
                </a:solidFill>
              </a:rPr>
              <a:t>іжу</a:t>
            </a:r>
            <a:r>
              <a:rPr lang="ru-RU" sz="1300" dirty="0" smtClean="0">
                <a:solidFill>
                  <a:srgbClr val="FFC000"/>
                </a:solidFill>
              </a:rPr>
              <a:t>, </a:t>
            </a:r>
            <a:r>
              <a:rPr lang="ru-RU" sz="1300" dirty="0" err="1" smtClean="0">
                <a:solidFill>
                  <a:srgbClr val="FFC000"/>
                </a:solidFill>
              </a:rPr>
              <a:t>одяг</a:t>
            </a:r>
            <a:r>
              <a:rPr lang="ru-RU" sz="1300" dirty="0" smtClean="0">
                <a:solidFill>
                  <a:srgbClr val="FFC000"/>
                </a:solidFill>
              </a:rPr>
              <a:t>, декор та </a:t>
            </a:r>
            <a:r>
              <a:rPr lang="ru-RU" sz="1300" dirty="0" err="1" smtClean="0">
                <a:solidFill>
                  <a:srgbClr val="FFC000"/>
                </a:solidFill>
              </a:rPr>
              <a:t>ін</a:t>
            </a:r>
            <a:r>
              <a:rPr lang="ru-RU" sz="1300" dirty="0" smtClean="0">
                <a:solidFill>
                  <a:srgbClr val="FFC000"/>
                </a:solidFill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ru-RU" sz="1300" dirty="0" smtClean="0">
                <a:solidFill>
                  <a:srgbClr val="FFC000"/>
                </a:solidFill>
              </a:rPr>
              <a:t>10. </a:t>
            </a:r>
            <a:r>
              <a:rPr lang="ru-RU" sz="1300" dirty="0" err="1" smtClean="0">
                <a:solidFill>
                  <a:srgbClr val="FFC000"/>
                </a:solidFill>
              </a:rPr>
              <a:t>Зроби</a:t>
            </a:r>
            <a:r>
              <a:rPr lang="ru-RU" sz="1300" dirty="0" smtClean="0">
                <a:solidFill>
                  <a:srgbClr val="FFC000"/>
                </a:solidFill>
              </a:rPr>
              <a:t> </a:t>
            </a:r>
            <a:r>
              <a:rPr lang="ru-RU" sz="1300" dirty="0" err="1" smtClean="0">
                <a:solidFill>
                  <a:srgbClr val="FFC000"/>
                </a:solidFill>
              </a:rPr>
              <a:t>гілку</a:t>
            </a:r>
            <a:r>
              <a:rPr lang="ru-RU" sz="1300" dirty="0" smtClean="0">
                <a:solidFill>
                  <a:srgbClr val="FFC000"/>
                </a:solidFill>
              </a:rPr>
              <a:t>: </a:t>
            </a:r>
            <a:r>
              <a:rPr lang="uk-UA" sz="1300" dirty="0" smtClean="0">
                <a:solidFill>
                  <a:srgbClr val="FFC000"/>
                </a:solidFill>
              </a:rPr>
              <a:t>оцінка ресурсів , що в мене вже є і чого в мене ще немає, де взяти. </a:t>
            </a:r>
            <a:endParaRPr lang="ru-RU" dirty="0" smtClean="0">
              <a:solidFill>
                <a:srgbClr val="FFC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0"/>
          <p:cNvSpPr/>
          <p:nvPr/>
        </p:nvSpPr>
        <p:spPr>
          <a:xfrm>
            <a:off x="6258572" y="1517589"/>
            <a:ext cx="4577262" cy="1146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31347" y="1492510"/>
            <a:ext cx="4577262" cy="1146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716489" y="4184073"/>
            <a:ext cx="2956956" cy="9898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010171" y="2838202"/>
            <a:ext cx="4189282" cy="11434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2308" y="525520"/>
            <a:ext cx="672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ЕЛЕКТРОННІ РЕСУРСИ ДЛЯ РОЗРОБКИ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MIND-MAPS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9224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761831" y="4346369"/>
            <a:ext cx="28777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hlinkClick r:id="rId3"/>
              </a:rPr>
              <a:t>https://www.canva.com</a:t>
            </a:r>
            <a:r>
              <a:rPr lang="en-US" sz="1800" b="1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uk-UA" sz="1800" b="1" dirty="0" smtClean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8545" y="1781298"/>
            <a:ext cx="3966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hlinkClick r:id="rId4"/>
              </a:rPr>
              <a:t>https://www.mindmeister.com</a:t>
            </a:r>
            <a:r>
              <a:rPr lang="en-US" sz="2000" b="1" dirty="0" smtClean="0">
                <a:hlinkClick r:id="rId4"/>
              </a:rPr>
              <a:t>/</a:t>
            </a:r>
            <a:r>
              <a:rPr lang="uk-UA" sz="2000" b="1" dirty="0" smtClean="0"/>
              <a:t> </a:t>
            </a:r>
            <a:endParaRPr lang="ru-R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70360" y="3075710"/>
            <a:ext cx="41344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hlinkClick r:id="rId5"/>
              </a:rPr>
              <a:t>https://www.lucidchart.com/pages</a:t>
            </a:r>
            <a:r>
              <a:rPr lang="en-US" sz="1800" b="1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uk-UA" sz="1800" b="1" dirty="0" smtClean="0">
                <a:solidFill>
                  <a:schemeClr val="bg1"/>
                </a:solidFill>
              </a:rPr>
              <a:t> </a:t>
            </a:r>
            <a:r>
              <a:rPr lang="uk-UA" sz="1800" b="1" dirty="0" smtClean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812" y="1826997"/>
            <a:ext cx="430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  <a:buSzPts val="1800"/>
            </a:pPr>
            <a:r>
              <a:rPr lang="en-US" sz="16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https://miro.com/aq/ps/templates/mind-map</a:t>
            </a:r>
            <a:r>
              <a:rPr lang="en-US" sz="16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u-RU" dirty="0"/>
          </a:p>
        </p:txBody>
      </p:sp>
      <p:sp>
        <p:nvSpPr>
          <p:cNvPr id="22" name="Google Shape;111;p24"/>
          <p:cNvSpPr/>
          <p:nvPr/>
        </p:nvSpPr>
        <p:spPr>
          <a:xfrm>
            <a:off x="253232" y="4155311"/>
            <a:ext cx="3971527" cy="12847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https://creately.com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/</a:t>
            </a:r>
            <a:r>
              <a:rPr lang="uk-UA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i="0" strike="noStrik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11;p24"/>
          <p:cNvSpPr/>
          <p:nvPr/>
        </p:nvSpPr>
        <p:spPr>
          <a:xfrm>
            <a:off x="4953061" y="4227616"/>
            <a:ext cx="2553197" cy="24760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uk-UA" b="1" dirty="0" smtClean="0"/>
              <a:t>Щоб створювати свої інтелект-карти ти можеш використовувати ці ресурси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3183038" y="648182"/>
            <a:ext cx="5405377" cy="16551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 ЗАВДАННЯ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2848" y="3302995"/>
            <a:ext cx="8073044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2400" dirty="0" smtClean="0"/>
              <a:t>Домалювати </a:t>
            </a:r>
            <a:r>
              <a:rPr lang="uk-UA" sz="2400" dirty="0" err="1" smtClean="0"/>
              <a:t>інтелект–карту</a:t>
            </a:r>
            <a:r>
              <a:rPr lang="uk-UA" sz="2400" dirty="0" smtClean="0"/>
              <a:t> , яку почали на уроці.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2400" dirty="0" smtClean="0"/>
              <a:t>Роздивитися </a:t>
            </a:r>
            <a:r>
              <a:rPr lang="uk-UA" sz="2400" dirty="0" err="1" smtClean="0"/>
              <a:t>інтернет</a:t>
            </a:r>
            <a:r>
              <a:rPr lang="uk-UA" sz="2400" dirty="0" smtClean="0"/>
              <a:t> ресурси для </a:t>
            </a:r>
            <a:r>
              <a:rPr lang="uk-UA" sz="2400" dirty="0" err="1" smtClean="0"/>
              <a:t>майндмепінгу</a:t>
            </a:r>
            <a:r>
              <a:rPr lang="uk-UA" sz="2400" dirty="0" smtClean="0"/>
              <a:t>.     </a:t>
            </a:r>
            <a:endParaRPr lang="uk-UA" sz="2400" dirty="0"/>
          </a:p>
          <a:p>
            <a:pPr marL="342900" indent="-342900"/>
            <a:endParaRPr lang="uk-UA" sz="1600" dirty="0"/>
          </a:p>
          <a:p>
            <a:pPr marL="342900" indent="-342900">
              <a:lnSpc>
                <a:spcPct val="150000"/>
              </a:lnSpc>
            </a:pPr>
            <a:endParaRPr lang="uk-UA" dirty="0"/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4" name="Google Shape;16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6;p26"/>
          <p:cNvSpPr/>
          <p:nvPr/>
        </p:nvSpPr>
        <p:spPr>
          <a:xfrm>
            <a:off x="8973788" y="4530436"/>
            <a:ext cx="3503220" cy="3253839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6;p26"/>
          <p:cNvSpPr/>
          <p:nvPr/>
        </p:nvSpPr>
        <p:spPr>
          <a:xfrm>
            <a:off x="1520042" y="2030681"/>
            <a:ext cx="1828800" cy="1793174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0738" y="3182587"/>
            <a:ext cx="7095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СПОДІВАЮСЬ, ЩО 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ЦЕЙ УРОК ВАМ СТАНЕ У НАГОДІ!</a:t>
            </a:r>
          </a:p>
          <a:p>
            <a:pPr algn="ctr">
              <a:lnSpc>
                <a:spcPct val="150000"/>
              </a:lnSpc>
            </a:pP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ПЛІДНУ ПРАЦЮ НАД СВОЇМИ ЗНАННЯМИ! </a:t>
            </a:r>
          </a:p>
          <a:p>
            <a:pPr algn="ctr">
              <a:lnSpc>
                <a:spcPct val="150000"/>
              </a:lnSpc>
            </a:pP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УСПІХУ РАЗОМ З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ITEENS</a:t>
            </a:r>
            <a:r>
              <a:rPr lang="uk-U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uk-UA" sz="2000" dirty="0"/>
              <a:t> </a:t>
            </a:r>
            <a:endParaRPr lang="ru-RU" sz="2000" dirty="0"/>
          </a:p>
        </p:txBody>
      </p:sp>
      <p:pic>
        <p:nvPicPr>
          <p:cNvPr id="4" name="Google Shape;16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575" y="213756"/>
            <a:ext cx="5819722" cy="18763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6;p26"/>
          <p:cNvSpPr/>
          <p:nvPr/>
        </p:nvSpPr>
        <p:spPr>
          <a:xfrm>
            <a:off x="8098973" y="2541318"/>
            <a:ext cx="3503220" cy="3253839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 descr="indicacao-nivel2-Insite-Telecom-Parceria-ilustrac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084" y="1129202"/>
            <a:ext cx="8344735" cy="51933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4B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2"/>
          <p:cNvPicPr preferRelativeResize="0"/>
          <p:nvPr/>
        </p:nvPicPr>
        <p:blipFill rotWithShape="1">
          <a:blip r:embed="rId3">
            <a:alphaModFix/>
          </a:blip>
          <a:srcRect t="22999" b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</a:t>
            </a:r>
            <a:r>
              <a:rPr lang="en-US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1</a:t>
            </a:r>
            <a:r>
              <a:rPr lang="id-ID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. </a:t>
            </a:r>
            <a:r>
              <a:rPr lang="ru-RU" sz="3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ВСТУП ДО КУРСУ</a:t>
            </a:r>
            <a:r>
              <a:rPr lang="en-US" sz="3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 SOFT-SKILLS</a:t>
            </a:r>
            <a:endParaRPr lang="ru-RU" sz="3000" dirty="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endParaRPr lang="uk-UA" sz="3000" dirty="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118987" y="2967627"/>
            <a:ext cx="9975272" cy="37407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71796" y="1481752"/>
            <a:ext cx="935775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РОЗДІЛ </a:t>
            </a:r>
            <a:r>
              <a:rPr lang="ru-RU" sz="4000" dirty="0"/>
              <a:t>2</a:t>
            </a:r>
            <a:r>
              <a:rPr lang="uk-UA" sz="4000" dirty="0"/>
              <a:t>. </a:t>
            </a:r>
            <a:r>
              <a:rPr lang="uk-UA" sz="3100" dirty="0" smtClean="0"/>
              <a:t>ІНСТРУМЕНТИ ЕФЕКТИВНОГО НАВЧАННЯ. </a:t>
            </a:r>
            <a:r>
              <a:rPr lang="uk-UA" sz="3100" dirty="0" smtClean="0"/>
              <a:t> </a:t>
            </a:r>
            <a:r>
              <a:rPr lang="uk-UA" sz="3100" dirty="0" smtClean="0"/>
              <a:t>ІНТЕЛЕКТ-КАРТИ (</a:t>
            </a:r>
            <a:r>
              <a:rPr lang="en-US" sz="3100" dirty="0" smtClean="0"/>
              <a:t>MIND</a:t>
            </a:r>
            <a:r>
              <a:rPr lang="uk-UA" sz="3100" dirty="0" smtClean="0"/>
              <a:t> </a:t>
            </a:r>
            <a:r>
              <a:rPr lang="en-US" sz="3100" dirty="0" smtClean="0"/>
              <a:t>MAP</a:t>
            </a:r>
            <a:r>
              <a:rPr lang="uk-UA" sz="3100" dirty="0" smtClean="0"/>
              <a:t>) </a:t>
            </a:r>
            <a:endParaRPr lang="uk-UA" sz="3000" dirty="0"/>
          </a:p>
          <a:p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626018" y="3181083"/>
            <a:ext cx="86517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b="1" dirty="0"/>
              <a:t>Мета заняття</a:t>
            </a:r>
            <a:r>
              <a:rPr lang="uk-UA" sz="1200" dirty="0"/>
              <a:t>: </a:t>
            </a:r>
            <a:endParaRPr lang="uk-UA" sz="1200" dirty="0" smtClean="0"/>
          </a:p>
          <a:p>
            <a:endParaRPr lang="uk-UA" sz="1200" dirty="0"/>
          </a:p>
          <a:p>
            <a:pPr marL="342900" indent="-342900"/>
            <a:r>
              <a:rPr lang="uk-UA" dirty="0" smtClean="0"/>
              <a:t>1.   Навчити студентів  як підвищити рівень особистої ефективності у навчальному процесі.</a:t>
            </a:r>
            <a:endParaRPr lang="uk-UA" dirty="0"/>
          </a:p>
          <a:p>
            <a:pPr marL="342900" indent="-342900"/>
            <a:r>
              <a:rPr lang="uk-UA" dirty="0" smtClean="0"/>
              <a:t>2.   Ознайомити студентів з інструментами, які ми надалі будемо використовувати  на уроках</a:t>
            </a:r>
          </a:p>
          <a:p>
            <a:pPr marL="342900" indent="-342900"/>
            <a:r>
              <a:rPr lang="uk-UA" dirty="0" smtClean="0"/>
              <a:t>      для підвищення рівня </a:t>
            </a:r>
            <a:r>
              <a:rPr lang="uk-UA" dirty="0" smtClean="0"/>
              <a:t> ефективності навчання: </a:t>
            </a:r>
            <a:r>
              <a:rPr lang="uk-UA" dirty="0" smtClean="0"/>
              <a:t>підтримки уваги та запам'ятовування </a:t>
            </a:r>
            <a:r>
              <a:rPr lang="uk-UA" dirty="0" smtClean="0"/>
              <a:t> інформації</a:t>
            </a:r>
            <a:r>
              <a:rPr lang="uk-UA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3844" y="4580454"/>
            <a:ext cx="9144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dirty="0"/>
              <a:t>Навички, якими ви оволодієте: </a:t>
            </a:r>
          </a:p>
          <a:p>
            <a:endParaRPr lang="uk-UA" b="1" dirty="0"/>
          </a:p>
          <a:p>
            <a:pPr marL="342900" indent="-342900">
              <a:buAutoNum type="arabicPeriod"/>
            </a:pPr>
            <a:r>
              <a:rPr lang="uk-UA" dirty="0" smtClean="0"/>
              <a:t>Малювання</a:t>
            </a:r>
            <a:r>
              <a:rPr lang="uk-UA" dirty="0" smtClean="0"/>
              <a:t>  </a:t>
            </a:r>
            <a:r>
              <a:rPr lang="en-US" dirty="0" smtClean="0"/>
              <a:t>Mind map</a:t>
            </a:r>
            <a:endParaRPr lang="uk-UA" dirty="0"/>
          </a:p>
          <a:p>
            <a:pPr marL="342900" indent="-342900">
              <a:buFont typeface="Arial"/>
              <a:buAutoNum type="arabicPeriod"/>
            </a:pPr>
            <a:r>
              <a:rPr lang="uk-UA" dirty="0" smtClean="0"/>
              <a:t>Розвинемо </a:t>
            </a:r>
            <a:r>
              <a:rPr lang="uk-UA" dirty="0" smtClean="0"/>
              <a:t>бачення – </a:t>
            </a:r>
            <a:r>
              <a:rPr lang="uk-UA" dirty="0" err="1" smtClean="0"/>
              <a:t>“Картини</a:t>
            </a:r>
            <a:r>
              <a:rPr lang="uk-UA" dirty="0" smtClean="0"/>
              <a:t> в </a:t>
            </a:r>
            <a:r>
              <a:rPr lang="uk-UA" dirty="0" err="1" smtClean="0"/>
              <a:t>цілому”</a:t>
            </a:r>
            <a:r>
              <a:rPr lang="uk-UA" dirty="0" smtClean="0"/>
              <a:t>, </a:t>
            </a:r>
            <a:r>
              <a:rPr lang="uk-UA" dirty="0" err="1" smtClean="0"/>
              <a:t>“Картина</a:t>
            </a:r>
            <a:r>
              <a:rPr lang="uk-UA" dirty="0" smtClean="0"/>
              <a:t> в </a:t>
            </a:r>
            <a:r>
              <a:rPr lang="uk-UA" dirty="0" err="1" smtClean="0"/>
              <a:t>деталях</a:t>
            </a:r>
            <a:r>
              <a:rPr lang="uk-UA" dirty="0" err="1" smtClean="0"/>
              <a:t>”</a:t>
            </a:r>
            <a:endParaRPr lang="uk-UA" dirty="0" smtClean="0"/>
          </a:p>
          <a:p>
            <a:pPr marL="342900" indent="-342900">
              <a:buFont typeface="Arial"/>
              <a:buAutoNum type="arabicPeriod"/>
            </a:pPr>
            <a:r>
              <a:rPr lang="uk-UA" dirty="0" smtClean="0"/>
              <a:t>Схематичного зображення ідеї</a:t>
            </a:r>
          </a:p>
          <a:p>
            <a:pPr marL="342900" indent="-342900">
              <a:buFont typeface="Arial"/>
              <a:buAutoNum type="arabicPeriod"/>
            </a:pPr>
            <a:r>
              <a:rPr lang="uk-UA" dirty="0" smtClean="0"/>
              <a:t>Навичка</a:t>
            </a:r>
            <a:r>
              <a:rPr lang="uk-UA" dirty="0" smtClean="0"/>
              <a:t> аналізу даних</a:t>
            </a:r>
            <a:endParaRPr lang="uk-UA" dirty="0" smtClean="0"/>
          </a:p>
          <a:p>
            <a:pPr marL="342900" indent="-342900">
              <a:buAutoNum type="arabicPeriod"/>
            </a:pPr>
            <a:endParaRPr lang="uk-UA" sz="1600" dirty="0"/>
          </a:p>
          <a:p>
            <a:pPr marL="342900" indent="-342900"/>
            <a:endParaRPr lang="uk-UA" sz="1600" dirty="0"/>
          </a:p>
          <a:p>
            <a:pPr marL="342900" indent="-342900">
              <a:buAutoNum type="arabicPeriod"/>
            </a:pPr>
            <a:endParaRPr lang="uk-UA" sz="1600" dirty="0"/>
          </a:p>
          <a:p>
            <a:pPr marL="342900" indent="-342900"/>
            <a:endParaRPr lang="uk-UA" sz="1600" dirty="0"/>
          </a:p>
        </p:txBody>
      </p:sp>
      <p:pic>
        <p:nvPicPr>
          <p:cNvPr id="6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554920856_w640_h640_stend-sogodni-na.jpg"/>
          <p:cNvPicPr>
            <a:picLocks noChangeAspect="1"/>
          </p:cNvPicPr>
          <p:nvPr/>
        </p:nvPicPr>
        <p:blipFill>
          <a:blip r:embed="rId2"/>
          <a:srcRect r="-156" b="63810"/>
          <a:stretch>
            <a:fillRect/>
          </a:stretch>
        </p:blipFill>
        <p:spPr>
          <a:xfrm>
            <a:off x="8229601" y="201882"/>
            <a:ext cx="3526971" cy="2297574"/>
          </a:xfrm>
          <a:prstGeom prst="rect">
            <a:avLst/>
          </a:prstGeom>
        </p:spPr>
      </p:pic>
      <p:pic>
        <p:nvPicPr>
          <p:cNvPr id="4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51110" y="2087761"/>
            <a:ext cx="10403810" cy="334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uk-UA" sz="17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dirty="0" smtClean="0">
                <a:solidFill>
                  <a:srgbClr val="FFC000"/>
                </a:solidFill>
              </a:rPr>
              <a:t>Згадаємо</a:t>
            </a:r>
            <a:r>
              <a:rPr lang="uk-UA" sz="1600" dirty="0">
                <a:solidFill>
                  <a:srgbClr val="FFC000"/>
                </a:solidFill>
              </a:rPr>
              <a:t>, що ми дізналися на минулому занятті. Закріпимо отримані знання</a:t>
            </a:r>
            <a:r>
              <a:rPr lang="uk-UA" sz="1600" dirty="0" smtClean="0">
                <a:solidFill>
                  <a:srgbClr val="FFC000"/>
                </a:solidFill>
              </a:rPr>
              <a:t>.</a:t>
            </a:r>
            <a:endParaRPr lang="uk-UA" sz="16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3.  </a:t>
            </a:r>
            <a:r>
              <a:rPr lang="uk-UA" sz="1600" dirty="0" smtClean="0">
                <a:solidFill>
                  <a:srgbClr val="FFC000"/>
                </a:solidFill>
              </a:rPr>
              <a:t> Дізнаємося</a:t>
            </a:r>
            <a:r>
              <a:rPr lang="uk-UA" sz="1600" dirty="0">
                <a:solidFill>
                  <a:srgbClr val="FFC000"/>
                </a:solidFill>
              </a:rPr>
              <a:t>, що таке </a:t>
            </a:r>
            <a:r>
              <a:rPr lang="en-US" sz="1600" dirty="0" smtClean="0">
                <a:solidFill>
                  <a:srgbClr val="FFC000"/>
                </a:solidFill>
              </a:rPr>
              <a:t>Mind Map</a:t>
            </a:r>
            <a:r>
              <a:rPr lang="uk-UA" sz="1600" dirty="0" smtClean="0">
                <a:solidFill>
                  <a:srgbClr val="FFC000"/>
                </a:solidFill>
              </a:rPr>
              <a:t>. </a:t>
            </a:r>
            <a:r>
              <a:rPr lang="uk-UA" sz="1600" dirty="0">
                <a:solidFill>
                  <a:srgbClr val="FFC000"/>
                </a:solidFill>
              </a:rPr>
              <a:t>Головні правила щодо її складання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uk-UA" sz="1600" dirty="0" smtClean="0">
                <a:solidFill>
                  <a:srgbClr val="FFC000"/>
                </a:solidFill>
              </a:rPr>
              <a:t>Зробимо свою власну інтелект-карту 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uk-UA" sz="1600" dirty="0" smtClean="0">
                <a:solidFill>
                  <a:srgbClr val="FFC000"/>
                </a:solidFill>
              </a:rPr>
              <a:t>Дізнаємося про формулу “ЗВЕРХНАВЧАННЯ” , що призводить до підвищення  ефективності навчання.</a:t>
            </a:r>
            <a:endParaRPr lang="uk-UA" sz="16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uk-UA" sz="1600" dirty="0" smtClean="0">
                <a:solidFill>
                  <a:srgbClr val="FFC000"/>
                </a:solidFill>
              </a:rPr>
              <a:t>5.   Використаємо нову формулу, про яку дізналися і перевіримо її реальну  ефективність  </a:t>
            </a:r>
            <a:endParaRPr lang="uk-UA" sz="16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6</a:t>
            </a:r>
            <a:r>
              <a:rPr lang="uk-UA" sz="1600" dirty="0" smtClean="0">
                <a:solidFill>
                  <a:srgbClr val="FFC000"/>
                </a:solidFill>
              </a:rPr>
              <a:t>.   Проведемо </a:t>
            </a:r>
            <a:r>
              <a:rPr lang="uk-UA" sz="1600" dirty="0">
                <a:solidFill>
                  <a:srgbClr val="FFC000"/>
                </a:solidFill>
              </a:rPr>
              <a:t>цей час із користю для себе і свого розвитку! </a:t>
            </a:r>
          </a:p>
          <a:p>
            <a:pPr marL="342900" indent="-342900">
              <a:lnSpc>
                <a:spcPct val="150000"/>
              </a:lnSpc>
            </a:pPr>
            <a:endParaRPr lang="uk-UA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2334" y="5832135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>
                <a:solidFill>
                  <a:srgbClr val="FFC000"/>
                </a:solidFill>
              </a:rPr>
              <a:t>Отож, зробімо разом важливий крок до свого успіху! Ми починаємо</a:t>
            </a:r>
            <a:r>
              <a:rPr lang="uk-UA" dirty="0">
                <a:solidFill>
                  <a:srgbClr val="FFC000"/>
                </a:solidFill>
              </a:rPr>
              <a:t>!  </a:t>
            </a:r>
            <a:endParaRPr lang="ru-RU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xmlns="" id="{847D4436-53C0-43E4-971E-9F4BF6B748B7}"/>
              </a:ext>
            </a:extLst>
          </p:cNvPr>
          <p:cNvSpPr/>
          <p:nvPr/>
        </p:nvSpPr>
        <p:spPr>
          <a:xfrm>
            <a:off x="5979041" y="5396481"/>
            <a:ext cx="6003566" cy="12003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xmlns="" id="{CB21FC73-30E4-46BF-BC0B-5DEC249B2E45}"/>
              </a:ext>
            </a:extLst>
          </p:cNvPr>
          <p:cNvSpPr/>
          <p:nvPr/>
        </p:nvSpPr>
        <p:spPr>
          <a:xfrm>
            <a:off x="5926238" y="1857715"/>
            <a:ext cx="5848103" cy="19655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Google Shape;98;p23">
            <a:extLst>
              <a:ext uri="{FF2B5EF4-FFF2-40B4-BE49-F238E27FC236}">
                <a16:creationId xmlns:a16="http://schemas.microsoft.com/office/drawing/2014/main" xmlns="" id="{B15A27A9-BBDC-4ED0-A832-4BC7323C41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45345C3-DB90-46F2-923F-E0FC0DCDF8C7}"/>
              </a:ext>
            </a:extLst>
          </p:cNvPr>
          <p:cNvSpPr txBox="1"/>
          <p:nvPr/>
        </p:nvSpPr>
        <p:spPr>
          <a:xfrm>
            <a:off x="5752618" y="1919553"/>
            <a:ext cx="630714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b="1" dirty="0" smtClean="0">
                <a:solidFill>
                  <a:schemeClr val="tx1"/>
                </a:solidFill>
              </a:rPr>
              <a:t>Спираючись на отриманий досвід,</a:t>
            </a:r>
          </a:p>
          <a:p>
            <a:pPr algn="ctr"/>
            <a:r>
              <a:rPr lang="uk-UA" sz="1800" b="1" dirty="0" smtClean="0">
                <a:solidFill>
                  <a:schemeClr val="tx1"/>
                </a:solidFill>
              </a:rPr>
              <a:t>дайте відповідь на питання:</a:t>
            </a:r>
            <a:r>
              <a:rPr lang="uk-UA" sz="16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uk-UA" sz="1600" b="1" dirty="0" smtClean="0">
              <a:solidFill>
                <a:schemeClr val="tx1"/>
              </a:solidFill>
            </a:endParaRPr>
          </a:p>
          <a:p>
            <a:pPr algn="ctr"/>
            <a:r>
              <a:rPr lang="uk-UA" sz="1600" b="1" dirty="0" smtClean="0">
                <a:solidFill>
                  <a:schemeClr val="tx1"/>
                </a:solidFill>
              </a:rPr>
              <a:t>Як ви вважаєте, що саме головне в </a:t>
            </a:r>
            <a:r>
              <a:rPr lang="uk-UA" sz="1600" b="1" dirty="0" err="1" smtClean="0">
                <a:solidFill>
                  <a:schemeClr val="tx1"/>
                </a:solidFill>
              </a:rPr>
              <a:t>самопрезентації</a:t>
            </a:r>
            <a:r>
              <a:rPr lang="uk-UA" sz="18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uk-UA" sz="1800" b="1" dirty="0" smtClean="0">
              <a:solidFill>
                <a:schemeClr val="tx1"/>
              </a:solidFill>
            </a:endParaRPr>
          </a:p>
          <a:p>
            <a:pPr algn="ctr"/>
            <a:r>
              <a:rPr lang="uk-UA" sz="1600" dirty="0" smtClean="0">
                <a:solidFill>
                  <a:schemeClr val="tx1"/>
                </a:solidFill>
              </a:rPr>
              <a:t>Відповідь сформуйте в одному реченні 5-10 слів</a:t>
            </a:r>
            <a:endParaRPr lang="uk-UA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uk-UA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xmlns="" id="{FFFDE80C-2655-4F0D-A233-0611A658E2C0}"/>
              </a:ext>
            </a:extLst>
          </p:cNvPr>
          <p:cNvSpPr/>
          <p:nvPr/>
        </p:nvSpPr>
        <p:spPr>
          <a:xfrm>
            <a:off x="442698" y="2000117"/>
            <a:ext cx="5371880" cy="19872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xmlns="" id="{1A030217-5B12-4513-A3E4-25BD0DE9101B}"/>
              </a:ext>
            </a:extLst>
          </p:cNvPr>
          <p:cNvSpPr/>
          <p:nvPr/>
        </p:nvSpPr>
        <p:spPr>
          <a:xfrm>
            <a:off x="1081646" y="1322520"/>
            <a:ext cx="1002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ПРОЯВИМО АКТИВНІСТЬ У НАШОМУ ЧАТІ!!! ВИКОНАЙТЕ 5 НЕВЕЛИЧКИХ ЗАВДАННЬ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557A32-B45F-4E67-B4D0-19AFD6AD8B08}"/>
              </a:ext>
            </a:extLst>
          </p:cNvPr>
          <p:cNvSpPr txBox="1"/>
          <p:nvPr/>
        </p:nvSpPr>
        <p:spPr>
          <a:xfrm>
            <a:off x="502909" y="2378696"/>
            <a:ext cx="533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Напишіть 1-2 слова</a:t>
            </a:r>
            <a:r>
              <a:rPr lang="uk-U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xmlns="" id="{F3A0266A-5B0A-40A6-B125-1672E6899BF9}"/>
              </a:ext>
            </a:extLst>
          </p:cNvPr>
          <p:cNvSpPr/>
          <p:nvPr/>
        </p:nvSpPr>
        <p:spPr>
          <a:xfrm>
            <a:off x="423934" y="4278934"/>
            <a:ext cx="5371880" cy="17395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xmlns="" id="{B7CB9B1D-5915-409A-ADDA-128168A70FE5}"/>
              </a:ext>
            </a:extLst>
          </p:cNvPr>
          <p:cNvSpPr/>
          <p:nvPr/>
        </p:nvSpPr>
        <p:spPr>
          <a:xfrm>
            <a:off x="6287436" y="4217790"/>
            <a:ext cx="5624534" cy="9030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7555B98-15F2-4068-A079-AD521E26BB17}"/>
              </a:ext>
            </a:extLst>
          </p:cNvPr>
          <p:cNvSpPr txBox="1"/>
          <p:nvPr/>
        </p:nvSpPr>
        <p:spPr>
          <a:xfrm>
            <a:off x="-534049" y="4433495"/>
            <a:ext cx="7363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Хто з спікерів запам'ятався вам </a:t>
            </a:r>
          </a:p>
          <a:p>
            <a:pPr algn="ctr"/>
            <a:r>
              <a:rPr lang="uk-UA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найбільше?  (ім'я) </a:t>
            </a:r>
          </a:p>
          <a:p>
            <a:pPr algn="ctr"/>
            <a:endParaRPr lang="uk-UA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Яка якість спікера сподобалася найбільше?</a:t>
            </a:r>
          </a:p>
          <a:p>
            <a:pPr algn="ctr"/>
            <a:r>
              <a:rPr lang="uk-UA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(1-2 якості) </a:t>
            </a:r>
            <a:endParaRPr lang="uk-UA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A5037F-21E4-43FB-B028-3885B17A6119}"/>
              </a:ext>
            </a:extLst>
          </p:cNvPr>
          <p:cNvSpPr txBox="1"/>
          <p:nvPr/>
        </p:nvSpPr>
        <p:spPr>
          <a:xfrm>
            <a:off x="6770359" y="4382074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b="1" dirty="0"/>
              <a:t>Оцініть по шкалі від 1 до </a:t>
            </a:r>
            <a:r>
              <a:rPr lang="uk-UA" sz="1800" b="1" dirty="0" smtClean="0"/>
              <a:t>10 свій </a:t>
            </a:r>
          </a:p>
          <a:p>
            <a:pPr algn="ctr"/>
            <a:r>
              <a:rPr lang="uk-UA" sz="1800" b="1" dirty="0" smtClean="0"/>
              <a:t>власний виступ</a:t>
            </a:r>
            <a:endParaRPr lang="ru-RU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C90070-66F3-420C-8C36-3110A93F27B3}"/>
              </a:ext>
            </a:extLst>
          </p:cNvPr>
          <p:cNvSpPr txBox="1"/>
          <p:nvPr/>
        </p:nvSpPr>
        <p:spPr>
          <a:xfrm>
            <a:off x="6466831" y="5534582"/>
            <a:ext cx="5126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b="1" dirty="0" smtClean="0"/>
              <a:t>Що ви зробите, щоб цей бал підняти </a:t>
            </a:r>
          </a:p>
          <a:p>
            <a:pPr algn="ctr"/>
            <a:r>
              <a:rPr lang="uk-UA" sz="1600" b="1" dirty="0" smtClean="0"/>
              <a:t>на наступну цифру? Напишіть свій перший крок</a:t>
            </a:r>
          </a:p>
          <a:p>
            <a:pPr algn="ctr"/>
            <a:r>
              <a:rPr lang="uk-U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(5-10 слів) 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C0438D5C-7E9C-4A0B-8387-72DAAF0A9DFB}"/>
              </a:ext>
            </a:extLst>
          </p:cNvPr>
          <p:cNvSpPr/>
          <p:nvPr/>
        </p:nvSpPr>
        <p:spPr>
          <a:xfrm>
            <a:off x="384295" y="1839575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E6AFC32B-C811-4119-A6C9-7F327DF339EC}"/>
              </a:ext>
            </a:extLst>
          </p:cNvPr>
          <p:cNvSpPr/>
          <p:nvPr/>
        </p:nvSpPr>
        <p:spPr>
          <a:xfrm>
            <a:off x="148461" y="4059122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7F79569A-88AB-4A0E-A52E-68EA88EFDE28}"/>
              </a:ext>
            </a:extLst>
          </p:cNvPr>
          <p:cNvSpPr/>
          <p:nvPr/>
        </p:nvSpPr>
        <p:spPr>
          <a:xfrm>
            <a:off x="5847902" y="5465397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743D10FA-D825-47F8-BACE-7AA3E13CA175}"/>
              </a:ext>
            </a:extLst>
          </p:cNvPr>
          <p:cNvSpPr/>
          <p:nvPr/>
        </p:nvSpPr>
        <p:spPr>
          <a:xfrm>
            <a:off x="5924369" y="3938943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AD0E6B43-79CB-42A9-BAC0-B59664C5B83A}"/>
              </a:ext>
            </a:extLst>
          </p:cNvPr>
          <p:cNvSpPr/>
          <p:nvPr/>
        </p:nvSpPr>
        <p:spPr>
          <a:xfrm>
            <a:off x="6145114" y="1994963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A0DD7DE-E574-42CA-BD25-19E0FA758F3B}"/>
              </a:ext>
            </a:extLst>
          </p:cNvPr>
          <p:cNvSpPr txBox="1"/>
          <p:nvPr/>
        </p:nvSpPr>
        <p:spPr>
          <a:xfrm>
            <a:off x="565511" y="19599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xmlns="" id="{2F616E78-27B1-4808-912B-1464E7EFD5C8}"/>
              </a:ext>
            </a:extLst>
          </p:cNvPr>
          <p:cNvSpPr/>
          <p:nvPr/>
        </p:nvSpPr>
        <p:spPr>
          <a:xfrm>
            <a:off x="6347338" y="211084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8C50B5-ADA5-4AD8-B89B-81DFE7FDC35F}"/>
              </a:ext>
            </a:extLst>
          </p:cNvPr>
          <p:cNvSpPr txBox="1"/>
          <p:nvPr/>
        </p:nvSpPr>
        <p:spPr>
          <a:xfrm>
            <a:off x="339242" y="4172510"/>
            <a:ext cx="327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xmlns="" id="{5FFFA677-D0D7-44EC-A600-E6B8703CF6A0}"/>
              </a:ext>
            </a:extLst>
          </p:cNvPr>
          <p:cNvSpPr/>
          <p:nvPr/>
        </p:nvSpPr>
        <p:spPr>
          <a:xfrm>
            <a:off x="6115672" y="405912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xmlns="" id="{BD8C7CFD-3B01-4730-8486-969308D749E8}"/>
              </a:ext>
            </a:extLst>
          </p:cNvPr>
          <p:cNvSpPr/>
          <p:nvPr/>
        </p:nvSpPr>
        <p:spPr>
          <a:xfrm>
            <a:off x="6042984" y="558496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8FAAA2-94B3-49C3-B237-B0FCAC125DDD}"/>
              </a:ext>
            </a:extLst>
          </p:cNvPr>
          <p:cNvSpPr txBox="1"/>
          <p:nvPr/>
        </p:nvSpPr>
        <p:spPr>
          <a:xfrm>
            <a:off x="881270" y="3078016"/>
            <a:ext cx="470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 smtClean="0"/>
              <a:t>Головне, на що ви звертали увагу під час </a:t>
            </a:r>
          </a:p>
          <a:p>
            <a:pPr algn="ctr"/>
            <a:r>
              <a:rPr lang="uk-UA" sz="1800" dirty="0" smtClean="0"/>
              <a:t>виступу спікерів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031BC3-28AB-4536-B021-302102039B61}"/>
              </a:ext>
            </a:extLst>
          </p:cNvPr>
          <p:cNvSpPr txBox="1"/>
          <p:nvPr/>
        </p:nvSpPr>
        <p:spPr>
          <a:xfrm>
            <a:off x="2479703" y="443712"/>
            <a:ext cx="889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ВПРАВА1 “ДЛЯ РОЗІГРІВУ”. </a:t>
            </a:r>
            <a:r>
              <a:rPr lang="uk-UA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ЗГАДАЄМО МИНУЛИЙ УРОК</a:t>
            </a:r>
            <a:endParaRPr lang="ru-RU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1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8;p23">
            <a:extLst>
              <a:ext uri="{FF2B5EF4-FFF2-40B4-BE49-F238E27FC236}">
                <a16:creationId xmlns:a16="http://schemas.microsoft.com/office/drawing/2014/main" xmlns="" id="{429AB1A4-C937-4110-98B4-C2B55DAFD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4F9387-1907-4D4C-959C-5EF6B2FA60C3}"/>
              </a:ext>
            </a:extLst>
          </p:cNvPr>
          <p:cNvSpPr txBox="1"/>
          <p:nvPr/>
        </p:nvSpPr>
        <p:spPr>
          <a:xfrm>
            <a:off x="3855262" y="2629212"/>
            <a:ext cx="6591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тепер </a:t>
            </a:r>
            <a:r>
              <a:rPr lang="uk-UA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вперед до нових знань</a:t>
            </a:r>
          </a:p>
          <a:p>
            <a:r>
              <a:rPr lang="uk-UA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нових </a:t>
            </a:r>
            <a:r>
              <a:rPr lang="uk-UA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</a:t>
            </a:r>
            <a:r>
              <a:rPr lang="uk-UA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властивостей! </a:t>
            </a:r>
            <a:endParaRPr lang="uk-UA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600" dirty="0"/>
          </a:p>
        </p:txBody>
      </p:sp>
      <p:pic>
        <p:nvPicPr>
          <p:cNvPr id="6" name="Рисунок 5" descr="indicacao-nivel2-Insite-Telecom-Parceria-ilustracao.png">
            <a:extLst>
              <a:ext uri="{FF2B5EF4-FFF2-40B4-BE49-F238E27FC236}">
                <a16:creationId xmlns:a16="http://schemas.microsoft.com/office/drawing/2014/main" xmlns="" id="{B044506F-81BE-4ED5-BFF5-56209A37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7416" y="1451245"/>
            <a:ext cx="7898578" cy="4915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1B4926-7A2C-46F6-AEE6-3CDC0DD5D18B}"/>
              </a:ext>
            </a:extLst>
          </p:cNvPr>
          <p:cNvSpPr txBox="1"/>
          <p:nvPr/>
        </p:nvSpPr>
        <p:spPr>
          <a:xfrm>
            <a:off x="6096000" y="377014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 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9144000" y="4988688"/>
            <a:ext cx="1342663" cy="9491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877520" y="4085862"/>
            <a:ext cx="665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тема </a:t>
            </a:r>
            <a:r>
              <a:rPr lang="uk-UA" sz="2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“Інтелект-карти”</a:t>
            </a:r>
            <a:r>
              <a:rPr lang="uk-UA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вже на наступному слайді</a:t>
            </a:r>
            <a:endParaRPr lang="ru-RU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976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325742" y="1472390"/>
            <a:ext cx="6364425" cy="1710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63812" y="3819646"/>
            <a:ext cx="5124303" cy="283579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94961" y="3374736"/>
            <a:ext cx="6248932" cy="176442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707927" y="518958"/>
            <a:ext cx="349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 MAPS</a:t>
            </a:r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ЦЕ…</a:t>
            </a:r>
          </a:p>
        </p:txBody>
      </p:sp>
      <p:pic>
        <p:nvPicPr>
          <p:cNvPr id="8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9224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7050877" y="3839732"/>
            <a:ext cx="465704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</a:t>
            </a:r>
            <a:r>
              <a:rPr lang="uk-UA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uk-UA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uk-UA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допомагає: </a:t>
            </a:r>
          </a:p>
          <a:p>
            <a:pPr marL="342900" indent="-342900">
              <a:lnSpc>
                <a:spcPct val="150000"/>
              </a:lnSpc>
            </a:pPr>
            <a:r>
              <a:rPr lang="uk-U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Фіксувати  великі обсяги інформації; </a:t>
            </a:r>
          </a:p>
          <a:p>
            <a:pPr marL="342900" indent="-342900">
              <a:lnSpc>
                <a:spcPct val="150000"/>
              </a:lnSpc>
            </a:pPr>
            <a:r>
              <a:rPr lang="uk-U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Запам'ятовувати інформацію</a:t>
            </a:r>
          </a:p>
          <a:p>
            <a:pPr marL="342900" indent="-342900">
              <a:lnSpc>
                <a:spcPct val="150000"/>
              </a:lnSpc>
            </a:pPr>
            <a:r>
              <a:rPr lang="uk-U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(візуалізація покращує сприйняття);</a:t>
            </a:r>
          </a:p>
          <a:p>
            <a:pPr marL="342900" indent="-342900">
              <a:lnSpc>
                <a:spcPct val="150000"/>
              </a:lnSpc>
            </a:pPr>
            <a:r>
              <a:rPr lang="uk-U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Аналізувати інформацію - таке зображення </a:t>
            </a:r>
          </a:p>
          <a:p>
            <a:pPr marL="342900" indent="-342900">
              <a:lnSpc>
                <a:spcPct val="150000"/>
              </a:lnSpc>
            </a:pPr>
            <a:r>
              <a:rPr lang="uk-U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допомагає знайти все взаємозв'язку між деталями;</a:t>
            </a:r>
          </a:p>
          <a:p>
            <a:pPr marL="342900" indent="-342900">
              <a:lnSpc>
                <a:spcPct val="150000"/>
              </a:lnSpc>
            </a:pPr>
            <a:r>
              <a:rPr lang="uk-U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Дозволяє побачити і картину в цілому, і її </a:t>
            </a:r>
          </a:p>
          <a:p>
            <a:pPr marL="342900" indent="-342900">
              <a:lnSpc>
                <a:spcPct val="150000"/>
              </a:lnSpc>
            </a:pPr>
            <a:r>
              <a:rPr lang="uk-U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дрібні деталі</a:t>
            </a:r>
            <a:r>
              <a:rPr lang="uk-UA" sz="1600" dirty="0" smtClean="0">
                <a:solidFill>
                  <a:schemeClr val="bg1"/>
                </a:solidFill>
              </a:rPr>
              <a:t>.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897" y="3446302"/>
            <a:ext cx="61670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Наочний інструмент для візуалізації процесу мислення. </a:t>
            </a:r>
          </a:p>
          <a:p>
            <a:pPr>
              <a:lnSpc>
                <a:spcPct val="150000"/>
              </a:lnSpc>
            </a:pPr>
            <a:r>
              <a:rPr lang="uk-UA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центрі поміщається центральний образ (ідея, концепція, </a:t>
            </a:r>
          </a:p>
          <a:p>
            <a:pPr>
              <a:lnSpc>
                <a:spcPct val="150000"/>
              </a:lnSpc>
            </a:pPr>
            <a:r>
              <a:rPr lang="uk-UA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думка або тема), від якого відходять гілки-ключові слова </a:t>
            </a:r>
          </a:p>
          <a:p>
            <a:pPr>
              <a:lnSpc>
                <a:spcPct val="150000"/>
              </a:lnSpc>
            </a:pPr>
            <a:r>
              <a:rPr lang="uk-UA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образи. Структура може бути скільки завгодно розгалуженої.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367" y="1561852"/>
            <a:ext cx="62640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SzPts val="1800"/>
            </a:pPr>
            <a:r>
              <a:rPr lang="uk-UA" sz="1800" b="1" dirty="0" smtClean="0"/>
              <a:t>Інтелект-карти (в оригіналі </a:t>
            </a:r>
            <a:r>
              <a:rPr lang="uk-UA" sz="1800" b="1" dirty="0" err="1" smtClean="0"/>
              <a:t>Mind</a:t>
            </a:r>
            <a:r>
              <a:rPr lang="uk-UA" sz="1800" b="1" dirty="0" smtClean="0"/>
              <a:t> </a:t>
            </a:r>
            <a:r>
              <a:rPr lang="uk-UA" sz="1800" b="1" dirty="0" err="1" smtClean="0"/>
              <a:t>maps</a:t>
            </a:r>
            <a:r>
              <a:rPr lang="uk-UA" sz="1800" b="1" dirty="0" smtClean="0"/>
              <a:t>)</a:t>
            </a:r>
            <a:r>
              <a:rPr lang="uk-UA" sz="1800" dirty="0" smtClean="0"/>
              <a:t> </a:t>
            </a:r>
            <a:r>
              <a:rPr lang="uk-UA" sz="2000" dirty="0" smtClean="0"/>
              <a:t>- </a:t>
            </a:r>
            <a:r>
              <a:rPr lang="uk-UA" sz="1800" dirty="0" smtClean="0"/>
              <a:t>це інструмент</a:t>
            </a:r>
            <a:endParaRPr lang="en-US" sz="1800" dirty="0" smtClean="0"/>
          </a:p>
          <a:p>
            <a:pPr lvl="0">
              <a:lnSpc>
                <a:spcPct val="150000"/>
              </a:lnSpc>
              <a:buSzPts val="1800"/>
            </a:pPr>
            <a:r>
              <a:rPr lang="uk-UA" sz="1800" dirty="0" smtClean="0"/>
              <a:t> візуального відображення </a:t>
            </a:r>
            <a:r>
              <a:rPr lang="en-US" sz="1800" dirty="0" smtClean="0"/>
              <a:t> </a:t>
            </a:r>
            <a:r>
              <a:rPr lang="uk-UA" sz="1800" dirty="0" smtClean="0"/>
              <a:t>інформації, </a:t>
            </a:r>
            <a:r>
              <a:rPr lang="en-US" sz="1800" dirty="0" smtClean="0"/>
              <a:t> </a:t>
            </a:r>
            <a:r>
              <a:rPr lang="uk-UA" sz="1800" dirty="0" smtClean="0"/>
              <a:t>що дозволяє </a:t>
            </a:r>
            <a:endParaRPr lang="en-US" sz="1800" dirty="0" smtClean="0"/>
          </a:p>
          <a:p>
            <a:pPr lvl="0">
              <a:lnSpc>
                <a:spcPct val="150000"/>
              </a:lnSpc>
              <a:buSzPts val="1800"/>
            </a:pPr>
            <a:r>
              <a:rPr lang="uk-UA" sz="1800" dirty="0" smtClean="0"/>
              <a:t>ефективно структурувати і обробляти її.</a:t>
            </a:r>
            <a:r>
              <a:rPr lang="uk-UA" sz="18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ru-RU" sz="1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dirty="0"/>
          </a:p>
        </p:txBody>
      </p:sp>
      <p:sp>
        <p:nvSpPr>
          <p:cNvPr id="15" name="Скругленный прямоугольник 19">
            <a:extLst>
              <a:ext uri="{FF2B5EF4-FFF2-40B4-BE49-F238E27FC236}">
                <a16:creationId xmlns:a16="http://schemas.microsoft.com/office/drawing/2014/main" xmlns="" id="{6AE799BD-0C5A-44D3-9E04-50DBDEEE468B}"/>
              </a:ext>
            </a:extLst>
          </p:cNvPr>
          <p:cNvSpPr/>
          <p:nvPr/>
        </p:nvSpPr>
        <p:spPr>
          <a:xfrm>
            <a:off x="388070" y="5480327"/>
            <a:ext cx="6248932" cy="10741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solidFill>
                  <a:schemeClr val="tx1"/>
                </a:solidFill>
              </a:rPr>
              <a:t>Доведено вченими - використання  </a:t>
            </a:r>
            <a:r>
              <a:rPr lang="en-US" sz="2000" dirty="0" smtClean="0">
                <a:solidFill>
                  <a:schemeClr val="tx1"/>
                </a:solidFill>
              </a:rPr>
              <a:t>Mind Maps</a:t>
            </a:r>
            <a:r>
              <a:rPr lang="uk-UA" sz="2000" dirty="0" smtClean="0">
                <a:solidFill>
                  <a:schemeClr val="tx1"/>
                </a:solidFill>
              </a:rPr>
              <a:t> покращує роботу мозку! 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3" name="Рисунок 12" descr="ac085419306d445d8362890a65f5a19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67" y="346431"/>
            <a:ext cx="4240915" cy="33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206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6238754" y="1574156"/>
            <a:ext cx="5752618" cy="43752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5f1ab711be23182d7d74f0d1_mindmap2_1508159432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1" y="1566659"/>
            <a:ext cx="5716529" cy="4521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0323" y="2118167"/>
            <a:ext cx="58112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uk-UA" b="1" dirty="0" smtClean="0"/>
              <a:t>Зручна фіксації інформації.</a:t>
            </a:r>
          </a:p>
          <a:p>
            <a:pPr marL="342900" indent="-342900">
              <a:buAutoNum type="arabicPeriod"/>
            </a:pPr>
            <a:endParaRPr lang="uk-UA" dirty="0" smtClean="0"/>
          </a:p>
          <a:p>
            <a:pPr marL="342900" indent="-342900"/>
            <a:r>
              <a:rPr lang="uk-UA" dirty="0" smtClean="0"/>
              <a:t>       Навіть складні речі можна зобразити легко і зрозуміло; </a:t>
            </a:r>
          </a:p>
          <a:p>
            <a:pPr marL="342900" indent="-342900"/>
            <a:endParaRPr lang="uk-UA" dirty="0" smtClean="0"/>
          </a:p>
          <a:p>
            <a:pPr marL="342900" indent="-342900">
              <a:buAutoNum type="arabicPeriod" startAt="2"/>
            </a:pPr>
            <a:r>
              <a:rPr lang="uk-UA" b="1" dirty="0" smtClean="0"/>
              <a:t>Запам'ятовування.</a:t>
            </a:r>
          </a:p>
          <a:p>
            <a:pPr marL="342900" indent="-342900"/>
            <a:r>
              <a:rPr lang="uk-UA" dirty="0" smtClean="0"/>
              <a:t>       Коли ви самі щось малюєте, швидше запам'ятовуєте це;</a:t>
            </a:r>
          </a:p>
          <a:p>
            <a:pPr marL="342900" indent="-342900"/>
            <a:r>
              <a:rPr lang="uk-UA" dirty="0" smtClean="0"/>
              <a:t> </a:t>
            </a:r>
          </a:p>
          <a:p>
            <a:pPr marL="342900" indent="-342900">
              <a:buAutoNum type="arabicPeriod" startAt="3"/>
            </a:pPr>
            <a:r>
              <a:rPr lang="uk-UA" b="1" dirty="0" smtClean="0"/>
              <a:t>Легкий доступ до інформації. </a:t>
            </a:r>
          </a:p>
          <a:p>
            <a:pPr marL="342900" indent="-342900"/>
            <a:r>
              <a:rPr lang="uk-UA" dirty="0" smtClean="0"/>
              <a:t>       Досить поглянути на таку карту, щоб зрозуміти, що в ній </a:t>
            </a:r>
          </a:p>
          <a:p>
            <a:pPr marL="342900" indent="-342900"/>
            <a:r>
              <a:rPr lang="uk-UA" dirty="0" smtClean="0"/>
              <a:t>       було написано, і згадати все до найдрібніших деталей;</a:t>
            </a:r>
          </a:p>
          <a:p>
            <a:pPr marL="342900" indent="-342900"/>
            <a:endParaRPr lang="uk-UA" dirty="0" smtClean="0"/>
          </a:p>
          <a:p>
            <a:pPr marL="342900" indent="-342900">
              <a:buAutoNum type="arabicPeriod" startAt="4"/>
            </a:pPr>
            <a:r>
              <a:rPr lang="uk-UA" b="1" dirty="0" smtClean="0"/>
              <a:t>Аналіз всієї інформації.</a:t>
            </a:r>
          </a:p>
          <a:p>
            <a:pPr marL="342900" indent="-342900">
              <a:buAutoNum type="arabicPeriod" startAt="4"/>
            </a:pPr>
            <a:endParaRPr lang="uk-UA" dirty="0" smtClean="0"/>
          </a:p>
          <a:p>
            <a:pPr marL="342900" indent="-342900"/>
            <a:r>
              <a:rPr lang="uk-UA" dirty="0" smtClean="0"/>
              <a:t>        При створенні таких карт легко помітити зв'язку між пунктами. </a:t>
            </a:r>
          </a:p>
          <a:p>
            <a:pPr marL="342900" indent="-342900"/>
            <a:r>
              <a:rPr lang="uk-UA" dirty="0" smtClean="0"/>
              <a:t>        За допомогою графічного методу простіше пов'язувати</a:t>
            </a:r>
          </a:p>
          <a:p>
            <a:pPr marL="342900" indent="-342900"/>
            <a:r>
              <a:rPr lang="uk-UA" dirty="0" smtClean="0"/>
              <a:t>         все воєдино.</a:t>
            </a:r>
            <a:endParaRPr lang="ru-RU" dirty="0"/>
          </a:p>
        </p:txBody>
      </p:sp>
      <p:pic>
        <p:nvPicPr>
          <p:cNvPr id="7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985" y="368136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206188" y="335666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ЧОМУ ІНТЕЛЕКТ КАРТА  - ЦЕ ЕФЕКТИВНО, КРУТО ТА ЗРУЧНО? </a:t>
            </a:r>
          </a:p>
          <a:p>
            <a:pPr algn="ctr">
              <a:lnSpc>
                <a:spcPct val="150000"/>
              </a:lnSpc>
            </a:pP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ЯКІ МОЖЛИВОСТІ МЕНІ НАДАСТЬ ЇЇ ВИКОРИСТАННЯ?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kYVb5vcV3YInNlaATRddxIAS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07" y="1177450"/>
            <a:ext cx="9178724" cy="5155328"/>
          </a:xfrm>
          <a:prstGeom prst="rect">
            <a:avLst/>
          </a:prstGeom>
        </p:spPr>
      </p:pic>
      <p:pic>
        <p:nvPicPr>
          <p:cNvPr id="5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985" y="368136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275636" y="486137"/>
            <a:ext cx="5466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ІНТЕЛЕКТ-КАРТИ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42389" y="1377387"/>
            <a:ext cx="2002421" cy="10069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чого складається</a:t>
            </a: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039336" y="3669175"/>
            <a:ext cx="2002421" cy="111309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чого складається</a:t>
            </a: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164728" y="1643605"/>
            <a:ext cx="1724628" cy="11613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чого складається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071639" y="4701251"/>
            <a:ext cx="1724628" cy="11613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чого складається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585010" y="3472405"/>
            <a:ext cx="1628174" cy="1145894"/>
          </a:xfrm>
          <a:prstGeom prst="ellipse">
            <a:avLst/>
          </a:prstGeom>
          <a:solidFill>
            <a:srgbClr val="FEA0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чого складається</a:t>
            </a: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899456" y="1749707"/>
            <a:ext cx="1628174" cy="11458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чого складається</a:t>
            </a:r>
            <a:endParaRPr lang="ru-RU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957822" y="1333018"/>
            <a:ext cx="2002421" cy="11130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чого складається</a:t>
            </a: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8704162" y="5000264"/>
            <a:ext cx="902825" cy="53243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Ще…</a:t>
            </a:r>
            <a:endParaRPr lang="ru-RU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9261676" y="3601657"/>
            <a:ext cx="902825" cy="53243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Ще…</a:t>
            </a:r>
            <a:endParaRPr lang="ru-RU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9275180" y="4344365"/>
            <a:ext cx="902825" cy="53243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Ще…</a:t>
            </a:r>
            <a:endParaRPr lang="ru-RU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950825" y="5582857"/>
            <a:ext cx="1072587" cy="5748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Ще…</a:t>
            </a: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927448" y="5538488"/>
            <a:ext cx="902825" cy="53243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Ще…</a:t>
            </a:r>
            <a:endParaRPr lang="ru-RU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869574" y="5515338"/>
            <a:ext cx="1072587" cy="5748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Ще…</a:t>
            </a: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9080338" y="2158680"/>
            <a:ext cx="1072587" cy="5748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Ще…</a:t>
            </a: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8908648" y="1338807"/>
            <a:ext cx="1072587" cy="5748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Ще…</a:t>
            </a: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849793" y="2685327"/>
            <a:ext cx="2152890" cy="1226916"/>
          </a:xfrm>
          <a:prstGeom prst="rect">
            <a:avLst/>
          </a:prstGeom>
          <a:solidFill>
            <a:srgbClr val="FFC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ГОЛОВНЕ</a:t>
            </a:r>
          </a:p>
          <a:p>
            <a:pPr algn="ctr"/>
            <a:r>
              <a:rPr lang="uk-UA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(ідея, думка, ціль</a:t>
            </a:r>
            <a:r>
              <a:rPr lang="uk-UA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3147</TotalTime>
  <Words>1091</Words>
  <Application>Microsoft Office PowerPoint</Application>
  <PresentationFormat>Произвольный</PresentationFormat>
  <Paragraphs>157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Fira Sans ExtraBold</vt:lpstr>
      <vt:lpstr>Roboto</vt:lpstr>
      <vt:lpstr>Gill Sans MT</vt:lpstr>
      <vt:lpstr>Wingdings</vt:lpstr>
      <vt:lpstr>Wingdings 3</vt:lpstr>
      <vt:lpstr>Cambria</vt:lpstr>
      <vt:lpstr>Bookman Old Style</vt:lpstr>
      <vt:lpstr>Начальная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 </cp:lastModifiedBy>
  <cp:revision>189</cp:revision>
  <dcterms:modified xsi:type="dcterms:W3CDTF">2021-06-25T13:00:26Z</dcterms:modified>
</cp:coreProperties>
</file>