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308" r:id="rId4"/>
    <p:sldId id="306" r:id="rId5"/>
    <p:sldId id="355" r:id="rId6"/>
    <p:sldId id="356" r:id="rId7"/>
    <p:sldId id="337" r:id="rId8"/>
    <p:sldId id="340" r:id="rId9"/>
    <p:sldId id="357" r:id="rId10"/>
    <p:sldId id="359" r:id="rId11"/>
    <p:sldId id="360" r:id="rId12"/>
    <p:sldId id="362" r:id="rId13"/>
    <p:sldId id="364" r:id="rId14"/>
    <p:sldId id="361" r:id="rId15"/>
    <p:sldId id="365" r:id="rId16"/>
    <p:sldId id="366" r:id="rId17"/>
    <p:sldId id="341" r:id="rId18"/>
    <p:sldId id="367" r:id="rId19"/>
    <p:sldId id="343" r:id="rId20"/>
    <p:sldId id="369" r:id="rId21"/>
  </p:sldIdLst>
  <p:sldSz cx="12192000" cy="6858000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Fira Sans ExtraBold" charset="0"/>
      <p:bold r:id="rId27"/>
      <p:boldItalic r:id="rId28"/>
    </p:embeddedFont>
    <p:embeddedFont>
      <p:font typeface="Roboto" charset="0"/>
      <p:regular r:id="rId29"/>
      <p:bold r:id="rId30"/>
      <p:italic r:id="rId31"/>
      <p:boldItalic r:id="rId32"/>
    </p:embeddedFont>
    <p:embeddedFont>
      <p:font typeface="Gill Sans MT" pitchFamily="34" charset="0"/>
      <p:regular r:id="rId33"/>
      <p:bold r:id="rId34"/>
      <p:italic r:id="rId35"/>
      <p:boldItalic r:id="rId36"/>
    </p:embeddedFont>
    <p:embeddedFont>
      <p:font typeface="Wingdings 3" pitchFamily="18" charset="2"/>
      <p:regular r:id="rId37"/>
    </p:embeddedFont>
    <p:embeddedFont>
      <p:font typeface="Cambria" pitchFamily="18" charset="0"/>
      <p:regular r:id="rId38"/>
      <p:bold r:id="rId39"/>
      <p:italic r:id="rId40"/>
      <p:boldItalic r:id="rId41"/>
    </p:embeddedFont>
    <p:embeddedFont>
      <p:font typeface="Bookman Old Style" pitchFamily="18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 xmlns="">
        <p14:section name="Розділ за замовчуванням" id="{CA5EE86B-DCB6-4003-82D9-2012435247FE}">
          <p14:sldIdLst>
            <p14:sldId id="256"/>
            <p14:sldId id="257"/>
            <p14:sldId id="308"/>
            <p14:sldId id="306"/>
            <p14:sldId id="337"/>
            <p14:sldId id="349"/>
            <p14:sldId id="309"/>
            <p14:sldId id="332"/>
            <p14:sldId id="338"/>
            <p14:sldId id="333"/>
            <p14:sldId id="340"/>
            <p14:sldId id="317"/>
            <p14:sldId id="343"/>
            <p14:sldId id="344"/>
            <p14:sldId id="345"/>
            <p14:sldId id="346"/>
            <p14:sldId id="342"/>
            <p14:sldId id="348"/>
            <p14:sldId id="334"/>
            <p14:sldId id="335"/>
            <p14:sldId id="310"/>
            <p14:sldId id="336"/>
            <p14:sldId id="289"/>
            <p14:sldId id="313"/>
            <p14:sldId id="311"/>
            <p14:sldId id="312"/>
            <p14:sldId id="314"/>
            <p14:sldId id="258"/>
            <p14:sldId id="315"/>
            <p14:sldId id="339"/>
            <p14:sldId id="341"/>
            <p14:sldId id="316"/>
            <p14:sldId id="318"/>
            <p14:sldId id="320"/>
            <p14:sldId id="319"/>
            <p14:sldId id="290"/>
            <p14:sldId id="305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293"/>
            <p14:sldId id="330"/>
            <p14:sldId id="331"/>
            <p14:sldId id="263"/>
            <p14:sldId id="303"/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A0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84" y="-522"/>
      </p:cViewPr>
      <p:guideLst>
        <p:guide orient="horz" pos="2242"/>
        <p:guide pos="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75a15c35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Студенти</a:t>
            </a:r>
            <a:r>
              <a:rPr lang="uk-UA" baseline="0" dirty="0" smtClean="0"/>
              <a:t> знаходять спільні інтереси і теми для спілкування у групі. Завдяки цій вправі діти розуміють джерела їх позитивних емоцій, а підвищується загальний рівень комунікації в групі. Треба сказати, щоб вони користувалися цим списком, коли в них поганий настрій.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d-ID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 lang="id-ID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6/28/2021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21" name="Прямоугольник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>
            <a:spLocks noGrp="1"/>
          </p:cNvSpPr>
          <p:nvPr>
            <p:ph type="pic" idx="2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7" name="Прямоугольник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6/28/2021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id-ID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023" y="438787"/>
            <a:ext cx="1433799" cy="487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52891" y="405113"/>
            <a:ext cx="700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2: ПРОТЕСТУЄМО СЕБЕ</a:t>
            </a:r>
            <a:r>
              <a:rPr lang="uk-UA" sz="1200" dirty="0" smtClean="0"/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632031" y="1574157"/>
            <a:ext cx="6764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2 хвилини намагайтесь запам'ятати слова!</a:t>
            </a:r>
          </a:p>
          <a:p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85186" y="138896"/>
            <a:ext cx="3113590" cy="2673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850608" y="798652"/>
            <a:ext cx="295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  Потрібно засікти час - </a:t>
            </a:r>
          </a:p>
          <a:p>
            <a:pPr algn="ctr"/>
            <a:r>
              <a:rPr lang="uk-UA" sz="1600" dirty="0" smtClean="0"/>
              <a:t>2 хвилини. </a:t>
            </a:r>
          </a:p>
          <a:p>
            <a:pPr algn="ctr"/>
            <a:r>
              <a:rPr lang="uk-UA" sz="1600" dirty="0" smtClean="0"/>
              <a:t>Через 2 хвилини перегорніть</a:t>
            </a:r>
          </a:p>
          <a:p>
            <a:pPr algn="ctr"/>
            <a:r>
              <a:rPr lang="uk-UA" sz="1600" dirty="0" smtClean="0"/>
              <a:t> слайд на наступний </a:t>
            </a:r>
          </a:p>
          <a:p>
            <a:pPr algn="ctr"/>
            <a:endParaRPr lang="uk-UA" sz="1600" dirty="0" smtClean="0"/>
          </a:p>
          <a:p>
            <a:pPr algn="ctr"/>
            <a:r>
              <a:rPr lang="uk-UA" sz="1600" dirty="0" smtClean="0"/>
              <a:t>ПОЇХАЛИ! </a:t>
            </a:r>
            <a:endParaRPr lang="ru-RU" sz="1600" dirty="0"/>
          </a:p>
        </p:txBody>
      </p:sp>
      <p:pic>
        <p:nvPicPr>
          <p:cNvPr id="8" name="Рисунок 7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595414" y="2832005"/>
            <a:ext cx="1921397" cy="3644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0148" y="2720051"/>
            <a:ext cx="8646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/>
              <a:t>табуретка      шапка        щит     файл    гроші      ніготь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трамвай        ганчірка     лист     диск     миша      плівка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таблетка       басейн       білок    пісок    острів     чайник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спортсмен    будинок      бак       кінь      стріла    асфальт 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ведмідь         пропуск      піч        лист     танк       магазин</a:t>
            </a:r>
          </a:p>
          <a:p>
            <a:endParaRPr lang="uk-UA" sz="2000" dirty="0" smtClean="0"/>
          </a:p>
        </p:txBody>
      </p:sp>
      <p:sp>
        <p:nvSpPr>
          <p:cNvPr id="11" name="Стрелка вправо 10"/>
          <p:cNvSpPr/>
          <p:nvPr/>
        </p:nvSpPr>
        <p:spPr>
          <a:xfrm>
            <a:off x="11030673" y="1886673"/>
            <a:ext cx="462988" cy="2430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039829" y="1825008"/>
            <a:ext cx="1921397" cy="3644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8086" y="2395960"/>
            <a:ext cx="6715300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/>
              <a:t>А тепер згадайте, які там були слова. Запишіть їх до конспекту.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У вас знов 2 хвилини! Поїхали! </a:t>
            </a:r>
          </a:p>
          <a:p>
            <a:pPr>
              <a:lnSpc>
                <a:spcPct val="150000"/>
              </a:lnSpc>
            </a:pPr>
            <a:endParaRPr lang="uk-UA" sz="1600" dirty="0" smtClean="0"/>
          </a:p>
          <a:p>
            <a:pPr>
              <a:lnSpc>
                <a:spcPct val="150000"/>
              </a:lnSpc>
            </a:pPr>
            <a:r>
              <a:rPr lang="uk-UA" sz="1600" dirty="0" smtClean="0"/>
              <a:t>Через 2 хвилини поверніть попередній слайд і перевірте себе: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скільки слів  з 30 ви запам'ятали вірно?</a:t>
            </a:r>
          </a:p>
          <a:p>
            <a:pPr>
              <a:lnSpc>
                <a:spcPct val="150000"/>
              </a:lnSpc>
            </a:pPr>
            <a:endParaRPr lang="uk-UA" sz="1600" dirty="0" smtClean="0"/>
          </a:p>
          <a:p>
            <a:pPr>
              <a:lnSpc>
                <a:spcPct val="150000"/>
              </a:lnSpc>
            </a:pPr>
            <a:r>
              <a:rPr lang="uk-UA" sz="1600" dirty="0" smtClean="0"/>
              <a:t>Напишіть свій результат до нашого </a:t>
            </a:r>
            <a:r>
              <a:rPr lang="uk-UA" sz="1600" dirty="0" err="1" smtClean="0"/>
              <a:t>чату</a:t>
            </a:r>
            <a:r>
              <a:rPr lang="en-US" sz="1600" dirty="0" smtClean="0"/>
              <a:t> </a:t>
            </a:r>
            <a:r>
              <a:rPr lang="uk-UA" sz="1600" dirty="0" smtClean="0"/>
              <a:t>та зафіксуйте цей показник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 у конспекті, ми до нього ще повернемось! 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3437681" y="2777924"/>
            <a:ext cx="2048718" cy="202557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852" y="485085"/>
            <a:ext cx="1352777" cy="4061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926109" y="208345"/>
            <a:ext cx="7437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ПРОДОВЖУЄМО ТРЕНУВАННЯ</a:t>
            </a:r>
          </a:p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ВПРАВА 3: ЗАПАМЯТАЙТЕ ПАРИ СЛІВ</a:t>
            </a:r>
            <a:endParaRPr lang="ru-RU" sz="1200" dirty="0">
              <a:solidFill>
                <a:srgbClr val="92D05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877784" y="486137"/>
            <a:ext cx="3113590" cy="2673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943206" y="995422"/>
            <a:ext cx="295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  Потрібно засікти час - </a:t>
            </a:r>
          </a:p>
          <a:p>
            <a:pPr algn="ctr"/>
            <a:r>
              <a:rPr lang="uk-UA" sz="1600" dirty="0" smtClean="0"/>
              <a:t>2 хвилини. </a:t>
            </a:r>
          </a:p>
          <a:p>
            <a:pPr algn="ctr"/>
            <a:r>
              <a:rPr lang="uk-UA" sz="1600" dirty="0" smtClean="0"/>
              <a:t>Через 2 хвилини перегорніть</a:t>
            </a:r>
          </a:p>
          <a:p>
            <a:pPr algn="ctr"/>
            <a:r>
              <a:rPr lang="uk-UA" sz="1600" dirty="0" smtClean="0"/>
              <a:t> слайд на наступний </a:t>
            </a:r>
          </a:p>
          <a:p>
            <a:pPr algn="ctr"/>
            <a:endParaRPr lang="uk-UA" sz="1600" dirty="0" smtClean="0"/>
          </a:p>
          <a:p>
            <a:pPr algn="ctr"/>
            <a:r>
              <a:rPr lang="uk-UA" sz="1600" dirty="0" smtClean="0"/>
              <a:t>ПОЇХАЛИ! </a:t>
            </a:r>
            <a:endParaRPr lang="ru-RU" sz="1600" dirty="0"/>
          </a:p>
        </p:txBody>
      </p:sp>
      <p:pic>
        <p:nvPicPr>
          <p:cNvPr id="8" name="Рисунок 7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701796" y="3217762"/>
            <a:ext cx="1803440" cy="34203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989" y="1678330"/>
            <a:ext cx="31951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 smtClean="0"/>
              <a:t>ЛЯЛЬКА         СТЕЛЯ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МОЛОТОК     ГОРЛО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МОТОР          ПУСТЕЛЯ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ВЧИТЕЛЬ       КУЩ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ГАЧОК            МИШКА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ТАРІЛКА         БІНОКЛЬ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СОБАКА         ГАРАЖ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СЕЛО             ПОЖЕЖА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СІК                 ОХОРОНЕЦЬ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ХЛОПЧИК      РЮКЗАК</a:t>
            </a:r>
            <a:endParaRPr lang="ru-RU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914664" y="1724627"/>
            <a:ext cx="2967479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 smtClean="0"/>
              <a:t>КУКЛА           ПОТОЛОК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МОЛОТОК    ГОРЛО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МОТОР         ПУСТ</a:t>
            </a:r>
            <a:r>
              <a:rPr lang="ru-RU" sz="1800" dirty="0" smtClean="0"/>
              <a:t>ЫНЯ</a:t>
            </a:r>
            <a:endParaRPr lang="uk-UA" sz="1800" dirty="0" smtClean="0"/>
          </a:p>
          <a:p>
            <a:pPr>
              <a:lnSpc>
                <a:spcPct val="150000"/>
              </a:lnSpc>
            </a:pPr>
            <a:r>
              <a:rPr lang="uk-UA" sz="1800" dirty="0" smtClean="0"/>
              <a:t>УЧИТЕЛЬ      КУСТ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КРЮЧОК       МЫШКА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ТАРЕЛКА      БИНОКЛЬ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СОБАКА        ГАРАЖ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СЕЛО            ПОЖАР</a:t>
            </a:r>
          </a:p>
          <a:p>
            <a:pPr>
              <a:lnSpc>
                <a:spcPct val="150000"/>
              </a:lnSpc>
            </a:pPr>
            <a:r>
              <a:rPr lang="uk-UA" sz="1800" dirty="0" err="1" smtClean="0"/>
              <a:t>СОК</a:t>
            </a:r>
            <a:r>
              <a:rPr lang="uk-UA" sz="1800" dirty="0" smtClean="0"/>
              <a:t>               ОХРАННИК </a:t>
            </a:r>
          </a:p>
          <a:p>
            <a:pPr>
              <a:lnSpc>
                <a:spcPct val="150000"/>
              </a:lnSpc>
            </a:pPr>
            <a:r>
              <a:rPr lang="uk-UA" sz="1800" dirty="0" smtClean="0"/>
              <a:t>МАЛЬЧИК     РЮКЗАК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39402" y="3183038"/>
            <a:ext cx="1879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ВАЖЛИВО! </a:t>
            </a:r>
          </a:p>
          <a:p>
            <a:pPr algn="ctr"/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ВИКОРИСТОВУЙ</a:t>
            </a:r>
          </a:p>
          <a:p>
            <a:pPr algn="ctr"/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МОВУ,</a:t>
            </a:r>
          </a:p>
          <a:p>
            <a:pPr algn="ctr"/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ЯКА ТОБІ </a:t>
            </a:r>
          </a:p>
          <a:p>
            <a:pPr algn="ctr"/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ЗРУЧНІШЕ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2071869" y="5642658"/>
            <a:ext cx="6146157" cy="103014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294472" y="3075073"/>
            <a:ext cx="1921397" cy="3644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8542" y="462987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ПЕРЕВІРТЕ СЕБЕ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69985" y="1678331"/>
            <a:ext cx="2454518" cy="373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/>
              <a:t>ЛЯЛЬКА    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МОЛОТОК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ПУСТЕЛЯ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КУЩ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ГАЧОК       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ТАРІЛКА   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ГАРАЖ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ПОЖЕЖА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СІК                 …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ХЛОПЧИК     …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52618" y="1585731"/>
            <a:ext cx="2512226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/>
              <a:t>КУКЛА      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МОЛОТОК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ПУСТ</a:t>
            </a:r>
            <a:r>
              <a:rPr lang="ru-RU" sz="1600" dirty="0" smtClean="0"/>
              <a:t>ЫНЯ</a:t>
            </a:r>
            <a:endParaRPr lang="uk-UA" sz="1600" dirty="0" smtClean="0"/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КУСТ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КРЮЧОК       …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ТАРЕЛКА      …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ГАРАЖ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…                   ПОЖАР</a:t>
            </a:r>
          </a:p>
          <a:p>
            <a:pPr>
              <a:lnSpc>
                <a:spcPct val="150000"/>
              </a:lnSpc>
            </a:pPr>
            <a:r>
              <a:rPr lang="uk-UA" sz="1600" dirty="0" err="1" smtClean="0"/>
              <a:t>СОК</a:t>
            </a:r>
            <a:r>
              <a:rPr lang="uk-UA" sz="1600" dirty="0" smtClean="0"/>
              <a:t>               … 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МАЛЬЧИК     …</a:t>
            </a:r>
            <a:endParaRPr lang="ru-RU" sz="1600" dirty="0" smtClean="0"/>
          </a:p>
          <a:p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8599990" y="185195"/>
            <a:ext cx="3414532" cy="27547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1600" dirty="0" smtClean="0">
                <a:solidFill>
                  <a:schemeClr val="tx1"/>
                </a:solidFill>
              </a:rPr>
              <a:t>А тепер згадайте, які там були слова. Запишіть їх до конспекту.</a:t>
            </a:r>
          </a:p>
          <a:p>
            <a:pPr algn="ctr">
              <a:lnSpc>
                <a:spcPct val="150000"/>
              </a:lnSpc>
            </a:pPr>
            <a:r>
              <a:rPr lang="uk-UA" sz="1600" dirty="0" smtClean="0">
                <a:solidFill>
                  <a:schemeClr val="tx1"/>
                </a:solidFill>
              </a:rPr>
              <a:t>У вас знов 2 хвилини! Поїхали!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5263" y="5648446"/>
            <a:ext cx="59747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ПРОАНАЛІЗУЙТЕ: ЯКИМ ЧИНОМ ВИ НАМАГАЛИСЬ ЗАПАМ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ЯТАТИ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 ПОТІМ ПОДИВІТЬСЯ ВІДЕО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НАСТУПНОМУ СЛАЙД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І, 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 ПРИНЦИП ЕФЕКТИВНОГО ЗАПАМ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ЯТОВУВАННЯ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368" y="485085"/>
            <a:ext cx="1537971" cy="4408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877520" y="428263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ПОДИВІТЬСЯ ВІДЕО</a:t>
            </a:r>
            <a:endParaRPr lang="ru-RU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5488" y="1782501"/>
            <a:ext cx="758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ЕФЕКТИВНИЙ СПОСІБ ЗАПАМЯТОВУВАННЯ СЛІВ ПАРАМИ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8302905" y="2361241"/>
            <a:ext cx="3194612" cy="300941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226794" y="2939971"/>
            <a:ext cx="3398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ПОГАНОЇ ПАМЯТІ НЕ ІСНУЄ! </a:t>
            </a:r>
          </a:p>
          <a:p>
            <a:pPr algn="ctr"/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ІСНУЄ НЕТРЕНОВАНА ПАМ’ЯТЬ! </a:t>
            </a:r>
          </a:p>
          <a:p>
            <a:pPr algn="ctr"/>
            <a:endParaRPr lang="uk-UA" dirty="0" smtClean="0">
              <a:solidFill>
                <a:schemeClr val="tx1"/>
              </a:solidFill>
            </a:endParaRP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ЯКЩО БУДЕШ ЇЇ ТРЕНУВАТИ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 – ЗМОЖЕШ ВСЕ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  ЗАПАМЯТОВУВАТИ. </a:t>
            </a:r>
          </a:p>
          <a:p>
            <a:pPr algn="ctr"/>
            <a:r>
              <a:rPr lang="uk-UA" dirty="0" smtClean="0">
                <a:solidFill>
                  <a:schemeClr val="tx1"/>
                </a:solidFill>
              </a:rPr>
              <a:t>ЦЕ ПРОСТО! 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023" y="438787"/>
            <a:ext cx="1433799" cy="487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52891" y="405113"/>
            <a:ext cx="700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4: ПРОТЕСТУЄМО СЕБЕ</a:t>
            </a:r>
            <a:r>
              <a:rPr lang="uk-UA" sz="1200" dirty="0" smtClean="0"/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00537" y="1388963"/>
            <a:ext cx="7128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dirty="0" smtClean="0"/>
              <a:t>Повернімося до перших слів і на основі отриманих знань, </a:t>
            </a:r>
          </a:p>
          <a:p>
            <a:pPr>
              <a:lnSpc>
                <a:spcPct val="150000"/>
              </a:lnSpc>
            </a:pPr>
            <a:r>
              <a:rPr lang="uk-UA" sz="2000" dirty="0" smtClean="0"/>
              <a:t>запам'ятаємо слова. У вас знов 2 хвилини, але тепер</a:t>
            </a:r>
          </a:p>
          <a:p>
            <a:pPr>
              <a:lnSpc>
                <a:spcPct val="150000"/>
              </a:lnSpc>
            </a:pPr>
            <a:r>
              <a:rPr lang="uk-UA" sz="2000" dirty="0" smtClean="0"/>
              <a:t> ви володієте новим інструментом!  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endParaRPr lang="uk-UA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85186" y="138896"/>
            <a:ext cx="3113590" cy="2673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850608" y="798652"/>
            <a:ext cx="295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  Потрібно засікти час - </a:t>
            </a:r>
          </a:p>
          <a:p>
            <a:pPr algn="ctr"/>
            <a:r>
              <a:rPr lang="uk-UA" sz="1600" dirty="0" smtClean="0"/>
              <a:t>2 хвилини. </a:t>
            </a:r>
          </a:p>
          <a:p>
            <a:pPr algn="ctr"/>
            <a:r>
              <a:rPr lang="uk-UA" sz="1600" dirty="0" smtClean="0"/>
              <a:t>Через 2 хвилини перегорніть</a:t>
            </a:r>
          </a:p>
          <a:p>
            <a:pPr algn="ctr"/>
            <a:r>
              <a:rPr lang="uk-UA" sz="1600" dirty="0" smtClean="0"/>
              <a:t> слайд на наступний </a:t>
            </a:r>
          </a:p>
          <a:p>
            <a:pPr algn="ctr"/>
            <a:endParaRPr lang="uk-UA" sz="1600" dirty="0" smtClean="0"/>
          </a:p>
          <a:p>
            <a:pPr algn="ctr"/>
            <a:r>
              <a:rPr lang="uk-UA" sz="1600" dirty="0" smtClean="0"/>
              <a:t>ПОЇХАЛИ! </a:t>
            </a:r>
            <a:endParaRPr lang="ru-RU" sz="1600" dirty="0"/>
          </a:p>
        </p:txBody>
      </p:sp>
      <p:pic>
        <p:nvPicPr>
          <p:cNvPr id="8" name="Рисунок 7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595414" y="2832005"/>
            <a:ext cx="1921397" cy="3644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252" y="2928396"/>
            <a:ext cx="86462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/>
              <a:t>табуретка      шапка        щит     файл    гроші      ніготь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трамвай        ганчірка     лист     диск     миша      плівка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таблетка       басейн       білок    пісок    острів     чайник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спортсмен    будинок      бак       кінь      стріла    асфальт </a:t>
            </a:r>
          </a:p>
          <a:p>
            <a:pPr>
              <a:lnSpc>
                <a:spcPct val="150000"/>
              </a:lnSpc>
            </a:pPr>
            <a:r>
              <a:rPr lang="uk-UA" sz="2400" dirty="0" smtClean="0"/>
              <a:t>ведмідь         пропуск      піч        лист     танк       магазин</a:t>
            </a:r>
          </a:p>
          <a:p>
            <a:endParaRPr lang="uk-UA" sz="2000" dirty="0" smtClean="0"/>
          </a:p>
        </p:txBody>
      </p:sp>
      <p:sp>
        <p:nvSpPr>
          <p:cNvPr id="11" name="Стрелка вправо 10"/>
          <p:cNvSpPr/>
          <p:nvPr/>
        </p:nvSpPr>
        <p:spPr>
          <a:xfrm>
            <a:off x="11030673" y="1886673"/>
            <a:ext cx="462988" cy="2430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178461" y="3102015"/>
            <a:ext cx="11574" cy="258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356431" y="3103943"/>
            <a:ext cx="11574" cy="258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b9e030a43b3f130f61726c139ff66150.jpg"/>
          <p:cNvPicPr>
            <a:picLocks noChangeAspect="1"/>
          </p:cNvPicPr>
          <p:nvPr/>
        </p:nvPicPr>
        <p:blipFill>
          <a:blip r:embed="rId3"/>
          <a:srcRect l="11095" t="2987" r="14651" b="3129"/>
          <a:stretch>
            <a:fillRect/>
          </a:stretch>
        </p:blipFill>
        <p:spPr>
          <a:xfrm>
            <a:off x="9039829" y="1825008"/>
            <a:ext cx="1921397" cy="36440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4466" y="2511708"/>
            <a:ext cx="6109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600" dirty="0" smtClean="0"/>
              <a:t>Згадайте, які там були слова. Запишіть їх до конспекту.</a:t>
            </a:r>
          </a:p>
          <a:p>
            <a:pPr>
              <a:lnSpc>
                <a:spcPct val="150000"/>
              </a:lnSpc>
            </a:pPr>
            <a:r>
              <a:rPr lang="uk-UA" sz="1600" dirty="0" smtClean="0"/>
              <a:t>У вас знов 2 хвилини! Поїхали! </a:t>
            </a:r>
          </a:p>
          <a:p>
            <a:pPr>
              <a:lnSpc>
                <a:spcPct val="150000"/>
              </a:lnSpc>
            </a:pPr>
            <a:endParaRPr lang="uk-UA" sz="1600" dirty="0" smtClean="0"/>
          </a:p>
          <a:p>
            <a:pPr>
              <a:lnSpc>
                <a:spcPct val="150000"/>
              </a:lnSpc>
            </a:pPr>
            <a:r>
              <a:rPr lang="uk-UA" sz="1600" dirty="0" smtClean="0"/>
              <a:t>Через 2 хвилини поверніть попередній слайд і перевірте себе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Місце для зображення 2" descr="loja-virtual-autoridade-especialista-300x287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897" r="2897"/>
          <a:stretch>
            <a:fillRect/>
          </a:stretch>
        </p:blipFill>
        <p:spPr>
          <a:xfrm>
            <a:off x="1235035" y="1828799"/>
            <a:ext cx="3519810" cy="3574473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985" y="368136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85756" y="2529444"/>
            <a:ext cx="6963765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500" b="1" dirty="0">
                <a:solidFill>
                  <a:srgbClr val="FFC000"/>
                </a:solidFill>
              </a:rPr>
              <a:t>ВІТАЄМО! ВИ МАЄТЕ КРУТІ РЕЗУЛЬТАТИ! </a:t>
            </a:r>
          </a:p>
          <a:p>
            <a:pPr algn="ctr">
              <a:lnSpc>
                <a:spcPct val="150000"/>
              </a:lnSpc>
            </a:pPr>
            <a:r>
              <a:rPr lang="uk-UA" sz="2500" b="1" dirty="0">
                <a:solidFill>
                  <a:srgbClr val="FFC000"/>
                </a:solidFill>
              </a:rPr>
              <a:t>ТАК ТРИМАТИ!</a:t>
            </a:r>
          </a:p>
          <a:p>
            <a:pPr algn="ctr">
              <a:lnSpc>
                <a:spcPct val="150000"/>
              </a:lnSpc>
            </a:pPr>
            <a:r>
              <a:rPr lang="uk-UA" sz="2500" b="1" dirty="0">
                <a:solidFill>
                  <a:srgbClr val="FFC000"/>
                </a:solidFill>
              </a:rPr>
              <a:t>ПОАПЛОДУЙТЕ СОБІ ЗА УСПІХИ!</a:t>
            </a:r>
            <a:endParaRPr lang="ru-RU" sz="25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8894" y="4928259"/>
            <a:ext cx="5533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solidFill>
                  <a:srgbClr val="FFC000"/>
                </a:solidFill>
              </a:rPr>
              <a:t>А </a:t>
            </a:r>
            <a:r>
              <a:rPr lang="uk-UA" sz="2000" b="1" dirty="0" smtClean="0">
                <a:solidFill>
                  <a:srgbClr val="FFC000"/>
                </a:solidFill>
              </a:rPr>
              <a:t>ТЕПЕР ПРОЯВИМО АКТИВНІСТЬ В ЧАТІ</a:t>
            </a:r>
          </a:p>
          <a:p>
            <a:endParaRPr lang="ru-RU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20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кутник: округлені кути 13">
            <a:extLst>
              <a:ext uri="{FF2B5EF4-FFF2-40B4-BE49-F238E27FC236}">
                <a16:creationId xmlns:a16="http://schemas.microsoft.com/office/drawing/2014/main" xmlns="" id="{B7CB9B1D-5915-409A-ADDA-128168A70FE5}"/>
              </a:ext>
            </a:extLst>
          </p:cNvPr>
          <p:cNvSpPr/>
          <p:nvPr/>
        </p:nvSpPr>
        <p:spPr>
          <a:xfrm>
            <a:off x="351493" y="5774584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CC90070-66F3-420C-8C36-3110A93F27B3}"/>
              </a:ext>
            </a:extLst>
          </p:cNvPr>
          <p:cNvSpPr txBox="1"/>
          <p:nvPr/>
        </p:nvSpPr>
        <p:spPr>
          <a:xfrm>
            <a:off x="921382" y="5968632"/>
            <a:ext cx="4669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b="1" dirty="0" smtClean="0"/>
              <a:t>Чи чули ви коли-небудь, що людина </a:t>
            </a:r>
          </a:p>
          <a:p>
            <a:pPr algn="ctr"/>
            <a:r>
              <a:rPr lang="uk-UA" sz="1600" b="1" dirty="0" smtClean="0"/>
              <a:t>скаржиться </a:t>
            </a:r>
            <a:r>
              <a:rPr lang="uk-U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те, що в неї погана пам’ять?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743D10FA-D825-47F8-BACE-7AA3E13CA175}"/>
              </a:ext>
            </a:extLst>
          </p:cNvPr>
          <p:cNvSpPr/>
          <p:nvPr/>
        </p:nvSpPr>
        <p:spPr>
          <a:xfrm>
            <a:off x="0" y="5970299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кутник 26">
            <a:extLst>
              <a:ext uri="{FF2B5EF4-FFF2-40B4-BE49-F238E27FC236}">
                <a16:creationId xmlns:a16="http://schemas.microsoft.com/office/drawing/2014/main" xmlns="" id="{5FFFA677-D0D7-44EC-A600-E6B8703CF6A0}"/>
              </a:ext>
            </a:extLst>
          </p:cNvPr>
          <p:cNvSpPr/>
          <p:nvPr/>
        </p:nvSpPr>
        <p:spPr>
          <a:xfrm>
            <a:off x="191303" y="6090478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219919" y="4687749"/>
            <a:ext cx="5636871" cy="1122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кутник: округлені кути 13">
            <a:extLst>
              <a:ext uri="{FF2B5EF4-FFF2-40B4-BE49-F238E27FC236}">
                <a16:creationId xmlns:a16="http://schemas.microsoft.com/office/drawing/2014/main" xmlns="" id="{B7CB9B1D-5915-409A-ADDA-128168A70FE5}"/>
              </a:ext>
            </a:extLst>
          </p:cNvPr>
          <p:cNvSpPr/>
          <p:nvPr/>
        </p:nvSpPr>
        <p:spPr>
          <a:xfrm>
            <a:off x="6150778" y="1945293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xmlns="" id="{847D4436-53C0-43E4-971E-9F4BF6B748B7}"/>
              </a:ext>
            </a:extLst>
          </p:cNvPr>
          <p:cNvSpPr/>
          <p:nvPr/>
        </p:nvSpPr>
        <p:spPr>
          <a:xfrm>
            <a:off x="6099693" y="3955432"/>
            <a:ext cx="5833805" cy="10216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6123007" y="2992036"/>
            <a:ext cx="5801804" cy="804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зрозуміли ви, що поганої пам'яті не існує і</a:t>
            </a:r>
          </a:p>
          <a:p>
            <a:pPr algn="ctr"/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можна покращити тренуванням?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B15A27A9-BBDC-4ED0-A832-4BC7323C41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94" y="511045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5345C3-DB90-46F2-923F-E0FC0DCDF8C7}"/>
              </a:ext>
            </a:extLst>
          </p:cNvPr>
          <p:cNvSpPr txBox="1"/>
          <p:nvPr/>
        </p:nvSpPr>
        <p:spPr>
          <a:xfrm>
            <a:off x="6713319" y="4154679"/>
            <a:ext cx="63071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/>
              <a:t>Оцініть по шкалі від 1 до 10 корисність</a:t>
            </a:r>
          </a:p>
          <a:p>
            <a:r>
              <a:rPr lang="uk-UA" sz="1600" b="1" dirty="0" smtClean="0"/>
              <a:t>                    нової навички</a:t>
            </a:r>
          </a:p>
          <a:p>
            <a:endParaRPr lang="uk-UA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xmlns="" id="{FFFDE80C-2655-4F0D-A233-0611A658E2C0}"/>
              </a:ext>
            </a:extLst>
          </p:cNvPr>
          <p:cNvSpPr/>
          <p:nvPr/>
        </p:nvSpPr>
        <p:spPr>
          <a:xfrm>
            <a:off x="405113" y="1932972"/>
            <a:ext cx="5189545" cy="11574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xmlns="" id="{1A030217-5B12-4513-A3E4-25BD0DE9101B}"/>
              </a:ext>
            </a:extLst>
          </p:cNvPr>
          <p:cNvSpPr/>
          <p:nvPr/>
        </p:nvSpPr>
        <p:spPr>
          <a:xfrm>
            <a:off x="1081646" y="1322520"/>
            <a:ext cx="1002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ПРОЯВИМО АКТИВНІСТЬ У НАШОМУ ЧАТІ!!! ВИКОНАЙТЕ </a:t>
            </a:r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НЕВЕЛИЧКИХ ЗАВДАННЬ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557A32-B45F-4E67-B4D0-19AFD6AD8B08}"/>
              </a:ext>
            </a:extLst>
          </p:cNvPr>
          <p:cNvSpPr txBox="1"/>
          <p:nvPr/>
        </p:nvSpPr>
        <p:spPr>
          <a:xfrm>
            <a:off x="433461" y="2170352"/>
            <a:ext cx="533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скільки слів з 30 ви запам'ятали в перший раз?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xmlns="" id="{F3A0266A-5B0A-40A6-B125-1672E6899BF9}"/>
              </a:ext>
            </a:extLst>
          </p:cNvPr>
          <p:cNvSpPr/>
          <p:nvPr/>
        </p:nvSpPr>
        <p:spPr>
          <a:xfrm>
            <a:off x="204016" y="3356658"/>
            <a:ext cx="5293959" cy="12616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7555B98-15F2-4068-A079-AD521E26BB17}"/>
              </a:ext>
            </a:extLst>
          </p:cNvPr>
          <p:cNvSpPr txBox="1"/>
          <p:nvPr/>
        </p:nvSpPr>
        <p:spPr>
          <a:xfrm>
            <a:off x="0" y="3542244"/>
            <a:ext cx="603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скільки слів з 30 ви </a:t>
            </a:r>
          </a:p>
          <a:p>
            <a:pPr algn="ctr"/>
            <a:r>
              <a:rPr lang="uk-UA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запам'ятали в другий раз, </a:t>
            </a:r>
          </a:p>
          <a:p>
            <a:pPr algn="ctr"/>
            <a:r>
              <a:rPr lang="uk-UA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спираючись на новий принцип?</a:t>
            </a: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A5037F-21E4-43FB-B028-3885B17A6119}"/>
              </a:ext>
            </a:extLst>
          </p:cNvPr>
          <p:cNvSpPr txBox="1"/>
          <p:nvPr/>
        </p:nvSpPr>
        <p:spPr>
          <a:xfrm>
            <a:off x="682077" y="4873998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 smtClean="0"/>
              <a:t>Чи цікаво вам відкривати нові можливості</a:t>
            </a:r>
          </a:p>
          <a:p>
            <a:pPr algn="ctr"/>
            <a:r>
              <a:rPr lang="uk-UA" sz="1800" b="1" dirty="0" smtClean="0"/>
              <a:t>вашого мозку? 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C0438D5C-7E9C-4A0B-8387-72DAAF0A9DFB}"/>
              </a:ext>
            </a:extLst>
          </p:cNvPr>
          <p:cNvSpPr/>
          <p:nvPr/>
        </p:nvSpPr>
        <p:spPr>
          <a:xfrm>
            <a:off x="384295" y="1839575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E6AFC32B-C811-4119-A6C9-7F327DF339EC}"/>
              </a:ext>
            </a:extLst>
          </p:cNvPr>
          <p:cNvSpPr/>
          <p:nvPr/>
        </p:nvSpPr>
        <p:spPr>
          <a:xfrm>
            <a:off x="183185" y="314472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790030" y="2149249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AD0E6B43-79CB-42A9-BAC0-B59664C5B83A}"/>
              </a:ext>
            </a:extLst>
          </p:cNvPr>
          <p:cNvSpPr/>
          <p:nvPr/>
        </p:nvSpPr>
        <p:spPr>
          <a:xfrm>
            <a:off x="150471" y="4784464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0DD7DE-E574-42CA-BD25-19E0FA758F3B}"/>
              </a:ext>
            </a:extLst>
          </p:cNvPr>
          <p:cNvSpPr txBox="1"/>
          <p:nvPr/>
        </p:nvSpPr>
        <p:spPr>
          <a:xfrm>
            <a:off x="565511" y="19599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xmlns="" id="{2F616E78-27B1-4808-912B-1464E7EFD5C8}"/>
              </a:ext>
            </a:extLst>
          </p:cNvPr>
          <p:cNvSpPr/>
          <p:nvPr/>
        </p:nvSpPr>
        <p:spPr>
          <a:xfrm>
            <a:off x="316928" y="49350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8C50B5-ADA5-4AD8-B89B-81DFE7FDC35F}"/>
              </a:ext>
            </a:extLst>
          </p:cNvPr>
          <p:cNvSpPr txBox="1"/>
          <p:nvPr/>
        </p:nvSpPr>
        <p:spPr>
          <a:xfrm>
            <a:off x="362392" y="3246535"/>
            <a:ext cx="32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5985111" y="230353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031BC3-28AB-4536-B021-302102039B61}"/>
              </a:ext>
            </a:extLst>
          </p:cNvPr>
          <p:cNvSpPr txBox="1"/>
          <p:nvPr/>
        </p:nvSpPr>
        <p:spPr>
          <a:xfrm>
            <a:off x="3544574" y="316390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5 “</a:t>
            </a:r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chat</a:t>
            </a:r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67020" y="2228128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ви скаржились коли-небудь  на погану пам’ять? </a:t>
            </a:r>
            <a:endParaRPr lang="ru-RU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710936" y="3088727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5894442" y="321986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6171235" y="5054258"/>
            <a:ext cx="6020765" cy="804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хочете дізнатись яким чином ще можна розігнати свій мозок? </a:t>
            </a:r>
            <a:r>
              <a:rPr lang="uk-UA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(ТАК/НІ</a:t>
            </a:r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747587" y="5231971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818966" y="4111158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5919519" y="533996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6002471" y="4207573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6171235" y="5854840"/>
            <a:ext cx="6020765" cy="804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Тоді запрошую до наступного слайду</a:t>
            </a:r>
            <a:endParaRPr lang="ru-RU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11412637" y="6371863"/>
            <a:ext cx="544010" cy="3472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813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 descr="Без названия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50" y="0"/>
            <a:ext cx="2017853" cy="2017853"/>
          </a:xfrm>
          <a:prstGeom prst="rect">
            <a:avLst/>
          </a:prstGeom>
        </p:spPr>
      </p:pic>
      <p:sp>
        <p:nvSpPr>
          <p:cNvPr id="26" name="Скругленный прямоугольник 25"/>
          <p:cNvSpPr/>
          <p:nvPr/>
        </p:nvSpPr>
        <p:spPr>
          <a:xfrm>
            <a:off x="7087059" y="1819153"/>
            <a:ext cx="4591798" cy="185194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 smtClean="0"/>
          </a:p>
          <a:p>
            <a:pPr marL="342900" indent="-342900"/>
            <a:r>
              <a:rPr lang="uk-UA" sz="1800" dirty="0" smtClean="0"/>
              <a:t>  </a:t>
            </a:r>
            <a:r>
              <a:rPr lang="uk-UA" sz="1800" i="1" dirty="0" smtClean="0"/>
              <a:t>На</a:t>
            </a:r>
            <a:r>
              <a:rPr lang="uk-UA" sz="1800" dirty="0" smtClean="0"/>
              <a:t> протязі цілого тижня намагайся виконувати лівою рукою:</a:t>
            </a:r>
          </a:p>
          <a:p>
            <a:pPr marL="342900" indent="-342900"/>
            <a:endParaRPr lang="uk-UA" sz="1800" dirty="0" smtClean="0"/>
          </a:p>
          <a:p>
            <a:pPr marL="342900" indent="-342900"/>
            <a:r>
              <a:rPr lang="uk-UA" sz="1800" dirty="0" smtClean="0"/>
              <a:t>1. Чистити зуби</a:t>
            </a:r>
          </a:p>
          <a:p>
            <a:pPr marL="342900" indent="-342900"/>
            <a:r>
              <a:rPr lang="uk-UA" sz="1800" dirty="0" smtClean="0"/>
              <a:t>2. Закривати двері</a:t>
            </a:r>
          </a:p>
          <a:p>
            <a:pPr marL="342900" indent="-342900"/>
            <a:r>
              <a:rPr lang="uk-UA" sz="1800" dirty="0" smtClean="0"/>
              <a:t>3. Прибирати</a:t>
            </a:r>
          </a:p>
          <a:p>
            <a:pPr marL="342900" indent="-342900"/>
            <a:r>
              <a:rPr lang="uk-UA" sz="1800" dirty="0" smtClean="0"/>
              <a:t>     </a:t>
            </a:r>
            <a:endParaRPr lang="ru-RU" sz="1800" dirty="0"/>
          </a:p>
        </p:txBody>
      </p:sp>
      <p:sp>
        <p:nvSpPr>
          <p:cNvPr id="15" name="Скругленный прямоугольник 19">
            <a:extLst>
              <a:ext uri="{FF2B5EF4-FFF2-40B4-BE49-F238E27FC236}">
                <a16:creationId xmlns:a16="http://schemas.microsoft.com/office/drawing/2014/main" xmlns="" id="{6AE799BD-0C5A-44D3-9E04-50DBDEEE468B}"/>
              </a:ext>
            </a:extLst>
          </p:cNvPr>
          <p:cNvSpPr/>
          <p:nvPr/>
        </p:nvSpPr>
        <p:spPr>
          <a:xfrm>
            <a:off x="6875363" y="4456254"/>
            <a:ext cx="4861367" cy="19329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протязі наступного тижня</a:t>
            </a:r>
          </a:p>
          <a:p>
            <a:pPr algn="ctr"/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кожен день </a:t>
            </a:r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ввечері виконуй  </a:t>
            </a:r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вправу</a:t>
            </a:r>
            <a:r>
              <a:rPr lang="uk-UA" sz="2000" dirty="0" smtClean="0">
                <a:solidFill>
                  <a:schemeClr val="tx1"/>
                </a:solidFill>
              </a:rPr>
              <a:t>: згадуємо поточний день, і записуємо 10 найважливіших пунктів за день. На наступному уроці обговорюємо результати! </a:t>
            </a:r>
            <a:r>
              <a:rPr lang="uk-UA" sz="2000" dirty="0" smtClean="0">
                <a:solidFill>
                  <a:schemeClr val="tx1"/>
                </a:solidFill>
              </a:rPr>
              <a:t> Записи роби у конспекті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6764" y="4371831"/>
            <a:ext cx="6364425" cy="1710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75043" y="1643604"/>
            <a:ext cx="6445676" cy="185194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800" dirty="0" smtClean="0"/>
          </a:p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ВИКОНАЙТЕ  ЗАРАЗ</a:t>
            </a:r>
            <a:r>
              <a:rPr lang="uk-UA" sz="1800" dirty="0" smtClean="0"/>
              <a:t>:  НАПИШІТЬ ЛІВОЮ РУКОЮ</a:t>
            </a:r>
          </a:p>
          <a:p>
            <a:pPr algn="ctr"/>
            <a:endParaRPr lang="uk-UA" sz="1800" dirty="0" smtClean="0"/>
          </a:p>
          <a:p>
            <a:pPr marL="457200" indent="-457200"/>
            <a:r>
              <a:rPr lang="uk-UA" sz="1800" dirty="0" smtClean="0"/>
              <a:t>А) У конспекті : свої ФІО</a:t>
            </a:r>
          </a:p>
          <a:p>
            <a:pPr marL="342900" indent="-342900"/>
            <a:r>
              <a:rPr lang="uk-UA" sz="1800" dirty="0" smtClean="0"/>
              <a:t>Б) Вправа на швидкість!  Хто перший впорається?</a:t>
            </a:r>
          </a:p>
          <a:p>
            <a:pPr marL="342900" indent="-342900"/>
            <a:r>
              <a:rPr lang="uk-UA" sz="1800" dirty="0" smtClean="0"/>
              <a:t>  На клавіатурі  напишіть до </a:t>
            </a:r>
            <a:r>
              <a:rPr lang="uk-UA" sz="1800" dirty="0" err="1" smtClean="0"/>
              <a:t>чату</a:t>
            </a:r>
            <a:r>
              <a:rPr lang="uk-UA" sz="1800" dirty="0" smtClean="0"/>
              <a:t> фразу: </a:t>
            </a:r>
            <a:endParaRPr lang="ru-RU" sz="1800" dirty="0" smtClean="0"/>
          </a:p>
          <a:p>
            <a:pPr marL="342900" indent="-342900"/>
            <a:r>
              <a:rPr lang="ru-RU" sz="1800" dirty="0" smtClean="0"/>
              <a:t>«</a:t>
            </a:r>
            <a:r>
              <a:rPr lang="ru-RU" sz="1800" dirty="0" err="1" smtClean="0"/>
              <a:t>Прогрес</a:t>
            </a:r>
            <a:r>
              <a:rPr lang="ru-RU" sz="1800" dirty="0" smtClean="0"/>
              <a:t> приходить до тих, </a:t>
            </a:r>
            <a:r>
              <a:rPr lang="ru-RU" sz="1800" dirty="0" err="1" smtClean="0"/>
              <a:t>хто</a:t>
            </a:r>
            <a:r>
              <a:rPr lang="ru-RU" sz="1800" dirty="0" smtClean="0"/>
              <a:t> </a:t>
            </a:r>
            <a:r>
              <a:rPr lang="ru-RU" sz="1800" dirty="0" err="1" smtClean="0"/>
              <a:t>тренується</a:t>
            </a:r>
            <a:r>
              <a:rPr lang="ru-RU" sz="1800" dirty="0" smtClean="0"/>
              <a:t> день у день</a:t>
            </a:r>
            <a:r>
              <a:rPr lang="uk-UA" sz="1800" dirty="0" smtClean="0"/>
              <a:t> !”   </a:t>
            </a:r>
          </a:p>
          <a:p>
            <a:pPr marL="342900" indent="-342900"/>
            <a:r>
              <a:rPr lang="uk-UA" sz="1800" dirty="0" smtClean="0"/>
              <a:t>   </a:t>
            </a:r>
            <a:endParaRPr lang="ru-RU" sz="1800" dirty="0"/>
          </a:p>
        </p:txBody>
      </p:sp>
      <p:pic>
        <p:nvPicPr>
          <p:cNvPr id="8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24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530263" y="4597672"/>
            <a:ext cx="62640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SzPts val="1800"/>
            </a:pPr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</a:t>
            </a:r>
            <a:r>
              <a:rPr lang="uk-UA" sz="1800" b="1" dirty="0" smtClean="0"/>
              <a:t>Вправа </a:t>
            </a:r>
            <a:r>
              <a:rPr lang="uk-UA" sz="1800" b="1" dirty="0" err="1" smtClean="0"/>
              <a:t>“Щоденник”</a:t>
            </a:r>
            <a:endParaRPr lang="uk-UA" sz="1800" b="1" dirty="0" smtClean="0"/>
          </a:p>
          <a:p>
            <a:pPr marL="342900" lvl="0" indent="-342900">
              <a:lnSpc>
                <a:spcPct val="150000"/>
              </a:lnSpc>
              <a:buSzPts val="1800"/>
            </a:pPr>
            <a:r>
              <a:rPr lang="uk-UA" sz="1800" dirty="0" smtClean="0"/>
              <a:t>В конспекті згадай учорашній день, що будо вчора, напиши 15 пунктів, починаючи з ранку до вечора 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654461" y="169812"/>
            <a:ext cx="7589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6:  ДЛЯ ПОКРАЩЕННЯ ПАМ</a:t>
            </a:r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ЯТІ</a:t>
            </a:r>
          </a:p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створення нових нейронних зв'язків </a:t>
            </a:r>
            <a:endParaRPr lang="uk-UA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000" dirty="0"/>
          </a:p>
        </p:txBody>
      </p:sp>
      <p:sp>
        <p:nvSpPr>
          <p:cNvPr id="24" name="Овал 23"/>
          <p:cNvSpPr/>
          <p:nvPr/>
        </p:nvSpPr>
        <p:spPr>
          <a:xfrm>
            <a:off x="10536820" y="2372810"/>
            <a:ext cx="1354238" cy="1215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ДЗ</a:t>
            </a:r>
            <a:r>
              <a:rPr lang="uk-UA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uk-UA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№ 1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10087" y="3599727"/>
            <a:ext cx="4085862" cy="68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/>
              <a:t>Розганяємо мозок та створюємо нові нейронні зв'язки</a:t>
            </a:r>
            <a:endParaRPr lang="ru-RU" sz="2000" b="1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768277" y="6024623"/>
            <a:ext cx="3264061" cy="68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/>
              <a:t>Тренуємо пам’ять! </a:t>
            </a:r>
            <a:endParaRPr lang="ru-RU" sz="2800" b="1" dirty="0"/>
          </a:p>
        </p:txBody>
      </p:sp>
      <p:sp>
        <p:nvSpPr>
          <p:cNvPr id="37" name="Овал 36"/>
          <p:cNvSpPr/>
          <p:nvPr/>
        </p:nvSpPr>
        <p:spPr>
          <a:xfrm>
            <a:off x="260430" y="3752126"/>
            <a:ext cx="1354238" cy="1215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ДЗ</a:t>
            </a:r>
            <a:r>
              <a:rPr lang="uk-UA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uk-UA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№ 2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20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t="22999" b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351250" y="3148700"/>
            <a:ext cx="95715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</a:t>
            </a:r>
            <a:r>
              <a:rPr lang="en-US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1</a:t>
            </a:r>
            <a:r>
              <a:rPr lang="id-ID" sz="4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. </a:t>
            </a:r>
            <a:r>
              <a:rPr lang="ru-RU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ВСТУП ДО КУРСУ</a:t>
            </a:r>
            <a:r>
              <a:rPr lang="en-US" sz="3000" dirty="0">
                <a:latin typeface="Fira Sans ExtraBold"/>
                <a:ea typeface="Fira Sans ExtraBold"/>
                <a:cs typeface="Fira Sans ExtraBold"/>
                <a:sym typeface="Fira Sans ExtraBold"/>
              </a:rPr>
              <a:t> </a:t>
            </a:r>
            <a:r>
              <a:rPr lang="en-US" sz="3000" dirty="0" smtClean="0">
                <a:latin typeface="Fira Sans ExtraBold"/>
                <a:ea typeface="Fira Sans ExtraBold"/>
                <a:cs typeface="Fira Sans ExtraBold"/>
                <a:sym typeface="Fira Sans ExtraBold"/>
              </a:rPr>
              <a:t>SOFT-SKILLS</a:t>
            </a:r>
            <a:endParaRPr lang="ru-RU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endParaRPr lang="uk-UA" sz="3000" dirty="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4469160" y="3886492"/>
            <a:ext cx="27354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0738" y="3182587"/>
            <a:ext cx="70952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СПОДІВАЮСЬ, ЩО </a:t>
            </a: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ЦЕЙ УРОК ВАМ СТАНЕ У НАГОДІ!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ДЯКУЮ ЗА ПЛІДНУ ПРАЦЮ НАД СВОЇМИ ЗНАННЯМИ! </a:t>
            </a:r>
          </a:p>
          <a:p>
            <a:pPr algn="ctr">
              <a:lnSpc>
                <a:spcPct val="150000"/>
              </a:lnSpc>
            </a:pPr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УСПІХУ РАЗОМ З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ITEENS</a:t>
            </a:r>
            <a:r>
              <a:rPr lang="uk-UA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uk-UA" sz="2000" dirty="0"/>
              <a:t> </a:t>
            </a:r>
            <a:endParaRPr lang="ru-RU" sz="2000" dirty="0"/>
          </a:p>
        </p:txBody>
      </p:sp>
      <p:pic>
        <p:nvPicPr>
          <p:cNvPr id="4" name="Google Shape;16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75" y="213756"/>
            <a:ext cx="5819722" cy="1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;p26"/>
          <p:cNvSpPr/>
          <p:nvPr/>
        </p:nvSpPr>
        <p:spPr>
          <a:xfrm>
            <a:off x="8098973" y="2541318"/>
            <a:ext cx="3503220" cy="3253839"/>
          </a:xfrm>
          <a:prstGeom prst="ellipse">
            <a:avLst/>
          </a:prstGeom>
          <a:solidFill>
            <a:srgbClr val="1274BB">
              <a:alpha val="243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 descr="indicacao-nivel2-Insite-Telecom-Parceria-ilustrac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7084" y="1129202"/>
            <a:ext cx="8344735" cy="5193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118987" y="2967628"/>
            <a:ext cx="9975272" cy="30859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371796" y="1481752"/>
            <a:ext cx="93577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РОЗДІЛ </a:t>
            </a:r>
            <a:r>
              <a:rPr lang="en-US" sz="4000" dirty="0" smtClean="0"/>
              <a:t>4</a:t>
            </a:r>
            <a:r>
              <a:rPr lang="uk-UA" sz="4000" dirty="0" smtClean="0"/>
              <a:t>. </a:t>
            </a:r>
            <a:r>
              <a:rPr lang="uk-UA" sz="3100" dirty="0" smtClean="0"/>
              <a:t>ІНСТРУМЕНТИ ЕФЕКТИВНОГО НАВЧАННЯ</a:t>
            </a:r>
            <a:r>
              <a:rPr lang="uk-UA" sz="3100" dirty="0" smtClean="0"/>
              <a:t>.</a:t>
            </a:r>
            <a:r>
              <a:rPr lang="en-US" sz="3100" dirty="0" smtClean="0"/>
              <a:t>  </a:t>
            </a:r>
            <a:r>
              <a:rPr lang="ru-RU" sz="3100" dirty="0" smtClean="0"/>
              <a:t>ЧАСТИНА </a:t>
            </a:r>
            <a:r>
              <a:rPr lang="ru-RU" sz="3100" dirty="0" smtClean="0"/>
              <a:t>2.</a:t>
            </a:r>
            <a:r>
              <a:rPr lang="uk-UA" sz="3100" dirty="0" smtClean="0"/>
              <a:t> </a:t>
            </a:r>
            <a:r>
              <a:rPr lang="uk-UA" sz="3100" dirty="0" smtClean="0"/>
              <a:t> СУПЕР ПАМ’ЯТЬ! </a:t>
            </a:r>
            <a:endParaRPr lang="uk-UA" sz="3000" dirty="0"/>
          </a:p>
          <a:p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91294" y="3019037"/>
            <a:ext cx="826700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/>
              <a:t>Мета заняття</a:t>
            </a:r>
            <a:r>
              <a:rPr lang="uk-UA" dirty="0"/>
              <a:t>: </a:t>
            </a:r>
            <a:endParaRPr lang="uk-UA" dirty="0" smtClean="0"/>
          </a:p>
          <a:p>
            <a:pPr>
              <a:lnSpc>
                <a:spcPct val="150000"/>
              </a:lnSpc>
            </a:pPr>
            <a:endParaRPr lang="uk-UA" dirty="0"/>
          </a:p>
          <a:p>
            <a:pPr marL="342900" indent="-342900">
              <a:lnSpc>
                <a:spcPct val="150000"/>
              </a:lnSpc>
            </a:pPr>
            <a:r>
              <a:rPr lang="uk-UA" sz="1600" dirty="0" smtClean="0"/>
              <a:t>1.   </a:t>
            </a:r>
            <a:r>
              <a:rPr lang="uk-UA" sz="1600" dirty="0" smtClean="0"/>
              <a:t>Надихнути студентів до розвинення здібностей мозку.</a:t>
            </a:r>
            <a:endParaRPr lang="uk-UA" sz="1600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uk-UA" sz="1600" dirty="0" smtClean="0"/>
              <a:t>Ознайомити </a:t>
            </a:r>
            <a:r>
              <a:rPr lang="uk-UA" sz="1600" dirty="0" smtClean="0"/>
              <a:t>студентів з інструментами, які </a:t>
            </a:r>
            <a:r>
              <a:rPr lang="uk-UA" sz="1600" dirty="0" smtClean="0"/>
              <a:t>п</a:t>
            </a:r>
            <a:r>
              <a:rPr lang="uk-UA" sz="1600" dirty="0" smtClean="0"/>
              <a:t>окращують пам’ять і надають змогу </a:t>
            </a:r>
          </a:p>
          <a:p>
            <a:pPr marL="342900" indent="-342900">
              <a:lnSpc>
                <a:spcPct val="150000"/>
              </a:lnSpc>
            </a:pPr>
            <a:r>
              <a:rPr lang="uk-UA" sz="1600" dirty="0" smtClean="0"/>
              <a:t> </a:t>
            </a:r>
            <a:r>
              <a:rPr lang="uk-UA" sz="1600" dirty="0" smtClean="0"/>
              <a:t> </a:t>
            </a:r>
            <a:r>
              <a:rPr lang="uk-UA" sz="1600" dirty="0" smtClean="0"/>
              <a:t> </a:t>
            </a:r>
            <a:r>
              <a:rPr lang="uk-UA" sz="1600" dirty="0" smtClean="0"/>
              <a:t>    </a:t>
            </a:r>
            <a:r>
              <a:rPr lang="uk-UA" sz="1600" dirty="0" smtClean="0"/>
              <a:t>запам'ятовувати великі обсяги інформації. </a:t>
            </a:r>
            <a:endParaRPr lang="uk-UA" sz="1600" dirty="0" smtClean="0"/>
          </a:p>
          <a:p>
            <a:pPr marL="342900" indent="-342900"/>
            <a:endParaRPr lang="uk-UA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13844" y="4580453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b="1" dirty="0" smtClean="0"/>
          </a:p>
          <a:p>
            <a:r>
              <a:rPr lang="uk-UA" b="1" dirty="0" smtClean="0"/>
              <a:t>Навички</a:t>
            </a:r>
            <a:r>
              <a:rPr lang="uk-UA" b="1" dirty="0"/>
              <a:t>, якими ви оволодієте</a:t>
            </a:r>
            <a:r>
              <a:rPr lang="uk-UA" b="1" dirty="0" smtClean="0"/>
              <a:t>:</a:t>
            </a:r>
          </a:p>
          <a:p>
            <a:r>
              <a:rPr lang="uk-UA" b="1" dirty="0" smtClean="0"/>
              <a:t> </a:t>
            </a:r>
            <a:endParaRPr lang="uk-UA" b="1" dirty="0"/>
          </a:p>
          <a:p>
            <a:r>
              <a:rPr lang="uk-UA" sz="1600" b="1" dirty="0" smtClean="0"/>
              <a:t>1. Здатність запам'ятовувати велику кількість інформації</a:t>
            </a:r>
            <a:endParaRPr lang="uk-UA" sz="1600" dirty="0"/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  <a:p>
            <a:pPr marL="342900" indent="-342900">
              <a:buAutoNum type="arabicPeriod"/>
            </a:pPr>
            <a:endParaRPr lang="uk-UA" sz="1600" dirty="0"/>
          </a:p>
          <a:p>
            <a:pPr marL="342900" indent="-342900"/>
            <a:endParaRPr lang="uk-UA" sz="1600" dirty="0"/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54920856_w640_h640_stend-sogodni-na.jpg"/>
          <p:cNvPicPr>
            <a:picLocks noChangeAspect="1"/>
          </p:cNvPicPr>
          <p:nvPr/>
        </p:nvPicPr>
        <p:blipFill>
          <a:blip r:embed="rId2"/>
          <a:srcRect r="-156" b="63810"/>
          <a:stretch>
            <a:fillRect/>
          </a:stretch>
        </p:blipFill>
        <p:spPr>
          <a:xfrm>
            <a:off x="8229601" y="201882"/>
            <a:ext cx="3526971" cy="2297574"/>
          </a:xfrm>
          <a:prstGeom prst="rect">
            <a:avLst/>
          </a:prstGeom>
        </p:spPr>
      </p:pic>
      <p:pic>
        <p:nvPicPr>
          <p:cNvPr id="4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1110" y="2087761"/>
            <a:ext cx="8244565" cy="2977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uk-UA" sz="17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dirty="0" smtClean="0">
                <a:solidFill>
                  <a:srgbClr val="FFC000"/>
                </a:solidFill>
              </a:rPr>
              <a:t>Згадаємо</a:t>
            </a:r>
            <a:r>
              <a:rPr lang="uk-UA" sz="1600" dirty="0">
                <a:solidFill>
                  <a:srgbClr val="FFC000"/>
                </a:solidFill>
              </a:rPr>
              <a:t>, що ми дізналися на минулому занятті. </a:t>
            </a:r>
            <a:endParaRPr lang="uk-UA" sz="1600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dirty="0" smtClean="0">
                <a:solidFill>
                  <a:srgbClr val="FFC000"/>
                </a:solidFill>
              </a:rPr>
              <a:t>Продемонструємо </a:t>
            </a:r>
            <a:r>
              <a:rPr lang="uk-UA" sz="1600" dirty="0" smtClean="0">
                <a:solidFill>
                  <a:srgbClr val="FFC000"/>
                </a:solidFill>
              </a:rPr>
              <a:t>свої  </a:t>
            </a:r>
            <a:r>
              <a:rPr lang="uk-UA" sz="1600" dirty="0" smtClean="0">
                <a:solidFill>
                  <a:srgbClr val="FFC000"/>
                </a:solidFill>
              </a:rPr>
              <a:t>Інтелект-карти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uk-UA" sz="1600" dirty="0" smtClean="0">
                <a:solidFill>
                  <a:srgbClr val="FFC000"/>
                </a:solidFill>
              </a:rPr>
              <a:t>Дізнаємося </a:t>
            </a:r>
            <a:r>
              <a:rPr lang="uk-UA" sz="1600" dirty="0" smtClean="0">
                <a:solidFill>
                  <a:srgbClr val="FFC000"/>
                </a:solidFill>
              </a:rPr>
              <a:t>як можна запам'ятовувати великий об'єм інформації.</a:t>
            </a:r>
            <a:endParaRPr lang="uk-UA" sz="16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uk-UA" sz="1600" dirty="0" smtClean="0">
                <a:solidFill>
                  <a:srgbClr val="FFC000"/>
                </a:solidFill>
              </a:rPr>
              <a:t>Застосуємо</a:t>
            </a:r>
            <a:r>
              <a:rPr lang="uk-UA" sz="1600" dirty="0" smtClean="0">
                <a:solidFill>
                  <a:srgbClr val="FFC000"/>
                </a:solidFill>
              </a:rPr>
              <a:t> нові інструменти на практиці і перевіримо їх реальну ефективність!  </a:t>
            </a:r>
            <a:endParaRPr lang="uk-UA" sz="1600" dirty="0" smtClean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uk-UA" sz="1600" dirty="0" smtClean="0">
                <a:solidFill>
                  <a:srgbClr val="FFC000"/>
                </a:solidFill>
              </a:rPr>
              <a:t>Проведемо </a:t>
            </a:r>
            <a:r>
              <a:rPr lang="uk-UA" sz="1600" dirty="0">
                <a:solidFill>
                  <a:srgbClr val="FFC000"/>
                </a:solidFill>
              </a:rPr>
              <a:t>цей час із користю для себе і свого розвитку! </a:t>
            </a:r>
          </a:p>
          <a:p>
            <a:pPr marL="342900" indent="-342900">
              <a:lnSpc>
                <a:spcPct val="150000"/>
              </a:lnSpc>
            </a:pPr>
            <a:endParaRPr lang="uk-UA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2334" y="5832135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C000"/>
                </a:solidFill>
              </a:rPr>
              <a:t>Отож, зробімо разом важливий крок до свого успіху! Ми починаємо</a:t>
            </a:r>
            <a:r>
              <a:rPr lang="uk-UA" dirty="0">
                <a:solidFill>
                  <a:srgbClr val="FFC000"/>
                </a:solidFill>
              </a:rPr>
              <a:t>!  </a:t>
            </a:r>
            <a:endParaRPr lang="ru-RU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wing.com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1" y="688070"/>
            <a:ext cx="3847605" cy="3163643"/>
          </a:xfrm>
          <a:prstGeom prst="rect">
            <a:avLst/>
          </a:prstGeom>
        </p:spPr>
      </p:pic>
      <p:pic>
        <p:nvPicPr>
          <p:cNvPr id="5" name="Google Shape;9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1_mai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346" y="748145"/>
            <a:ext cx="4603972" cy="304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507" y="4001983"/>
            <a:ext cx="4836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b="1" dirty="0" smtClean="0">
                <a:solidFill>
                  <a:srgbClr val="FFC000"/>
                </a:solidFill>
              </a:rPr>
              <a:t>Я впевнена, що ти серйозно поставився</a:t>
            </a:r>
          </a:p>
          <a:p>
            <a:pPr>
              <a:lnSpc>
                <a:spcPct val="150000"/>
              </a:lnSpc>
            </a:pPr>
            <a:r>
              <a:rPr lang="uk-UA" sz="1800" b="1" dirty="0" smtClean="0">
                <a:solidFill>
                  <a:srgbClr val="FFC000"/>
                </a:solidFill>
              </a:rPr>
              <a:t>до виконання домашки, чи не так?</a:t>
            </a:r>
            <a:r>
              <a:rPr lang="uk-UA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13071" y="4093667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800" b="1" dirty="0" smtClean="0">
                <a:solidFill>
                  <a:srgbClr val="FFC000"/>
                </a:solidFill>
              </a:rPr>
              <a:t>Нагадую</a:t>
            </a:r>
            <a:r>
              <a:rPr lang="uk-UA" sz="1600" dirty="0" smtClean="0">
                <a:solidFill>
                  <a:schemeClr val="bg1"/>
                </a:solidFill>
              </a:rPr>
              <a:t>: намалювати інтелект-карту  за темою</a:t>
            </a:r>
          </a:p>
          <a:p>
            <a:r>
              <a:rPr lang="uk-UA" sz="1600" dirty="0" smtClean="0">
                <a:solidFill>
                  <a:schemeClr val="bg1"/>
                </a:solidFill>
              </a:rPr>
              <a:t>“ День народження – свято моєї мрії ”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2772" y="5487904"/>
            <a:ext cx="5074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C000"/>
                </a:solidFill>
              </a:rPr>
              <a:t>Тож, починаємо показ! </a:t>
            </a:r>
            <a:endParaRPr lang="ru-RU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4143737" y="4178461"/>
            <a:ext cx="7697164" cy="11921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11;p24"/>
          <p:cNvSpPr/>
          <p:nvPr/>
        </p:nvSpPr>
        <p:spPr>
          <a:xfrm>
            <a:off x="8712422" y="142504"/>
            <a:ext cx="3246031" cy="3146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 descr="loja-virtual-autoridade-especialista-300x2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6" y="1551524"/>
            <a:ext cx="3859233" cy="369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116" y="3443845"/>
            <a:ext cx="6750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solidFill>
                  <a:srgbClr val="FFC000"/>
                </a:solidFill>
              </a:rPr>
              <a:t>ВІТАЮ!  ВИ ЧУДОВО ВПОРАЛИСЬ ІЗ ЗАВДАННЯМ! </a:t>
            </a:r>
            <a:endParaRPr lang="ru-RU" sz="2000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8978" y="4305782"/>
            <a:ext cx="7717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chemeClr val="tx1"/>
                </a:solidFill>
              </a:rPr>
              <a:t>ВІДТЕПЕР НАШІ КОНСПЕКТИ МИ БУДЕМО ВЕСТИ </a:t>
            </a:r>
          </a:p>
          <a:p>
            <a:pPr algn="ctr"/>
            <a:r>
              <a:rPr lang="uk-UA" sz="2400" dirty="0" smtClean="0">
                <a:solidFill>
                  <a:schemeClr val="tx1"/>
                </a:solidFill>
              </a:rPr>
              <a:t>У ВИГЛЯДІ  ІНТЕЛЕКТ-КАРТ 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7118" y="7600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 smtClean="0"/>
              <a:t>    </a:t>
            </a:r>
            <a:endParaRPr lang="ru-RU" sz="1800" dirty="0"/>
          </a:p>
        </p:txBody>
      </p:sp>
      <p:pic>
        <p:nvPicPr>
          <p:cNvPr id="9" name="Google Shape;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534a6fdd18cccc7da21e24463de42d77.jpg"/>
          <p:cNvPicPr>
            <a:picLocks noChangeAspect="1"/>
          </p:cNvPicPr>
          <p:nvPr/>
        </p:nvPicPr>
        <p:blipFill>
          <a:blip r:embed="rId4"/>
          <a:srcRect l="6627" t="22582" r="51282" b="20911"/>
          <a:stretch>
            <a:fillRect/>
          </a:stretch>
        </p:blipFill>
        <p:spPr>
          <a:xfrm>
            <a:off x="9306046" y="682907"/>
            <a:ext cx="2095018" cy="2095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254643" y="5011839"/>
            <a:ext cx="5636871" cy="13658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кутник: округлені кути 13">
            <a:extLst>
              <a:ext uri="{FF2B5EF4-FFF2-40B4-BE49-F238E27FC236}">
                <a16:creationId xmlns:a16="http://schemas.microsoft.com/office/drawing/2014/main" xmlns="" id="{B7CB9B1D-5915-409A-ADDA-128168A70FE5}"/>
              </a:ext>
            </a:extLst>
          </p:cNvPr>
          <p:cNvSpPr/>
          <p:nvPr/>
        </p:nvSpPr>
        <p:spPr>
          <a:xfrm>
            <a:off x="6046606" y="2674498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xmlns="" id="{847D4436-53C0-43E4-971E-9F4BF6B748B7}"/>
              </a:ext>
            </a:extLst>
          </p:cNvPr>
          <p:cNvSpPr/>
          <p:nvPr/>
        </p:nvSpPr>
        <p:spPr>
          <a:xfrm>
            <a:off x="5783319" y="3561893"/>
            <a:ext cx="6219628" cy="12003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6146156" y="4843985"/>
            <a:ext cx="5801804" cy="804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 хочеш ти, щоб це стало реальністю?</a:t>
            </a:r>
            <a:r>
              <a:rPr 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uk-UA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так/ні) </a:t>
            </a:r>
            <a:endParaRPr lang="ru-RU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B15A27A9-BBDC-4ED0-A832-4BC7323C41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8594" y="511045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5345C3-DB90-46F2-923F-E0FC0DCDF8C7}"/>
              </a:ext>
            </a:extLst>
          </p:cNvPr>
          <p:cNvSpPr txBox="1"/>
          <p:nvPr/>
        </p:nvSpPr>
        <p:spPr>
          <a:xfrm>
            <a:off x="0" y="5207978"/>
            <a:ext cx="630714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</a:rPr>
              <a:t>Чи знали ви раніше, що існують інструменти,</a:t>
            </a:r>
          </a:p>
          <a:p>
            <a:pPr algn="ctr"/>
            <a:r>
              <a:rPr lang="uk-UA" sz="1600" b="1" dirty="0" smtClean="0">
                <a:solidFill>
                  <a:schemeClr val="tx1"/>
                </a:solidFill>
              </a:rPr>
              <a:t> використання яких  значно підвищує особисту ефективність у навчанні?</a:t>
            </a:r>
          </a:p>
          <a:p>
            <a:pPr algn="ctr"/>
            <a:r>
              <a:rPr lang="uk-UA" sz="1600" b="1" dirty="0" smtClean="0">
                <a:solidFill>
                  <a:schemeClr val="tx1"/>
                </a:solidFill>
              </a:rPr>
              <a:t>“+” чи “-”</a:t>
            </a:r>
            <a:endParaRPr lang="uk-UA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uk-UA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xmlns="" id="{FFFDE80C-2655-4F0D-A233-0611A658E2C0}"/>
              </a:ext>
            </a:extLst>
          </p:cNvPr>
          <p:cNvSpPr/>
          <p:nvPr/>
        </p:nvSpPr>
        <p:spPr>
          <a:xfrm>
            <a:off x="405113" y="1932972"/>
            <a:ext cx="5189545" cy="11574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xmlns="" id="{1A030217-5B12-4513-A3E4-25BD0DE9101B}"/>
              </a:ext>
            </a:extLst>
          </p:cNvPr>
          <p:cNvSpPr/>
          <p:nvPr/>
        </p:nvSpPr>
        <p:spPr>
          <a:xfrm>
            <a:off x="1081646" y="1322520"/>
            <a:ext cx="1002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ПРОЯВИМО АКТИВНІСТЬ У НАШОМУ ЧАТІ!!! ВИКОНАЙТЕ </a:t>
            </a:r>
            <a:r>
              <a:rPr lang="uk-UA" sz="1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uk-UA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НЕВЕЛИЧКИХ ЗАВДАННЬ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557A32-B45F-4E67-B4D0-19AFD6AD8B08}"/>
              </a:ext>
            </a:extLst>
          </p:cNvPr>
          <p:cNvSpPr txBox="1"/>
          <p:nvPr/>
        </p:nvSpPr>
        <p:spPr>
          <a:xfrm>
            <a:off x="433461" y="2170352"/>
            <a:ext cx="53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Напишіть 5-10 слів</a:t>
            </a:r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Прямокутник: округлені кути 12">
            <a:extLst>
              <a:ext uri="{FF2B5EF4-FFF2-40B4-BE49-F238E27FC236}">
                <a16:creationId xmlns:a16="http://schemas.microsoft.com/office/drawing/2014/main" xmlns="" id="{F3A0266A-5B0A-40A6-B125-1672E6899BF9}"/>
              </a:ext>
            </a:extLst>
          </p:cNvPr>
          <p:cNvSpPr/>
          <p:nvPr/>
        </p:nvSpPr>
        <p:spPr>
          <a:xfrm>
            <a:off x="261890" y="3202488"/>
            <a:ext cx="5371880" cy="17395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tx1"/>
                </a:solidFill>
              </a:rPr>
              <a:t> 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xmlns="" id="{B7CB9B1D-5915-409A-ADDA-128168A70FE5}"/>
              </a:ext>
            </a:extLst>
          </p:cNvPr>
          <p:cNvSpPr/>
          <p:nvPr/>
        </p:nvSpPr>
        <p:spPr>
          <a:xfrm>
            <a:off x="6125391" y="1816043"/>
            <a:ext cx="5624534" cy="9030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7555B98-15F2-4068-A079-AD521E26BB17}"/>
              </a:ext>
            </a:extLst>
          </p:cNvPr>
          <p:cNvSpPr txBox="1"/>
          <p:nvPr/>
        </p:nvSpPr>
        <p:spPr>
          <a:xfrm>
            <a:off x="-696095" y="3310750"/>
            <a:ext cx="7363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можливості надає використання </a:t>
            </a:r>
          </a:p>
          <a:p>
            <a:pPr algn="ctr"/>
            <a:r>
              <a:rPr lang="uk-UA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інтелект-карти?  </a:t>
            </a:r>
          </a:p>
          <a:p>
            <a:pPr algn="ctr"/>
            <a:endParaRPr lang="uk-UA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1800" dirty="0" smtClean="0"/>
              <a:t> Напишіть 2-3 можливості, які ви виділили для</a:t>
            </a:r>
          </a:p>
          <a:p>
            <a:pPr algn="ctr"/>
            <a:r>
              <a:rPr lang="uk-UA" sz="1800" dirty="0" smtClean="0"/>
              <a:t>себе</a:t>
            </a:r>
            <a:endParaRPr lang="uk-UA" sz="1800" dirty="0"/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2A5037F-21E4-43FB-B028-3885B17A6119}"/>
              </a:ext>
            </a:extLst>
          </p:cNvPr>
          <p:cNvSpPr txBox="1"/>
          <p:nvPr/>
        </p:nvSpPr>
        <p:spPr>
          <a:xfrm>
            <a:off x="6724060" y="1922454"/>
            <a:ext cx="410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b="1" dirty="0"/>
              <a:t>Оцініть по шкалі від 1 до </a:t>
            </a:r>
            <a:r>
              <a:rPr lang="uk-UA" sz="1800" b="1" dirty="0" smtClean="0"/>
              <a:t>10 свою </a:t>
            </a:r>
          </a:p>
          <a:p>
            <a:r>
              <a:rPr lang="uk-UA" sz="1800" b="1" dirty="0" smtClean="0"/>
              <a:t>      ефективність у навчанні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CC90070-66F3-420C-8C36-3110A93F27B3}"/>
              </a:ext>
            </a:extLst>
          </p:cNvPr>
          <p:cNvSpPr txBox="1"/>
          <p:nvPr/>
        </p:nvSpPr>
        <p:spPr>
          <a:xfrm>
            <a:off x="7054699" y="2831893"/>
            <a:ext cx="3974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b="1" dirty="0" smtClean="0"/>
              <a:t>Оцініть по шкалі від 1 до 10 </a:t>
            </a:r>
          </a:p>
          <a:p>
            <a:pPr algn="ctr"/>
            <a:r>
              <a:rPr lang="uk-UA" sz="1600" b="1" dirty="0" smtClean="0"/>
              <a:t>свої  можливі здібності до навчання</a:t>
            </a:r>
            <a:r>
              <a:rPr lang="uk-U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C0438D5C-7E9C-4A0B-8387-72DAAF0A9DFB}"/>
              </a:ext>
            </a:extLst>
          </p:cNvPr>
          <p:cNvSpPr/>
          <p:nvPr/>
        </p:nvSpPr>
        <p:spPr>
          <a:xfrm>
            <a:off x="384295" y="1839575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E6AFC32B-C811-4119-A6C9-7F327DF339EC}"/>
              </a:ext>
            </a:extLst>
          </p:cNvPr>
          <p:cNvSpPr/>
          <p:nvPr/>
        </p:nvSpPr>
        <p:spPr>
          <a:xfrm>
            <a:off x="183185" y="314472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905776" y="2785857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743D10FA-D825-47F8-BACE-7AA3E13CA175}"/>
              </a:ext>
            </a:extLst>
          </p:cNvPr>
          <p:cNvSpPr/>
          <p:nvPr/>
        </p:nvSpPr>
        <p:spPr>
          <a:xfrm>
            <a:off x="5773898" y="2011758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AD0E6B43-79CB-42A9-BAC0-B59664C5B83A}"/>
              </a:ext>
            </a:extLst>
          </p:cNvPr>
          <p:cNvSpPr/>
          <p:nvPr/>
        </p:nvSpPr>
        <p:spPr>
          <a:xfrm>
            <a:off x="0" y="5409496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A0DD7DE-E574-42CA-BD25-19E0FA758F3B}"/>
              </a:ext>
            </a:extLst>
          </p:cNvPr>
          <p:cNvSpPr txBox="1"/>
          <p:nvPr/>
        </p:nvSpPr>
        <p:spPr>
          <a:xfrm>
            <a:off x="565511" y="19599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xmlns="" id="{2F616E78-27B1-4808-912B-1464E7EFD5C8}"/>
              </a:ext>
            </a:extLst>
          </p:cNvPr>
          <p:cNvSpPr/>
          <p:nvPr/>
        </p:nvSpPr>
        <p:spPr>
          <a:xfrm>
            <a:off x="189606" y="550222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98C50B5-ADA5-4AD8-B89B-81DFE7FDC35F}"/>
              </a:ext>
            </a:extLst>
          </p:cNvPr>
          <p:cNvSpPr txBox="1"/>
          <p:nvPr/>
        </p:nvSpPr>
        <p:spPr>
          <a:xfrm>
            <a:off x="362392" y="3246535"/>
            <a:ext cx="3273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xmlns="" id="{5FFFA677-D0D7-44EC-A600-E6B8703CF6A0}"/>
              </a:ext>
            </a:extLst>
          </p:cNvPr>
          <p:cNvSpPr/>
          <p:nvPr/>
        </p:nvSpPr>
        <p:spPr>
          <a:xfrm>
            <a:off x="5965201" y="213193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6077708" y="292857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8FAAA2-94B3-49C3-B237-B0FCAC125DDD}"/>
              </a:ext>
            </a:extLst>
          </p:cNvPr>
          <p:cNvSpPr txBox="1"/>
          <p:nvPr/>
        </p:nvSpPr>
        <p:spPr>
          <a:xfrm>
            <a:off x="811823" y="2568729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smtClean="0"/>
              <a:t>Як ви зрозуміли: що таке Інтелект-карта?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031BC3-28AB-4536-B021-302102039B61}"/>
              </a:ext>
            </a:extLst>
          </p:cNvPr>
          <p:cNvSpPr txBox="1"/>
          <p:nvPr/>
        </p:nvSpPr>
        <p:spPr>
          <a:xfrm>
            <a:off x="3961263" y="455287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ВПРАВА1 “РОЗІГРІВ” </a:t>
            </a:r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720" y="3744410"/>
            <a:ext cx="5355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ви вважаєте, коли ви навчитесь впливати на свою </a:t>
            </a:r>
          </a:p>
          <a:p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ефективність, до чого це призведе? </a:t>
            </a:r>
          </a:p>
          <a:p>
            <a:pPr algn="ctr">
              <a:lnSpc>
                <a:spcPct val="150000"/>
              </a:lnSpc>
            </a:pPr>
            <a:r>
              <a:rPr lang="uk-UA" sz="1600" dirty="0" smtClean="0"/>
              <a:t>Напишіть 3 варіанти</a:t>
            </a:r>
            <a:endParaRPr lang="ru-RU" sz="16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791958" y="3713760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5952315" y="383332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кутник: округлені кути 4">
            <a:extLst>
              <a:ext uri="{FF2B5EF4-FFF2-40B4-BE49-F238E27FC236}">
                <a16:creationId xmlns:a16="http://schemas.microsoft.com/office/drawing/2014/main" xmlns="" id="{CB21FC73-30E4-46BF-BC0B-5DEC249B2E45}"/>
              </a:ext>
            </a:extLst>
          </p:cNvPr>
          <p:cNvSpPr/>
          <p:nvPr/>
        </p:nvSpPr>
        <p:spPr>
          <a:xfrm>
            <a:off x="6171235" y="5841337"/>
            <a:ext cx="5801804" cy="8044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ПОЧИНАЄМО? </a:t>
            </a:r>
            <a:r>
              <a:rPr lang="uk-UA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(ТАК/НІ)</a:t>
            </a:r>
            <a:endParaRPr lang="ru-RU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851760" y="5868580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7F79569A-88AB-4A0E-A52E-68EA88EFDE28}"/>
              </a:ext>
            </a:extLst>
          </p:cNvPr>
          <p:cNvSpPr/>
          <p:nvPr/>
        </p:nvSpPr>
        <p:spPr>
          <a:xfrm>
            <a:off x="5888414" y="4886662"/>
            <a:ext cx="708897" cy="6463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6023692" y="599972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кутник 27">
            <a:extLst>
              <a:ext uri="{FF2B5EF4-FFF2-40B4-BE49-F238E27FC236}">
                <a16:creationId xmlns:a16="http://schemas.microsoft.com/office/drawing/2014/main" xmlns="" id="{BD8C7CFD-3B01-4730-8486-969308D749E8}"/>
              </a:ext>
            </a:extLst>
          </p:cNvPr>
          <p:cNvSpPr/>
          <p:nvPr/>
        </p:nvSpPr>
        <p:spPr>
          <a:xfrm>
            <a:off x="6025621" y="4983077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3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8;p23">
            <a:extLst>
              <a:ext uri="{FF2B5EF4-FFF2-40B4-BE49-F238E27FC236}">
                <a16:creationId xmlns:a16="http://schemas.microsoft.com/office/drawing/2014/main" xmlns="" id="{429AB1A4-C937-4110-98B4-C2B55DAFD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4F9387-1907-4D4C-959C-5EF6B2FA60C3}"/>
              </a:ext>
            </a:extLst>
          </p:cNvPr>
          <p:cNvSpPr txBox="1"/>
          <p:nvPr/>
        </p:nvSpPr>
        <p:spPr>
          <a:xfrm>
            <a:off x="4167779" y="5708079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ЩО В НАШОМУ КОРИСНОМУ МЕНЮ? </a:t>
            </a:r>
            <a:endParaRPr lang="uk-UA" sz="1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B4926-7A2C-46F6-AEE6-3CDC0DD5D18B}"/>
              </a:ext>
            </a:extLst>
          </p:cNvPr>
          <p:cNvSpPr txBox="1"/>
          <p:nvPr/>
        </p:nvSpPr>
        <p:spPr>
          <a:xfrm>
            <a:off x="6096000" y="3770142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 </a:t>
            </a:r>
            <a:endParaRPr lang="ru-RU" dirty="0"/>
          </a:p>
        </p:txBody>
      </p:sp>
      <p:pic>
        <p:nvPicPr>
          <p:cNvPr id="13" name="Рисунок 12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95" y="-513748"/>
            <a:ext cx="7615533" cy="4521723"/>
          </a:xfrm>
          <a:prstGeom prst="rect">
            <a:avLst/>
          </a:prstGeom>
        </p:spPr>
      </p:pic>
      <p:pic>
        <p:nvPicPr>
          <p:cNvPr id="15" name="Рисунок 14" descr="7428170bb984a67da4f8b8165b310d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3862" y="1501573"/>
            <a:ext cx="8514500" cy="50554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85863" y="4456253"/>
            <a:ext cx="7653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smtClean="0">
                <a:solidFill>
                  <a:srgbClr val="FFC000"/>
                </a:solidFill>
              </a:rPr>
              <a:t>За відсутності навантаження м'язи неминуче слабшають. 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Те ж відбувається і з мозком, клітини мозку потребують «тренувань</a:t>
            </a:r>
            <a:r>
              <a:rPr lang="uk-UA" sz="1800" dirty="0" smtClean="0">
                <a:solidFill>
                  <a:srgbClr val="FFC000"/>
                </a:solidFill>
              </a:rPr>
              <a:t>».</a:t>
            </a:r>
          </a:p>
          <a:p>
            <a:r>
              <a:rPr lang="uk-UA" sz="1800" dirty="0" smtClean="0">
                <a:solidFill>
                  <a:srgbClr val="FFC000"/>
                </a:solidFill>
              </a:rPr>
              <a:t>Робота мозку покращується завдяки створенню нових нейронних</a:t>
            </a:r>
          </a:p>
          <a:p>
            <a:r>
              <a:rPr lang="uk-UA" sz="1800" dirty="0" err="1" smtClean="0">
                <a:solidFill>
                  <a:srgbClr val="FFC000"/>
                </a:solidFill>
              </a:rPr>
              <a:t>звязків</a:t>
            </a:r>
            <a:r>
              <a:rPr lang="uk-UA" sz="1800" dirty="0" smtClean="0">
                <a:solidFill>
                  <a:srgbClr val="FFC000"/>
                </a:solidFill>
              </a:rPr>
              <a:t>. </a:t>
            </a:r>
            <a:endParaRPr lang="ru-RU" sz="1800" dirty="0" smtClean="0">
              <a:solidFill>
                <a:srgbClr val="FFC000"/>
              </a:solidFill>
            </a:endParaRPr>
          </a:p>
          <a:p>
            <a:endParaRPr lang="ru-RU" sz="1800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1935" y="451413"/>
            <a:ext cx="54979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ТИ ЗНАВ, ЩО ЦЕЙ СПОРТСМЕН</a:t>
            </a:r>
          </a:p>
          <a:p>
            <a:r>
              <a:rPr lang="uk-UA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ДУЖЕ ПОЛЮБЛЯЄ ТРЕНУВАННЯ І </a:t>
            </a:r>
          </a:p>
          <a:p>
            <a:r>
              <a:rPr lang="uk-UA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ЗДОРОВЕ ХАРЧУВАННЯ?! </a:t>
            </a:r>
          </a:p>
          <a:p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>
            <a:off x="9873205" y="6256117"/>
            <a:ext cx="1655179" cy="60188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19241" y="464144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155311" y="3203040"/>
            <a:ext cx="76508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FFC000"/>
                </a:solidFill>
              </a:rPr>
              <a:t>Наш мозок має феноменальні можливості, і ви можете ними в повній мірі скористатися - потрібно тільки дати йому необхідні </a:t>
            </a:r>
            <a:r>
              <a:rPr lang="uk-UA" sz="1600" dirty="0" err="1" smtClean="0">
                <a:solidFill>
                  <a:srgbClr val="FFC000"/>
                </a:solidFill>
              </a:rPr>
              <a:t>“інгрідієнти”</a:t>
            </a:r>
            <a:r>
              <a:rPr lang="uk-UA" sz="1600" dirty="0" smtClean="0">
                <a:solidFill>
                  <a:srgbClr val="FFC000"/>
                </a:solidFill>
              </a:rPr>
              <a:t>. І трохи підтримати </a:t>
            </a:r>
            <a:r>
              <a:rPr lang="uk-UA" sz="1600" dirty="0" smtClean="0">
                <a:solidFill>
                  <a:srgbClr val="FFC000"/>
                </a:solidFill>
              </a:rPr>
              <a:t>його </a:t>
            </a:r>
            <a:r>
              <a:rPr lang="uk-UA" sz="1600" dirty="0" smtClean="0">
                <a:solidFill>
                  <a:srgbClr val="FFC000"/>
                </a:solidFill>
              </a:rPr>
              <a:t>працездатність.</a:t>
            </a:r>
          </a:p>
          <a:p>
            <a:r>
              <a:rPr lang="uk-UA" sz="1600" dirty="0" smtClean="0">
                <a:solidFill>
                  <a:srgbClr val="FFC000"/>
                </a:solidFill>
              </a:rPr>
              <a:t>Це </a:t>
            </a:r>
            <a:r>
              <a:rPr lang="uk-UA" sz="1600" dirty="0" smtClean="0">
                <a:solidFill>
                  <a:srgbClr val="FFC000"/>
                </a:solidFill>
              </a:rPr>
              <a:t>легко</a:t>
            </a:r>
            <a:r>
              <a:rPr lang="uk-UA" sz="1600" dirty="0" smtClean="0">
                <a:solidFill>
                  <a:srgbClr val="FFC000"/>
                </a:solidFill>
              </a:rPr>
              <a:t>! </a:t>
            </a:r>
            <a:endParaRPr lang="ru-RU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97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648182" y="1250066"/>
            <a:ext cx="10440365" cy="496553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Google Shape;9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988" y="415637"/>
            <a:ext cx="1825835" cy="6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38491" y="1423686"/>
            <a:ext cx="97738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b="1" dirty="0" smtClean="0"/>
              <a:t>Розваги та задоволення!</a:t>
            </a:r>
          </a:p>
          <a:p>
            <a:pPr marL="342900" indent="-342900">
              <a:buAutoNum type="arabicPeriod"/>
            </a:pPr>
            <a:endParaRPr lang="uk-UA" dirty="0" smtClean="0"/>
          </a:p>
          <a:p>
            <a:pPr marL="342900" indent="-342900"/>
            <a:r>
              <a:rPr lang="uk-UA" dirty="0" smtClean="0"/>
              <a:t>      Це допомагає зняти стрес і знизити його негативний вплив на організм в цілому</a:t>
            </a:r>
            <a:r>
              <a:rPr lang="ru-RU" dirty="0" smtClean="0"/>
              <a:t>. </a:t>
            </a:r>
          </a:p>
          <a:p>
            <a:pPr marL="342900" indent="-342900"/>
            <a:endParaRPr lang="uk-UA" dirty="0" smtClean="0"/>
          </a:p>
          <a:p>
            <a:pPr marL="342900" indent="-342900">
              <a:buAutoNum type="arabicPeriod" startAt="2"/>
            </a:pPr>
            <a:r>
              <a:rPr lang="uk-UA" b="1" dirty="0" smtClean="0"/>
              <a:t>Заняття, які потребують здобуття нових навичок! </a:t>
            </a:r>
          </a:p>
          <a:p>
            <a:pPr marL="342900" indent="-342900"/>
            <a:r>
              <a:rPr lang="uk-UA" b="1" dirty="0" smtClean="0"/>
              <a:t>    </a:t>
            </a:r>
          </a:p>
          <a:p>
            <a:pPr marL="342900" indent="-342900"/>
            <a:r>
              <a:rPr lang="uk-UA" dirty="0" smtClean="0"/>
              <a:t>       Вони сприяють створенню нових нейронів. А це запускає процес омолодження мозку. </a:t>
            </a:r>
          </a:p>
          <a:p>
            <a:pPr marL="342900" indent="-342900"/>
            <a:r>
              <a:rPr lang="uk-UA" dirty="0" smtClean="0"/>
              <a:t>       Якщо ви регулярно знаходите час на цікаві заняття, то менше  ризикуєте страждати від </a:t>
            </a:r>
          </a:p>
          <a:p>
            <a:pPr marL="342900" indent="-342900"/>
            <a:r>
              <a:rPr lang="uk-UA" dirty="0" smtClean="0"/>
              <a:t>       старечого маразму на пенсії </a:t>
            </a:r>
          </a:p>
          <a:p>
            <a:pPr marL="342900" indent="-342900"/>
            <a:endParaRPr lang="uk-UA" dirty="0" smtClean="0"/>
          </a:p>
          <a:p>
            <a:pPr marL="342900" indent="-342900"/>
            <a:r>
              <a:rPr lang="uk-UA" dirty="0" smtClean="0"/>
              <a:t>3. </a:t>
            </a:r>
            <a:r>
              <a:rPr lang="uk-UA" b="1" dirty="0" smtClean="0"/>
              <a:t>Захоплення і хобі знижують ризик виникнення хвороб! Доведено вченими!</a:t>
            </a:r>
          </a:p>
          <a:p>
            <a:pPr marL="342900" indent="-342900"/>
            <a:endParaRPr lang="uk-UA" dirty="0" smtClean="0"/>
          </a:p>
          <a:p>
            <a:pPr marL="342900" indent="-342900"/>
            <a:r>
              <a:rPr lang="uk-UA" dirty="0" smtClean="0"/>
              <a:t>4. </a:t>
            </a:r>
            <a:r>
              <a:rPr lang="uk-UA" b="1" dirty="0" smtClean="0"/>
              <a:t>Зайва вага </a:t>
            </a:r>
            <a:r>
              <a:rPr lang="uk-UA" dirty="0" smtClean="0"/>
              <a:t>призводить до проблем з пам'яттю (а ви ж хочете мати блискучу пам'яттю?)</a:t>
            </a:r>
          </a:p>
          <a:p>
            <a:pPr marL="342900" indent="-342900"/>
            <a:endParaRPr lang="uk-UA" dirty="0" smtClean="0"/>
          </a:p>
          <a:p>
            <a:pPr marL="342900" indent="-342900"/>
            <a:r>
              <a:rPr lang="uk-UA" dirty="0" smtClean="0"/>
              <a:t>5</a:t>
            </a:r>
            <a:r>
              <a:rPr lang="uk-UA" b="1" dirty="0" smtClean="0"/>
              <a:t>. А щодо солоденького? </a:t>
            </a:r>
          </a:p>
          <a:p>
            <a:pPr marL="342900" indent="-342900"/>
            <a:r>
              <a:rPr lang="uk-UA" dirty="0" smtClean="0"/>
              <a:t>    Солодке підвищує рівень цукру в крові, що викликає пошкодження клітин мозку і провокує проблеми з пам'яттю.</a:t>
            </a:r>
          </a:p>
          <a:p>
            <a:pPr marL="342900" indent="-342900"/>
            <a:endParaRPr lang="uk-UA" dirty="0" smtClean="0"/>
          </a:p>
          <a:p>
            <a:pPr marL="342900" indent="-342900"/>
            <a:r>
              <a:rPr lang="uk-UA" dirty="0" smtClean="0"/>
              <a:t>6. </a:t>
            </a:r>
            <a:r>
              <a:rPr lang="uk-UA" b="1" dirty="0" smtClean="0"/>
              <a:t>Здорове харчування, вітаміни та мінерали </a:t>
            </a:r>
            <a:r>
              <a:rPr lang="uk-UA" dirty="0" smtClean="0"/>
              <a:t>– корисні для вашого мозку! </a:t>
            </a:r>
          </a:p>
          <a:p>
            <a:pPr marL="342900" indent="-342900"/>
            <a:r>
              <a:rPr lang="uk-UA" dirty="0" smtClean="0"/>
              <a:t>        Продукти з вітамінами В і Е, яйця, ягоди – корисно! </a:t>
            </a:r>
          </a:p>
          <a:p>
            <a:pPr marL="342900" indent="-342900"/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0" name="Рисунок 9" descr="pngtree-brain-is-in-love-illustration-vector-on-white-background-png-image_20784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324" y="0"/>
            <a:ext cx="3927676" cy="39276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8722" y="5669692"/>
            <a:ext cx="563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ПОЧИНАЭМО ТРЕНУВАННЯ!…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8866208" y="5752618"/>
            <a:ext cx="879676" cy="381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3494</TotalTime>
  <Words>1214</Words>
  <Application>Microsoft Office PowerPoint</Application>
  <PresentationFormat>Произвольный</PresentationFormat>
  <Paragraphs>267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Calibri</vt:lpstr>
      <vt:lpstr>Fira Sans ExtraBold</vt:lpstr>
      <vt:lpstr>Roboto</vt:lpstr>
      <vt:lpstr>Gill Sans MT</vt:lpstr>
      <vt:lpstr>Wingdings 3</vt:lpstr>
      <vt:lpstr>Wingdings</vt:lpstr>
      <vt:lpstr>Cambria</vt:lpstr>
      <vt:lpstr>Bookman Old Style</vt:lpstr>
      <vt:lpstr>Начальная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 </cp:lastModifiedBy>
  <cp:revision>221</cp:revision>
  <dcterms:modified xsi:type="dcterms:W3CDTF">2021-06-28T11:37:30Z</dcterms:modified>
</cp:coreProperties>
</file>