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  <p:embeddedFont>
      <p:font typeface="Fira Sans ExtraBold"/>
      <p:bold r:id="rId37"/>
      <p:boldItalic r:id="rId38"/>
    </p:embeddedFont>
    <p:embeddedFont>
      <p:font typeface="Fira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42">
          <p15:clr>
            <a:srgbClr val="9AA0A6"/>
          </p15:clr>
        </p15:guide>
        <p15:guide id="2" pos="4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42" orient="horz"/>
        <p:guide pos="49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-bold.fntdata"/><Relationship Id="rId20" Type="http://schemas.openxmlformats.org/officeDocument/2006/relationships/slide" Target="slides/slide14.xml"/><Relationship Id="rId42" Type="http://schemas.openxmlformats.org/officeDocument/2006/relationships/font" Target="fonts/FiraSans-boldItalic.fntdata"/><Relationship Id="rId41" Type="http://schemas.openxmlformats.org/officeDocument/2006/relationships/font" Target="fonts/Fira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5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4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7.xml"/><Relationship Id="rId35" Type="http://schemas.openxmlformats.org/officeDocument/2006/relationships/font" Target="fonts/LatoLight-italic.fntdata"/><Relationship Id="rId12" Type="http://schemas.openxmlformats.org/officeDocument/2006/relationships/slide" Target="slides/slide6.xml"/><Relationship Id="rId34" Type="http://schemas.openxmlformats.org/officeDocument/2006/relationships/font" Target="fonts/LatoLight-bold.fntdata"/><Relationship Id="rId15" Type="http://schemas.openxmlformats.org/officeDocument/2006/relationships/slide" Target="slides/slide9.xml"/><Relationship Id="rId37" Type="http://schemas.openxmlformats.org/officeDocument/2006/relationships/font" Target="fonts/FiraSansExtraBold-bold.fntdata"/><Relationship Id="rId14" Type="http://schemas.openxmlformats.org/officeDocument/2006/relationships/slide" Target="slides/slide8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1.xml"/><Relationship Id="rId39" Type="http://schemas.openxmlformats.org/officeDocument/2006/relationships/font" Target="fonts/FiraSans-regular.fntdata"/><Relationship Id="rId16" Type="http://schemas.openxmlformats.org/officeDocument/2006/relationships/slide" Target="slides/slide10.xml"/><Relationship Id="rId38" Type="http://schemas.openxmlformats.org/officeDocument/2006/relationships/font" Target="fonts/FiraSansExtra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86d4dfe25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c86d4dfe25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c86d4dfe25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86f50bc13_0_6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/>
              <a:t>В адекватных пределах: Страх - инстинкт </a:t>
            </a:r>
            <a:r>
              <a:rPr lang="id-ID"/>
              <a:t>самосохранения. Гнев - может выступить помощником в самозащите. Печаль - разрядка нервной системы. Обида - мои границы нарушили. Вина - я нарушил чьи-то границы.</a:t>
            </a:r>
            <a:endParaRPr/>
          </a:p>
        </p:txBody>
      </p:sp>
      <p:sp>
        <p:nvSpPr>
          <p:cNvPr id="258" name="Google Shape;258;g986f50bc13_0_6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dea67204d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/>
              <a:t>Ребята угадывают какие эмоции у парнишки на картинке.</a:t>
            </a:r>
            <a:endParaRPr/>
          </a:p>
        </p:txBody>
      </p:sp>
      <p:sp>
        <p:nvSpPr>
          <p:cNvPr id="267" name="Google Shape;267;gcdea67204d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dea67204d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cdea67204d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86f50bc13_0_5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986f50bc13_0_5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dea67207e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cdea67207e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cdea67207e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dea67207e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cdea67207e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cdea67207e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86d4dfe25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c86d4dfe25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/>
              <a:t>Развиваем эмоциональный словарь. можно попробовать сделать такое задание как в статье. Нет такой же картинки на украинском.</a:t>
            </a:r>
            <a:br>
              <a:rPr lang="id-ID"/>
            </a:br>
            <a:r>
              <a:rPr lang="id-ID"/>
              <a:t>https://marketing.wikireading.ru/hkvswI9VKa</a:t>
            </a:r>
            <a:endParaRPr/>
          </a:p>
        </p:txBody>
      </p:sp>
      <p:sp>
        <p:nvSpPr>
          <p:cNvPr id="324" name="Google Shape;324;gc86d4dfe25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86d4dfe2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c86d4dfe25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a15c35cf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75a15c35cf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dea67204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cdea6720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cdea67204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86f50bc1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986f50bc1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986f50bc1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86d4dfe2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c86d4dfe2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/>
              <a:t>Все эмоции нужны и о чем то нам говорят. Плохо когда они </a:t>
            </a:r>
            <a:r>
              <a:rPr lang="id-ID"/>
              <a:t>шкалят</a:t>
            </a:r>
            <a:r>
              <a:rPr lang="id-ID"/>
              <a:t> и их слишком много.  Чем лучше мы будем знать себя и причины возникновения эмоция, тем лучше быдем собой управлять. А если эмоций таки перебор для этого есть некоторые техники.</a:t>
            </a:r>
            <a:endParaRPr/>
          </a:p>
        </p:txBody>
      </p:sp>
      <p:sp>
        <p:nvSpPr>
          <p:cNvPr id="184" name="Google Shape;184;gc86d4dfe2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86d4dfe25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c86d4dfe25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c86d4dfe25_0_1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823b0c63b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9823b0c63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9823b0c63b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823b0c63b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9823b0c63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9823b0c63b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6d4dfe25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c86d4dfe25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/>
              <a:t>Дождь - ситуация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/>
              <a:t>Какое у нас может быть к ней отношение?</a:t>
            </a:r>
            <a:endParaRPr/>
          </a:p>
        </p:txBody>
      </p:sp>
      <p:sp>
        <p:nvSpPr>
          <p:cNvPr id="233" name="Google Shape;233;gc86d4dfe25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 Layout_2_1_1_1">
    <p:bg>
      <p:bgPr>
        <a:solidFill>
          <a:srgbClr val="F4F6FB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 Layout_2_1_1_1_1">
    <p:bg>
      <p:bgPr>
        <a:solidFill>
          <a:srgbClr val="F4F6FB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2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">
  <p:cSld name="Custom Layout_2_1_1_1_2">
    <p:bg>
      <p:bgPr>
        <a:solidFill>
          <a:srgbClr val="F4F6FB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9C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 1">
  <p:cSld name="Custom Layout_2_1_1_1_2_1">
    <p:bg>
      <p:bgPr>
        <a:solidFill>
          <a:srgbClr val="F4F6F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C3B67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bg>
      <p:bgPr>
        <a:solidFill>
          <a:srgbClr val="F8A185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>
            <p:ph idx="2" type="pic"/>
          </p:nvPr>
        </p:nvSpPr>
        <p:spPr>
          <a:xfrm>
            <a:off x="0" y="0"/>
            <a:ext cx="4241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5"/>
          <p:cNvSpPr/>
          <p:nvPr/>
        </p:nvSpPr>
        <p:spPr>
          <a:xfrm>
            <a:off x="9785952" y="881805"/>
            <a:ext cx="1293528" cy="1293528"/>
          </a:xfrm>
          <a:prstGeom prst="ellipse">
            <a:avLst/>
          </a:prstGeom>
          <a:solidFill>
            <a:srgbClr val="FCF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D4ECD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>
            <p:ph idx="2" type="pic"/>
          </p:nvPr>
        </p:nvSpPr>
        <p:spPr>
          <a:xfrm>
            <a:off x="0" y="0"/>
            <a:ext cx="557053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1">
  <p:cSld name="3_Custom Layout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bg>
      <p:bgPr>
        <a:solidFill>
          <a:srgbClr val="E1EBF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>
            <p:ph idx="2" type="pic"/>
          </p:nvPr>
        </p:nvSpPr>
        <p:spPr>
          <a:xfrm>
            <a:off x="7620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/>
          <p:nvPr>
            <p:ph idx="3" type="pic"/>
          </p:nvPr>
        </p:nvSpPr>
        <p:spPr>
          <a:xfrm>
            <a:off x="4305300" y="3416300"/>
            <a:ext cx="3543300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/>
          <p:nvPr>
            <p:ph idx="4" type="pic"/>
          </p:nvPr>
        </p:nvSpPr>
        <p:spPr>
          <a:xfrm>
            <a:off x="78486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/>
          <p:nvPr/>
        </p:nvSpPr>
        <p:spPr>
          <a:xfrm>
            <a:off x="4305300" y="0"/>
            <a:ext cx="3543300" cy="34163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762000" y="3416300"/>
            <a:ext cx="3543300" cy="3441700"/>
          </a:xfrm>
          <a:prstGeom prst="rect">
            <a:avLst/>
          </a:prstGeom>
          <a:solidFill>
            <a:srgbClr val="FDAF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7848600" y="3416300"/>
            <a:ext cx="3543300" cy="34417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rgbClr val="1274BB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rgbClr val="F8A18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/>
          <p:nvPr>
            <p:ph idx="2" type="pic"/>
          </p:nvPr>
        </p:nvSpPr>
        <p:spPr>
          <a:xfrm>
            <a:off x="6654800" y="0"/>
            <a:ext cx="5537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rgbClr val="F4F6FB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1" y="694213"/>
            <a:ext cx="5516881" cy="5393376"/>
          </a:xfrm>
          <a:prstGeom prst="rect">
            <a:avLst/>
          </a:prstGeom>
          <a:solidFill>
            <a:srgbClr val="1274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702790" y="1985322"/>
            <a:ext cx="1405578" cy="140557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rgbClr val="F4F6FB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solidFill>
          <a:schemeClr val="accent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0" y="1239520"/>
            <a:ext cx="121920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rgbClr val="1274BB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/>
          <p:nvPr>
            <p:ph idx="2" type="pic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_1">
    <p:bg>
      <p:bgPr>
        <a:solidFill>
          <a:srgbClr val="F4F6FB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7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 Layout_2">
    <p:bg>
      <p:bgPr>
        <a:solidFill>
          <a:srgbClr val="F4F6F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8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 Layout_2_1">
    <p:bg>
      <p:bgPr>
        <a:solidFill>
          <a:srgbClr val="F4F6FB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9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 Layout_2_1_1">
    <p:bg>
      <p:bgPr>
        <a:solidFill>
          <a:srgbClr val="F4F6F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D4E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0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 Layout_2_1_1_1">
    <p:bg>
      <p:bgPr>
        <a:solidFill>
          <a:srgbClr val="F4F6FB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>
              <a:alpha val="239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1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solidFill>
          <a:schemeClr val="accent4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0" y="1239520"/>
            <a:ext cx="12192000" cy="438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 Layout_2_1_1_1_1">
    <p:bg>
      <p:bgPr>
        <a:solidFill>
          <a:srgbClr val="F4F6FB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2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">
  <p:cSld name="Custom Layout_2_1_1_1_2">
    <p:bg>
      <p:bgPr>
        <a:solidFill>
          <a:srgbClr val="F4F6F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9C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 1">
  <p:cSld name="Custom Layout_2_1_1_1_2_1">
    <p:bg>
      <p:bgPr>
        <a:solidFill>
          <a:srgbClr val="F4F6FB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4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C3B67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4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bg>
      <p:bgPr>
        <a:solidFill>
          <a:srgbClr val="F8A18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/>
          <p:nvPr>
            <p:ph idx="2" type="pic"/>
          </p:nvPr>
        </p:nvSpPr>
        <p:spPr>
          <a:xfrm>
            <a:off x="0" y="0"/>
            <a:ext cx="4241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35"/>
          <p:cNvSpPr/>
          <p:nvPr/>
        </p:nvSpPr>
        <p:spPr>
          <a:xfrm>
            <a:off x="9785952" y="881805"/>
            <a:ext cx="1293600" cy="1293600"/>
          </a:xfrm>
          <a:prstGeom prst="ellipse">
            <a:avLst/>
          </a:prstGeom>
          <a:solidFill>
            <a:srgbClr val="FCF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D4ECD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/>
          <p:nvPr>
            <p:ph idx="2" type="pic"/>
          </p:nvPr>
        </p:nvSpPr>
        <p:spPr>
          <a:xfrm>
            <a:off x="0" y="0"/>
            <a:ext cx="5570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1">
  <p:cSld name="3_Custom Layout_1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/>
          <p:nvPr>
            <p:ph idx="2" type="pic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bg>
      <p:bgPr>
        <a:solidFill>
          <a:srgbClr val="E1EBF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8"/>
          <p:cNvSpPr/>
          <p:nvPr>
            <p:ph idx="2" type="pic"/>
          </p:nvPr>
        </p:nvSpPr>
        <p:spPr>
          <a:xfrm>
            <a:off x="762000" y="0"/>
            <a:ext cx="354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38"/>
          <p:cNvSpPr/>
          <p:nvPr>
            <p:ph idx="3" type="pic"/>
          </p:nvPr>
        </p:nvSpPr>
        <p:spPr>
          <a:xfrm>
            <a:off x="4305300" y="3416300"/>
            <a:ext cx="35433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38"/>
          <p:cNvSpPr/>
          <p:nvPr>
            <p:ph idx="4" type="pic"/>
          </p:nvPr>
        </p:nvSpPr>
        <p:spPr>
          <a:xfrm>
            <a:off x="7848600" y="0"/>
            <a:ext cx="354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38"/>
          <p:cNvSpPr/>
          <p:nvPr/>
        </p:nvSpPr>
        <p:spPr>
          <a:xfrm>
            <a:off x="4305300" y="0"/>
            <a:ext cx="3543300" cy="3416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38"/>
          <p:cNvSpPr/>
          <p:nvPr/>
        </p:nvSpPr>
        <p:spPr>
          <a:xfrm>
            <a:off x="762000" y="3416300"/>
            <a:ext cx="3543300" cy="3441600"/>
          </a:xfrm>
          <a:prstGeom prst="rect">
            <a:avLst/>
          </a:prstGeom>
          <a:solidFill>
            <a:srgbClr val="FDAF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38"/>
          <p:cNvSpPr/>
          <p:nvPr/>
        </p:nvSpPr>
        <p:spPr>
          <a:xfrm>
            <a:off x="7848600" y="3416300"/>
            <a:ext cx="3543300" cy="34416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rgbClr val="1274BB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rgbClr val="F8A185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/>
          <p:nvPr>
            <p:ph idx="2" type="pic"/>
          </p:nvPr>
        </p:nvSpPr>
        <p:spPr>
          <a:xfrm>
            <a:off x="6654800" y="0"/>
            <a:ext cx="55371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rgbClr val="1274BB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>
            <p:ph idx="2" type="pic"/>
          </p:nvPr>
        </p:nvSpPr>
        <p:spPr>
          <a:xfrm>
            <a:off x="0" y="0"/>
            <a:ext cx="6753125" cy="6858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_1">
    <p:bg>
      <p:bgPr>
        <a:solidFill>
          <a:srgbClr val="F4F6FB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7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 Layout_2">
    <p:bg>
      <p:bgPr>
        <a:solidFill>
          <a:srgbClr val="F4F6FB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 Layout_2_1">
    <p:bg>
      <p:bgPr>
        <a:solidFill>
          <a:srgbClr val="F4F6FB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 Layout_2_1_1">
    <p:bg>
      <p:bgPr>
        <a:solidFill>
          <a:srgbClr val="F4F6FB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D4E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9.jpg"/><Relationship Id="rId5" Type="http://schemas.openxmlformats.org/officeDocument/2006/relationships/image" Target="../media/image14.jpg"/><Relationship Id="rId6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jp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/>
          <p:nvPr/>
        </p:nvSpPr>
        <p:spPr>
          <a:xfrm>
            <a:off x="1076960" y="944880"/>
            <a:ext cx="1554480" cy="155448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1"/>
          <p:cNvSpPr/>
          <p:nvPr/>
        </p:nvSpPr>
        <p:spPr>
          <a:xfrm>
            <a:off x="9447196" y="4550198"/>
            <a:ext cx="3464560" cy="346456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1"/>
          <p:cNvSpPr/>
          <p:nvPr/>
        </p:nvSpPr>
        <p:spPr>
          <a:xfrm>
            <a:off x="9760284" y="2209242"/>
            <a:ext cx="1488708" cy="1488708"/>
          </a:xfrm>
          <a:prstGeom prst="ellipse">
            <a:avLst/>
          </a:prstGeom>
          <a:solidFill>
            <a:srgbClr val="F8A185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999" y="2609213"/>
            <a:ext cx="6362002" cy="1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/>
          <p:nvPr/>
        </p:nvSpPr>
        <p:spPr>
          <a:xfrm>
            <a:off x="714325" y="3559175"/>
            <a:ext cx="54420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0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0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50"/>
          <p:cNvCxnSpPr/>
          <p:nvPr/>
        </p:nvCxnSpPr>
        <p:spPr>
          <a:xfrm flipH="1" rot="10800000">
            <a:off x="780450" y="3335950"/>
            <a:ext cx="5307900" cy="4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3" name="Google Shape;25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400" y="2944500"/>
            <a:ext cx="7827000" cy="39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45" y="2944500"/>
            <a:ext cx="6017005" cy="39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9389" y="0"/>
            <a:ext cx="4933211" cy="29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/>
        </p:nvSpPr>
        <p:spPr>
          <a:xfrm>
            <a:off x="792175" y="2548600"/>
            <a:ext cx="3723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40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Навіщо нам такі емоції?</a:t>
            </a:r>
            <a:endParaRPr sz="40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61" name="Google Shape;261;p51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" name="Google Shape;263;p51"/>
          <p:cNvSpPr/>
          <p:nvPr/>
        </p:nvSpPr>
        <p:spPr>
          <a:xfrm>
            <a:off x="5517000" y="737550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8895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4100"/>
              <a:buFont typeface="Roboto"/>
              <a:buChar char="●"/>
            </a:pPr>
            <a:r>
              <a:rPr b="1" lang="id-ID" sz="4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b="1" lang="id-ID" sz="4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трах</a:t>
            </a:r>
            <a:endParaRPr b="1" sz="4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8895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4100"/>
              <a:buFont typeface="Roboto"/>
              <a:buChar char="●"/>
            </a:pPr>
            <a:r>
              <a:rPr b="1" lang="id-ID" sz="4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Гнів</a:t>
            </a:r>
            <a:endParaRPr b="1" sz="4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8895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4100"/>
              <a:buFont typeface="Roboto"/>
              <a:buChar char="●"/>
            </a:pPr>
            <a:r>
              <a:rPr b="1" lang="id-ID" sz="4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Сум</a:t>
            </a:r>
            <a:endParaRPr b="1" sz="4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8895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4100"/>
              <a:buFont typeface="Roboto"/>
              <a:buChar char="●"/>
            </a:pPr>
            <a:r>
              <a:rPr b="1" lang="id-ID" sz="4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Образа</a:t>
            </a:r>
            <a:endParaRPr b="1" sz="4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8895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4100"/>
              <a:buFont typeface="Roboto"/>
              <a:buChar char="●"/>
            </a:pPr>
            <a:r>
              <a:rPr b="1" lang="id-ID" sz="4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Провина</a:t>
            </a:r>
            <a:endParaRPr b="1" sz="4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1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/>
        </p:nvSpPr>
        <p:spPr>
          <a:xfrm>
            <a:off x="3315500" y="169900"/>
            <a:ext cx="49512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id-ID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Види емоцій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9436434" y="713817"/>
            <a:ext cx="1488600" cy="14886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2"/>
          <p:cNvSpPr/>
          <p:nvPr/>
        </p:nvSpPr>
        <p:spPr>
          <a:xfrm rot="-4334382">
            <a:off x="8943900" y="1956389"/>
            <a:ext cx="209484" cy="200375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2"/>
          <p:cNvSpPr txBox="1"/>
          <p:nvPr/>
        </p:nvSpPr>
        <p:spPr>
          <a:xfrm rot="8259353">
            <a:off x="10885111" y="2162964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19AFA3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19AF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4" name="Google Shape;274;p52"/>
          <p:cNvSpPr txBox="1"/>
          <p:nvPr/>
        </p:nvSpPr>
        <p:spPr>
          <a:xfrm rot="-1492181">
            <a:off x="10656310" y="220840"/>
            <a:ext cx="380924" cy="629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d-ID" sz="1800" u="none" cap="none" strike="noStrike">
                <a:solidFill>
                  <a:srgbClr val="F8A185"/>
                </a:solidFill>
                <a:latin typeface="Comic Sans MS"/>
                <a:ea typeface="Comic Sans MS"/>
                <a:cs typeface="Comic Sans MS"/>
                <a:sym typeface="Comic Sans MS"/>
              </a:rPr>
              <a:t>#</a:t>
            </a:r>
            <a:endParaRPr b="1" i="0" sz="1800" u="none" cap="none" strike="noStrike">
              <a:solidFill>
                <a:srgbClr val="F8A18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5390100" y="3463350"/>
            <a:ext cx="62298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76" name="Google Shape;2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688" y="1709400"/>
            <a:ext cx="10460626" cy="433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/>
          <p:nvPr/>
        </p:nvSpPr>
        <p:spPr>
          <a:xfrm>
            <a:off x="9436434" y="713817"/>
            <a:ext cx="1488600" cy="14886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3"/>
          <p:cNvSpPr/>
          <p:nvPr/>
        </p:nvSpPr>
        <p:spPr>
          <a:xfrm rot="-4334382">
            <a:off x="8943900" y="1956389"/>
            <a:ext cx="209484" cy="200375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3"/>
          <p:cNvSpPr txBox="1"/>
          <p:nvPr/>
        </p:nvSpPr>
        <p:spPr>
          <a:xfrm rot="8259353">
            <a:off x="10885111" y="2162964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19AFA3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19AF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5" name="Google Shape;285;p53"/>
          <p:cNvSpPr txBox="1"/>
          <p:nvPr/>
        </p:nvSpPr>
        <p:spPr>
          <a:xfrm rot="-1492181">
            <a:off x="10656310" y="220840"/>
            <a:ext cx="380924" cy="629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d-ID" sz="1800" u="none" cap="none" strike="noStrike">
                <a:solidFill>
                  <a:srgbClr val="F8A185"/>
                </a:solidFill>
                <a:latin typeface="Comic Sans MS"/>
                <a:ea typeface="Comic Sans MS"/>
                <a:cs typeface="Comic Sans MS"/>
                <a:sym typeface="Comic Sans MS"/>
              </a:rPr>
              <a:t>#</a:t>
            </a:r>
            <a:endParaRPr b="1" i="0" sz="1800" u="none" cap="none" strike="noStrike">
              <a:solidFill>
                <a:srgbClr val="F8A18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" name="Google Shape;286;p53"/>
          <p:cNvSpPr txBox="1"/>
          <p:nvPr/>
        </p:nvSpPr>
        <p:spPr>
          <a:xfrm>
            <a:off x="5390100" y="3463350"/>
            <a:ext cx="62298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87" name="Google Shape;28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563" y="63675"/>
            <a:ext cx="6991000" cy="69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4"/>
          <p:cNvSpPr txBox="1"/>
          <p:nvPr/>
        </p:nvSpPr>
        <p:spPr>
          <a:xfrm>
            <a:off x="3315500" y="486050"/>
            <a:ext cx="49512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id-ID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Базові емоції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54"/>
          <p:cNvSpPr/>
          <p:nvPr/>
        </p:nvSpPr>
        <p:spPr>
          <a:xfrm>
            <a:off x="9436434" y="713817"/>
            <a:ext cx="1488600" cy="14886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4"/>
          <p:cNvSpPr/>
          <p:nvPr/>
        </p:nvSpPr>
        <p:spPr>
          <a:xfrm rot="-4334382">
            <a:off x="8943900" y="1956389"/>
            <a:ext cx="209484" cy="200375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4"/>
          <p:cNvSpPr txBox="1"/>
          <p:nvPr/>
        </p:nvSpPr>
        <p:spPr>
          <a:xfrm rot="8259353">
            <a:off x="10885111" y="2162964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19AFA3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19AF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 rot="-1492181">
            <a:off x="10656310" y="220840"/>
            <a:ext cx="380924" cy="629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d-ID" sz="1800" u="none" cap="none" strike="noStrike">
                <a:solidFill>
                  <a:srgbClr val="F8A185"/>
                </a:solidFill>
                <a:latin typeface="Comic Sans MS"/>
                <a:ea typeface="Comic Sans MS"/>
                <a:cs typeface="Comic Sans MS"/>
                <a:sym typeface="Comic Sans MS"/>
              </a:rPr>
              <a:t>#</a:t>
            </a:r>
            <a:endParaRPr b="1" i="0" sz="1800" u="none" cap="none" strike="noStrike">
              <a:solidFill>
                <a:srgbClr val="F8A18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8" name="Google Shape;298;p54"/>
          <p:cNvSpPr txBox="1"/>
          <p:nvPr/>
        </p:nvSpPr>
        <p:spPr>
          <a:xfrm>
            <a:off x="5390100" y="3463350"/>
            <a:ext cx="62298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99" name="Google Shape;29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0463" y="1421638"/>
            <a:ext cx="6667149" cy="500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/>
        </p:nvSpPr>
        <p:spPr>
          <a:xfrm>
            <a:off x="714325" y="3559175"/>
            <a:ext cx="54420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1850">
                <a:solidFill>
                  <a:srgbClr val="202122"/>
                </a:solidFill>
                <a:highlight>
                  <a:srgbClr val="FFFFFF"/>
                </a:highlight>
              </a:rPr>
              <a:t>Щоденник емоцій: будь уважним до себе, записуй кожного дня які емоції ти відчув и що було причиною їх появи.</a:t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306" name="Google Shape;30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55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55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55"/>
          <p:cNvSpPr txBox="1"/>
          <p:nvPr/>
        </p:nvSpPr>
        <p:spPr>
          <a:xfrm>
            <a:off x="714325" y="1920125"/>
            <a:ext cx="52218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Домашнє завдання -</a:t>
            </a:r>
            <a:endParaRPr b="1" i="0" sz="4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" name="Google Shape;310;p55"/>
          <p:cNvCxnSpPr/>
          <p:nvPr/>
        </p:nvCxnSpPr>
        <p:spPr>
          <a:xfrm flipH="1" rot="10800000">
            <a:off x="780450" y="3335950"/>
            <a:ext cx="5307900" cy="4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/>
          <p:nvPr/>
        </p:nvSpPr>
        <p:spPr>
          <a:xfrm>
            <a:off x="714325" y="3559175"/>
            <a:ext cx="54420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317" name="Google Shape;31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6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6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100" y="0"/>
            <a:ext cx="918892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"/>
          <p:cNvSpPr txBox="1"/>
          <p:nvPr/>
        </p:nvSpPr>
        <p:spPr>
          <a:xfrm>
            <a:off x="714325" y="3559175"/>
            <a:ext cx="54420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7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7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57"/>
          <p:cNvCxnSpPr/>
          <p:nvPr/>
        </p:nvCxnSpPr>
        <p:spPr>
          <a:xfrm flipH="1" rot="10800000">
            <a:off x="780450" y="3335950"/>
            <a:ext cx="5307900" cy="4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1" name="Google Shape;33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025" y="196600"/>
            <a:ext cx="9694975" cy="646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/>
        </p:nvSpPr>
        <p:spPr>
          <a:xfrm>
            <a:off x="3315500" y="169900"/>
            <a:ext cx="49512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id-ID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Виды эмоций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58"/>
          <p:cNvSpPr/>
          <p:nvPr/>
        </p:nvSpPr>
        <p:spPr>
          <a:xfrm>
            <a:off x="9436434" y="713817"/>
            <a:ext cx="1488600" cy="14886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8"/>
          <p:cNvSpPr/>
          <p:nvPr/>
        </p:nvSpPr>
        <p:spPr>
          <a:xfrm rot="-4334382">
            <a:off x="8943900" y="1956389"/>
            <a:ext cx="209484" cy="200375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8"/>
          <p:cNvSpPr txBox="1"/>
          <p:nvPr/>
        </p:nvSpPr>
        <p:spPr>
          <a:xfrm rot="8259353">
            <a:off x="10885111" y="2162964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19AFA3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19AF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1" name="Google Shape;341;p58"/>
          <p:cNvSpPr txBox="1"/>
          <p:nvPr/>
        </p:nvSpPr>
        <p:spPr>
          <a:xfrm rot="-1492181">
            <a:off x="10656310" y="220840"/>
            <a:ext cx="380924" cy="629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d-ID" sz="1800" u="none" cap="none" strike="noStrike">
                <a:solidFill>
                  <a:srgbClr val="F8A185"/>
                </a:solidFill>
                <a:latin typeface="Comic Sans MS"/>
                <a:ea typeface="Comic Sans MS"/>
                <a:cs typeface="Comic Sans MS"/>
                <a:sym typeface="Comic Sans MS"/>
              </a:rPr>
              <a:t>#</a:t>
            </a:r>
            <a:endParaRPr b="1" i="0" sz="1800" u="none" cap="none" strike="noStrike">
              <a:solidFill>
                <a:srgbClr val="F8A18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2" name="Google Shape;342;p58"/>
          <p:cNvSpPr txBox="1"/>
          <p:nvPr/>
        </p:nvSpPr>
        <p:spPr>
          <a:xfrm>
            <a:off x="5390100" y="3463350"/>
            <a:ext cx="62298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43" name="Google Shape;34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0775" y="901299"/>
            <a:ext cx="5508564" cy="55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74BB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42"/>
          <p:cNvPicPr preferRelativeResize="0"/>
          <p:nvPr/>
        </p:nvPicPr>
        <p:blipFill rotWithShape="1">
          <a:blip r:embed="rId3">
            <a:alphaModFix/>
          </a:blip>
          <a:srcRect b="22999" l="0" r="0" t="22999"/>
          <a:stretch/>
        </p:blipFill>
        <p:spPr>
          <a:xfrm>
            <a:off x="0" y="1234350"/>
            <a:ext cx="12192005" cy="438930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2"/>
          <p:cNvSpPr/>
          <p:nvPr/>
        </p:nvSpPr>
        <p:spPr>
          <a:xfrm>
            <a:off x="751110" y="1957350"/>
            <a:ext cx="10171500" cy="2943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2"/>
          <p:cNvSpPr/>
          <p:nvPr/>
        </p:nvSpPr>
        <p:spPr>
          <a:xfrm>
            <a:off x="1351260" y="2179320"/>
            <a:ext cx="8971200" cy="2499300"/>
          </a:xfrm>
          <a:prstGeom prst="rect">
            <a:avLst/>
          </a:prstGeom>
          <a:solidFill>
            <a:schemeClr val="lt1">
              <a:alpha val="9019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2"/>
          <p:cNvSpPr txBox="1"/>
          <p:nvPr/>
        </p:nvSpPr>
        <p:spPr>
          <a:xfrm>
            <a:off x="1351250" y="3148700"/>
            <a:ext cx="95715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Модуль 2. Емоційний інтелект</a:t>
            </a:r>
            <a:endParaRPr b="0" i="0" sz="4000" u="none" cap="none" strike="noStrike">
              <a:solidFill>
                <a:srgbClr val="000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55" name="Google Shape;155;p42"/>
          <p:cNvSpPr txBox="1"/>
          <p:nvPr/>
        </p:nvSpPr>
        <p:spPr>
          <a:xfrm>
            <a:off x="4469160" y="3886492"/>
            <a:ext cx="2735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8460" y="2477047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3"/>
          <p:cNvSpPr txBox="1"/>
          <p:nvPr/>
        </p:nvSpPr>
        <p:spPr>
          <a:xfrm>
            <a:off x="714325" y="3559175"/>
            <a:ext cx="54420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id-ID" sz="2100">
                <a:solidFill>
                  <a:srgbClr val="202124"/>
                </a:solidFill>
                <a:highlight>
                  <a:srgbClr val="F8F9FA"/>
                </a:highlight>
              </a:rPr>
              <a:t>Розуміння / усвідомлення своїх емоцій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id-ID" sz="2100">
                <a:solidFill>
                  <a:srgbClr val="202124"/>
                </a:solidFill>
                <a:highlight>
                  <a:srgbClr val="F8F9FA"/>
                </a:highlight>
              </a:rPr>
              <a:t>Керувати своїми емоціями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id-ID" sz="2100">
                <a:solidFill>
                  <a:srgbClr val="202124"/>
                </a:solidFill>
                <a:highlight>
                  <a:srgbClr val="F8F9FA"/>
                </a:highlight>
              </a:rPr>
              <a:t>Використання їх на благо собі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556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id-ID" sz="2100">
                <a:solidFill>
                  <a:srgbClr val="202124"/>
                </a:solidFill>
                <a:highlight>
                  <a:srgbClr val="F8F9FA"/>
                </a:highlight>
              </a:rPr>
              <a:t>Керувати емоціями інших, для досягнення спільних цілей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3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3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3"/>
          <p:cNvSpPr txBox="1"/>
          <p:nvPr/>
        </p:nvSpPr>
        <p:spPr>
          <a:xfrm>
            <a:off x="714325" y="1198900"/>
            <a:ext cx="52218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</a:pPr>
            <a:r>
              <a:rPr lang="id-ID" sz="40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Емоційний інтелект -</a:t>
            </a:r>
            <a:endParaRPr sz="4000">
              <a:solidFill>
                <a:schemeClr val="dk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 </a:t>
            </a:r>
            <a:endParaRPr sz="40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cxnSp>
        <p:nvCxnSpPr>
          <p:cNvPr id="167" name="Google Shape;167;p43"/>
          <p:cNvCxnSpPr/>
          <p:nvPr/>
        </p:nvCxnSpPr>
        <p:spPr>
          <a:xfrm flipH="1" rot="10800000">
            <a:off x="780450" y="3335950"/>
            <a:ext cx="5307900" cy="4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" name="Google Shape;16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975" y="1588184"/>
            <a:ext cx="5221800" cy="3402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4"/>
          <p:cNvSpPr txBox="1"/>
          <p:nvPr/>
        </p:nvSpPr>
        <p:spPr>
          <a:xfrm>
            <a:off x="714325" y="3559175"/>
            <a:ext cx="54420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EQ - </a:t>
            </a:r>
            <a:r>
              <a:rPr lang="id-ID" sz="4000">
                <a:latin typeface="Fira Sans"/>
                <a:ea typeface="Fira Sans"/>
                <a:cs typeface="Fira Sans"/>
                <a:sym typeface="Fira Sans"/>
              </a:rPr>
              <a:t>можна і потрібно розвивати!</a:t>
            </a:r>
            <a:endParaRPr sz="4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4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4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4"/>
          <p:cNvSpPr txBox="1"/>
          <p:nvPr/>
        </p:nvSpPr>
        <p:spPr>
          <a:xfrm>
            <a:off x="714325" y="1198900"/>
            <a:ext cx="52218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IQ - </a:t>
            </a:r>
            <a:r>
              <a:rPr lang="id-ID" sz="4000">
                <a:latin typeface="Fira Sans"/>
                <a:ea typeface="Fira Sans"/>
                <a:cs typeface="Fira Sans"/>
                <a:sym typeface="Fira Sans"/>
              </a:rPr>
              <a:t>ми майже не можемо розвивати? </a:t>
            </a:r>
            <a:endParaRPr sz="4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cxnSp>
        <p:nvCxnSpPr>
          <p:cNvPr id="179" name="Google Shape;179;p44"/>
          <p:cNvCxnSpPr/>
          <p:nvPr/>
        </p:nvCxnSpPr>
        <p:spPr>
          <a:xfrm flipH="1" rot="10800000">
            <a:off x="780450" y="3335950"/>
            <a:ext cx="5307900" cy="4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975" y="1588184"/>
            <a:ext cx="5221800" cy="3402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5"/>
          <p:cNvSpPr txBox="1"/>
          <p:nvPr/>
        </p:nvSpPr>
        <p:spPr>
          <a:xfrm>
            <a:off x="714325" y="3559175"/>
            <a:ext cx="54420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5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5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5"/>
          <p:cNvSpPr txBox="1"/>
          <p:nvPr/>
        </p:nvSpPr>
        <p:spPr>
          <a:xfrm>
            <a:off x="262025" y="2383375"/>
            <a:ext cx="52218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Емоції - можуть бути творчими та руйнуючими.</a:t>
            </a:r>
            <a:endParaRPr sz="40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cxnSp>
        <p:nvCxnSpPr>
          <p:cNvPr id="191" name="Google Shape;191;p45"/>
          <p:cNvCxnSpPr/>
          <p:nvPr/>
        </p:nvCxnSpPr>
        <p:spPr>
          <a:xfrm flipH="1" rot="10800000">
            <a:off x="584850" y="4778450"/>
            <a:ext cx="5307900" cy="4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2" name="Google Shape;19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675" y="1203188"/>
            <a:ext cx="6289325" cy="47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6"/>
          <p:cNvSpPr txBox="1"/>
          <p:nvPr/>
        </p:nvSpPr>
        <p:spPr>
          <a:xfrm>
            <a:off x="714325" y="3559175"/>
            <a:ext cx="6186900" cy="26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6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6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6"/>
          <p:cNvSpPr txBox="1"/>
          <p:nvPr/>
        </p:nvSpPr>
        <p:spPr>
          <a:xfrm>
            <a:off x="714325" y="1920125"/>
            <a:ext cx="61191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Як впоратися з надлишком емоцій?</a:t>
            </a:r>
            <a:endParaRPr b="1" i="0" sz="4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46"/>
          <p:cNvCxnSpPr/>
          <p:nvPr/>
        </p:nvCxnSpPr>
        <p:spPr>
          <a:xfrm flipH="1" rot="10800000">
            <a:off x="780450" y="3335950"/>
            <a:ext cx="5307900" cy="4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4" name="Google Shape;20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825" y="1006625"/>
            <a:ext cx="4038300" cy="269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5825" y="3260824"/>
            <a:ext cx="4038300" cy="23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7"/>
          <p:cNvSpPr txBox="1"/>
          <p:nvPr/>
        </p:nvSpPr>
        <p:spPr>
          <a:xfrm>
            <a:off x="714325" y="3559175"/>
            <a:ext cx="6186900" cy="26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id-ID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Поза "лева"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id-ID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дихальні вправи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id-ID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відпочинок, спорт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id-ID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відхід від джерела емоції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id-ID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прийняття своїх емоцій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id-ID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ваші варіанти :?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7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7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7"/>
          <p:cNvSpPr txBox="1"/>
          <p:nvPr/>
        </p:nvSpPr>
        <p:spPr>
          <a:xfrm>
            <a:off x="642150" y="1820925"/>
            <a:ext cx="61191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Як впоратися з надлишком емоцій?</a:t>
            </a:r>
            <a:endParaRPr b="1" i="0" sz="4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" name="Google Shape;216;p47"/>
          <p:cNvCxnSpPr/>
          <p:nvPr/>
        </p:nvCxnSpPr>
        <p:spPr>
          <a:xfrm flipH="1" rot="10800000">
            <a:off x="780450" y="3335950"/>
            <a:ext cx="5307900" cy="4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7" name="Google Shape;21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825" y="1006625"/>
            <a:ext cx="4038300" cy="269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5825" y="3260824"/>
            <a:ext cx="4038300" cy="230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47"/>
          <p:cNvCxnSpPr>
            <a:endCxn id="215" idx="3"/>
          </p:cNvCxnSpPr>
          <p:nvPr/>
        </p:nvCxnSpPr>
        <p:spPr>
          <a:xfrm flipH="1" rot="10800000">
            <a:off x="3601650" y="2491275"/>
            <a:ext cx="3159600" cy="12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 txBox="1"/>
          <p:nvPr/>
        </p:nvSpPr>
        <p:spPr>
          <a:xfrm>
            <a:off x="714325" y="3559175"/>
            <a:ext cx="6186900" cy="26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8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8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751100" y="1236900"/>
            <a:ext cx="108402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4300" u="sng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Управління емоціями:</a:t>
            </a:r>
            <a:endParaRPr sz="4300" u="sng">
              <a:solidFill>
                <a:schemeClr val="dk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300" u="sng">
              <a:solidFill>
                <a:schemeClr val="dk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4300" u="sng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Результат </a:t>
            </a:r>
            <a:r>
              <a:rPr lang="id-ID" sz="43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=</a:t>
            </a:r>
            <a:endParaRPr sz="4300">
              <a:solidFill>
                <a:schemeClr val="dk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43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Ситуація </a:t>
            </a:r>
            <a:r>
              <a:rPr lang="id-ID" sz="4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(не можемо змінити)</a:t>
            </a:r>
            <a:r>
              <a:rPr lang="id-ID" sz="43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 +</a:t>
            </a:r>
            <a:r>
              <a:rPr lang="id-ID" sz="4300" u="sng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 </a:t>
            </a:r>
            <a:r>
              <a:rPr lang="id-ID" sz="43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Ставлення до неї </a:t>
            </a:r>
            <a:r>
              <a:rPr lang="id-ID" sz="4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(можемо змінити)</a:t>
            </a:r>
            <a:endParaRPr sz="4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sz="4300" u="sng">
              <a:solidFill>
                <a:schemeClr val="dk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9"/>
          <p:cNvSpPr txBox="1"/>
          <p:nvPr/>
        </p:nvSpPr>
        <p:spPr>
          <a:xfrm>
            <a:off x="802500" y="3636375"/>
            <a:ext cx="54420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9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9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49"/>
          <p:cNvCxnSpPr/>
          <p:nvPr/>
        </p:nvCxnSpPr>
        <p:spPr>
          <a:xfrm flipH="1" rot="10800000">
            <a:off x="780450" y="3335950"/>
            <a:ext cx="5307900" cy="4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0" name="Google Shape;24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389" y="0"/>
            <a:ext cx="4933211" cy="29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8554" y="2944500"/>
            <a:ext cx="1488601" cy="148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779200" y="2944500"/>
            <a:ext cx="1488601" cy="148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