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Fira Sans ExtraBold" panose="020B0604020202020204" charset="0"/>
      <p:bold r:id="rId31"/>
      <p:boldItalic r:id="rId32"/>
    </p:embeddedFont>
    <p:embeddedFont>
      <p:font typeface="Lato Light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Medium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242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996f01e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996f01eb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b996f01eb9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8ebcebf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c8ebcebf4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c8ebcebf4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f2292df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94f2292df5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94f2292df5_0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996f01eb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996f01eb9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b996f01eb9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faf04e3c0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bfaf04e3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faf04e3c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bfaf04e3c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faf04e3c0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bfaf04e3c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faf04e3c0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bfaf04e3c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8ebcebf4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c8ebcebf43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c8ebcebf43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904a15ad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c904a15ad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c904a15ad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198e4cf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cc198e4c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ebcebf4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8ebcebf4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c8ebcebf4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8ebcebf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8ebcebf43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ebcebf4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8ebcebf4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c8ebcebf43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c8ebcebf43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96f01eb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996f01eb9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b996f01eb9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996f01e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996f01eb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b996f01eb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faf04e3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faf04e3c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bfaf04e3c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4f2292df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94f2292df5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94f2292df5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1">
  <p:cSld name="Custom Layout_2_1_1_1_1">
    <p:bg>
      <p:bgPr>
        <a:solidFill>
          <a:srgbClr val="F4F6FB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2">
  <p:cSld name="Custom Layout_2_1_1_1_2">
    <p:bg>
      <p:bgPr>
        <a:solidFill>
          <a:srgbClr val="F4F6FB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2 1">
  <p:cSld name="Custom Layout_2_1_1_1_2_1">
    <p:bg>
      <p:bgPr>
        <a:solidFill>
          <a:srgbClr val="F4F6F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bg>
      <p:bgPr>
        <a:solidFill>
          <a:srgbClr val="F8A185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>
            <a:spLocks noGrp="1"/>
          </p:cNvSpPr>
          <p:nvPr>
            <p:ph type="pic" idx="2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solidFill>
          <a:srgbClr val="D4EC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 1">
  <p:cSld name="3_Custom Layout_1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bg>
      <p:bgPr>
        <a:solidFill>
          <a:srgbClr val="E1EBF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>
            <a:spLocks noGrp="1"/>
          </p:cNvSpPr>
          <p:nvPr>
            <p:ph type="pic" idx="3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4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1274BB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F8A185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>
            <a:spLocks noGrp="1"/>
          </p:cNvSpPr>
          <p:nvPr>
            <p:ph type="pic" idx="2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solidFill>
          <a:schemeClr val="accent4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4F6FB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>
            <a:spLocks noGrp="1"/>
          </p:cNvSpPr>
          <p:nvPr>
            <p:ph type="pic" idx="2"/>
          </p:nvPr>
        </p:nvSpPr>
        <p:spPr>
          <a:xfrm>
            <a:off x="0" y="1239520"/>
            <a:ext cx="121920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1274B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>
            <a:spLocks noGrp="1"/>
          </p:cNvSpPr>
          <p:nvPr>
            <p:ph type="pic" idx="2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_1">
    <p:bg>
      <p:bgPr>
        <a:solidFill>
          <a:srgbClr val="F4F6FB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_2">
    <p:bg>
      <p:bgPr>
        <a:solidFill>
          <a:srgbClr val="F4F6F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 Layout_2_1">
    <p:bg>
      <p:bgPr>
        <a:solidFill>
          <a:srgbClr val="F4F6FB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 Layout_2_1_1">
    <p:bg>
      <p:bgPr>
        <a:solidFill>
          <a:srgbClr val="F4F6FB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>
  <p:cSld name="Custom Layout_2_1_1_1">
    <p:bg>
      <p:bgPr>
        <a:solidFill>
          <a:srgbClr val="F4F6FB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1">
  <p:cSld name="Custom Layout_2_1_1_1_1">
    <p:bg>
      <p:bgPr>
        <a:solidFill>
          <a:srgbClr val="F4F6FB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1274BB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2">
  <p:cSld name="Custom Layout_2_1_1_1_2">
    <p:bg>
      <p:bgPr>
        <a:solidFill>
          <a:srgbClr val="F4F6F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2 1">
  <p:cSld name="Custom Layout_2_1_1_1_2_1">
    <p:bg>
      <p:bgPr>
        <a:solidFill>
          <a:srgbClr val="F4F6FB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bg>
      <p:bgPr>
        <a:solidFill>
          <a:srgbClr val="F8A1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>
            <a:spLocks noGrp="1"/>
          </p:cNvSpPr>
          <p:nvPr>
            <p:ph type="pic" idx="2"/>
          </p:nvPr>
        </p:nvSpPr>
        <p:spPr>
          <a:xfrm>
            <a:off x="0" y="0"/>
            <a:ext cx="4241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35"/>
          <p:cNvSpPr/>
          <p:nvPr/>
        </p:nvSpPr>
        <p:spPr>
          <a:xfrm>
            <a:off x="9785952" y="881805"/>
            <a:ext cx="1293600" cy="1293600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solidFill>
          <a:srgbClr val="D4ECDC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>
            <a:spLocks noGrp="1"/>
          </p:cNvSpPr>
          <p:nvPr>
            <p:ph type="pic" idx="2"/>
          </p:nvPr>
        </p:nvSpPr>
        <p:spPr>
          <a:xfrm>
            <a:off x="0" y="0"/>
            <a:ext cx="5570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 1">
  <p:cSld name="3_Custom Layout_1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>
            <a:spLocks noGrp="1"/>
          </p:cNvSpPr>
          <p:nvPr>
            <p:ph type="pic" idx="2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bg>
      <p:bgPr>
        <a:solidFill>
          <a:srgbClr val="E1EBF5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8"/>
          <p:cNvSpPr>
            <a:spLocks noGrp="1"/>
          </p:cNvSpPr>
          <p:nvPr>
            <p:ph type="pic" idx="3"/>
          </p:nvPr>
        </p:nvSpPr>
        <p:spPr>
          <a:xfrm>
            <a:off x="4305300" y="3416300"/>
            <a:ext cx="35433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8"/>
          <p:cNvSpPr>
            <a:spLocks noGrp="1"/>
          </p:cNvSpPr>
          <p:nvPr>
            <p:ph type="pic" idx="4"/>
          </p:nvPr>
        </p:nvSpPr>
        <p:spPr>
          <a:xfrm>
            <a:off x="7848600" y="0"/>
            <a:ext cx="354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38"/>
          <p:cNvSpPr/>
          <p:nvPr/>
        </p:nvSpPr>
        <p:spPr>
          <a:xfrm>
            <a:off x="4305300" y="0"/>
            <a:ext cx="3543300" cy="3416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38"/>
          <p:cNvSpPr/>
          <p:nvPr/>
        </p:nvSpPr>
        <p:spPr>
          <a:xfrm>
            <a:off x="762000" y="3416300"/>
            <a:ext cx="3543300" cy="34416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38"/>
          <p:cNvSpPr/>
          <p:nvPr/>
        </p:nvSpPr>
        <p:spPr>
          <a:xfrm>
            <a:off x="7848600" y="3416300"/>
            <a:ext cx="3543300" cy="34416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1274BB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F8A185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>
            <a:spLocks noGrp="1"/>
          </p:cNvSpPr>
          <p:nvPr>
            <p:ph type="pic" idx="2"/>
          </p:nvPr>
        </p:nvSpPr>
        <p:spPr>
          <a:xfrm>
            <a:off x="6654800" y="0"/>
            <a:ext cx="55371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_1">
    <p:bg>
      <p:bgPr>
        <a:solidFill>
          <a:srgbClr val="F4F6FB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_2">
    <p:bg>
      <p:bgPr>
        <a:solidFill>
          <a:srgbClr val="F4F6FB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 Layout_2_1">
    <p:bg>
      <p:bgPr>
        <a:solidFill>
          <a:srgbClr val="F4F6FB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 Layout_2_1_1">
    <p:bg>
      <p:bgPr>
        <a:solidFill>
          <a:srgbClr val="F4F6F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>
  <p:cSld name="Custom Layout_2_1_1_1">
    <p:bg>
      <p:bgPr>
        <a:solidFill>
          <a:srgbClr val="F4F6FB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999" y="2609217"/>
            <a:ext cx="6362002" cy="163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900"/>
            <a:ext cx="12192000" cy="683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/>
          <p:nvPr/>
        </p:nvSpPr>
        <p:spPr>
          <a:xfrm>
            <a:off x="714325" y="3559175"/>
            <a:ext cx="619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1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1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1"/>
          <p:cNvSpPr txBox="1"/>
          <p:nvPr/>
        </p:nvSpPr>
        <p:spPr>
          <a:xfrm>
            <a:off x="714324" y="1920125"/>
            <a:ext cx="60429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Soft- skills</a:t>
            </a:r>
            <a:b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</a:br>
            <a:endParaRPr sz="12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b="1">
                <a:latin typeface="Roboto"/>
                <a:ea typeface="Roboto"/>
                <a:cs typeface="Roboto"/>
                <a:sym typeface="Roboto"/>
              </a:rPr>
              <a:t>Давайте назвемо ще кілька навичок, які можуть нам допомогти досягати успіхів в справах:</a:t>
            </a:r>
            <a:endParaRPr sz="40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51"/>
          <p:cNvCxnSpPr/>
          <p:nvPr/>
        </p:nvCxnSpPr>
        <p:spPr>
          <a:xfrm rot="10800000" flipH="1">
            <a:off x="780450" y="3340750"/>
            <a:ext cx="5857200" cy="441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2"/>
          <p:cNvSpPr txBox="1"/>
          <p:nvPr/>
        </p:nvSpPr>
        <p:spPr>
          <a:xfrm>
            <a:off x="714325" y="3559175"/>
            <a:ext cx="619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400" b="1">
                <a:solidFill>
                  <a:srgbClr val="073763"/>
                </a:solidFill>
              </a:rPr>
              <a:t>Професійні навички і знання, необхідні для того щоб виконувати робочі завдання.</a:t>
            </a:r>
            <a:endParaRPr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2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2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2"/>
          <p:cNvSpPr txBox="1"/>
          <p:nvPr/>
        </p:nvSpPr>
        <p:spPr>
          <a:xfrm>
            <a:off x="714324" y="1920125"/>
            <a:ext cx="60429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Hard - skills</a:t>
            </a:r>
            <a:b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</a:br>
            <a:endParaRPr sz="12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>
                <a:solidFill>
                  <a:srgbClr val="333333"/>
                </a:solidFill>
              </a:rPr>
              <a:t>«хардскілз» - «тверді навички»</a:t>
            </a:r>
            <a:endParaRPr sz="40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p52"/>
          <p:cNvCxnSpPr/>
          <p:nvPr/>
        </p:nvCxnSpPr>
        <p:spPr>
          <a:xfrm rot="10800000" flipH="1">
            <a:off x="780450" y="3340750"/>
            <a:ext cx="5857200" cy="441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5" name="Google Shape;255;p53"/>
          <p:cNvPicPr preferRelativeResize="0"/>
          <p:nvPr/>
        </p:nvPicPr>
        <p:blipFill rotWithShape="1">
          <a:blip r:embed="rId3">
            <a:alphaModFix/>
          </a:blip>
          <a:srcRect l="69" r="59"/>
          <a:stretch/>
        </p:blipFill>
        <p:spPr>
          <a:xfrm>
            <a:off x="1564025" y="210600"/>
            <a:ext cx="8749425" cy="6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 txBox="1"/>
          <p:nvPr/>
        </p:nvSpPr>
        <p:spPr>
          <a:xfrm>
            <a:off x="1447800" y="2804025"/>
            <a:ext cx="3723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61" name="Google Shape;261;p54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4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-ID" sz="36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sz="36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54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4"/>
          <p:cNvSpPr txBox="1"/>
          <p:nvPr/>
        </p:nvSpPr>
        <p:spPr>
          <a:xfrm>
            <a:off x="6960825" y="1003600"/>
            <a:ext cx="3909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Hard skills - Професійні навички</a:t>
            </a:r>
            <a:endParaRPr sz="18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5" name="Google Shape;265;p54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name="adj" fmla="val 50000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24" y="1567374"/>
            <a:ext cx="2823950" cy="3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50" y="3631025"/>
            <a:ext cx="1802949" cy="15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105350" y="1351600"/>
            <a:ext cx="1802949" cy="15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4"/>
          <p:cNvSpPr txBox="1"/>
          <p:nvPr/>
        </p:nvSpPr>
        <p:spPr>
          <a:xfrm>
            <a:off x="7100350" y="4032675"/>
            <a:ext cx="3909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Soft skills - Універсальні </a:t>
            </a:r>
            <a:endParaRPr sz="18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/>
        </p:nvSpPr>
        <p:spPr>
          <a:xfrm>
            <a:off x="1447800" y="2804025"/>
            <a:ext cx="3723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75" name="Google Shape;275;p55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5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-ID" sz="36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sz="36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55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/>
          <p:nvPr/>
        </p:nvSpPr>
        <p:spPr>
          <a:xfrm>
            <a:off x="6960825" y="1003600"/>
            <a:ext cx="3909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Hard skills -</a:t>
            </a:r>
            <a:endParaRPr sz="18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9" name="Google Shape;279;p55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name="adj" fmla="val 50000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55"/>
          <p:cNvPicPr preferRelativeResize="0"/>
          <p:nvPr/>
        </p:nvPicPr>
        <p:blipFill rotWithShape="1">
          <a:blip r:embed="rId3">
            <a:alphaModFix/>
          </a:blip>
          <a:srcRect t="169" b="169"/>
          <a:stretch/>
        </p:blipFill>
        <p:spPr>
          <a:xfrm>
            <a:off x="1073100" y="1683550"/>
            <a:ext cx="3213282" cy="32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50" y="3631025"/>
            <a:ext cx="1802949" cy="15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105350" y="1351600"/>
            <a:ext cx="1802949" cy="15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5"/>
          <p:cNvSpPr txBox="1"/>
          <p:nvPr/>
        </p:nvSpPr>
        <p:spPr>
          <a:xfrm>
            <a:off x="7226650" y="3956900"/>
            <a:ext cx="3909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Soft skills - </a:t>
            </a:r>
            <a:endParaRPr sz="18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"/>
          <p:cNvSpPr txBox="1"/>
          <p:nvPr/>
        </p:nvSpPr>
        <p:spPr>
          <a:xfrm>
            <a:off x="1447800" y="2804025"/>
            <a:ext cx="3723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98" name="Google Shape;298;p57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7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-ID" sz="36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sz="36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Google Shape;300;p57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7"/>
          <p:cNvSpPr txBox="1"/>
          <p:nvPr/>
        </p:nvSpPr>
        <p:spPr>
          <a:xfrm>
            <a:off x="6960825" y="1003600"/>
            <a:ext cx="3909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Hard skills - </a:t>
            </a:r>
            <a:endParaRPr sz="18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2" name="Google Shape;302;p57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name="adj" fmla="val 50000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57"/>
          <p:cNvPicPr preferRelativeResize="0"/>
          <p:nvPr/>
        </p:nvPicPr>
        <p:blipFill rotWithShape="1">
          <a:blip r:embed="rId3">
            <a:alphaModFix/>
          </a:blip>
          <a:srcRect t="169" b="169"/>
          <a:stretch/>
        </p:blipFill>
        <p:spPr>
          <a:xfrm>
            <a:off x="1193347" y="1803500"/>
            <a:ext cx="3261900" cy="32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50" y="3631025"/>
            <a:ext cx="1802949" cy="15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105350" y="1351600"/>
            <a:ext cx="1802949" cy="15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7"/>
          <p:cNvSpPr txBox="1"/>
          <p:nvPr/>
        </p:nvSpPr>
        <p:spPr>
          <a:xfrm>
            <a:off x="7100350" y="4032675"/>
            <a:ext cx="3909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Soft skills - </a:t>
            </a:r>
            <a:endParaRPr sz="18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/>
          <p:nvPr/>
        </p:nvSpPr>
        <p:spPr>
          <a:xfrm>
            <a:off x="1447800" y="2804025"/>
            <a:ext cx="3723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12" name="Google Shape;312;p58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8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-ID" sz="36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sz="36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58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8"/>
          <p:cNvSpPr txBox="1"/>
          <p:nvPr/>
        </p:nvSpPr>
        <p:spPr>
          <a:xfrm>
            <a:off x="6960825" y="1003600"/>
            <a:ext cx="3909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Hard skills - </a:t>
            </a:r>
            <a:endParaRPr sz="18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6" name="Google Shape;316;p58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name="adj" fmla="val 50000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46" y="1511306"/>
            <a:ext cx="3377549" cy="336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50" y="3631025"/>
            <a:ext cx="1802949" cy="15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5105350" y="1351600"/>
            <a:ext cx="1802949" cy="15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8"/>
          <p:cNvSpPr txBox="1"/>
          <p:nvPr/>
        </p:nvSpPr>
        <p:spPr>
          <a:xfrm>
            <a:off x="7113000" y="4104075"/>
            <a:ext cx="3909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Soft skills - </a:t>
            </a:r>
            <a:endParaRPr sz="18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9"/>
          <p:cNvSpPr/>
          <p:nvPr/>
        </p:nvSpPr>
        <p:spPr>
          <a:xfrm>
            <a:off x="4499625" y="2103400"/>
            <a:ext cx="2466000" cy="2280900"/>
          </a:xfrm>
          <a:prstGeom prst="ellipse">
            <a:avLst/>
          </a:prstGeom>
          <a:solidFill>
            <a:srgbClr val="FFFFFF"/>
          </a:solidFill>
          <a:ln w="152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100" b="1">
                <a:latin typeface="Roboto"/>
                <a:ea typeface="Roboto"/>
                <a:cs typeface="Roboto"/>
                <a:sym typeface="Roboto"/>
              </a:rPr>
              <a:t>Minecraft (професії)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9"/>
          <p:cNvSpPr/>
          <p:nvPr/>
        </p:nvSpPr>
        <p:spPr>
          <a:xfrm>
            <a:off x="1053500" y="1178525"/>
            <a:ext cx="2765400" cy="19197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59"/>
          <p:cNvSpPr/>
          <p:nvPr/>
        </p:nvSpPr>
        <p:spPr>
          <a:xfrm>
            <a:off x="3844275" y="88600"/>
            <a:ext cx="2582700" cy="17043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59"/>
          <p:cNvSpPr/>
          <p:nvPr/>
        </p:nvSpPr>
        <p:spPr>
          <a:xfrm>
            <a:off x="7382750" y="562400"/>
            <a:ext cx="2466000" cy="20787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59"/>
          <p:cNvSpPr/>
          <p:nvPr/>
        </p:nvSpPr>
        <p:spPr>
          <a:xfrm>
            <a:off x="1004225" y="3652250"/>
            <a:ext cx="2466000" cy="21852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59"/>
          <p:cNvSpPr/>
          <p:nvPr/>
        </p:nvSpPr>
        <p:spPr>
          <a:xfrm>
            <a:off x="3586875" y="4912050"/>
            <a:ext cx="2334300" cy="15543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59"/>
          <p:cNvSpPr/>
          <p:nvPr/>
        </p:nvSpPr>
        <p:spPr>
          <a:xfrm>
            <a:off x="6574725" y="4492900"/>
            <a:ext cx="2334300" cy="207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9"/>
          <p:cNvSpPr/>
          <p:nvPr/>
        </p:nvSpPr>
        <p:spPr>
          <a:xfrm>
            <a:off x="8685350" y="2867000"/>
            <a:ext cx="2632200" cy="1919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" name="Google Shape;335;p59"/>
          <p:cNvCxnSpPr>
            <a:stCxn id="327" idx="7"/>
          </p:cNvCxnSpPr>
          <p:nvPr/>
        </p:nvCxnSpPr>
        <p:spPr>
          <a:xfrm rot="10800000" flipH="1">
            <a:off x="6604488" y="2025830"/>
            <a:ext cx="657000" cy="4116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59"/>
          <p:cNvCxnSpPr>
            <a:stCxn id="327" idx="6"/>
          </p:cNvCxnSpPr>
          <p:nvPr/>
        </p:nvCxnSpPr>
        <p:spPr>
          <a:xfrm>
            <a:off x="6965625" y="3243850"/>
            <a:ext cx="1552500" cy="2559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59"/>
          <p:cNvCxnSpPr/>
          <p:nvPr/>
        </p:nvCxnSpPr>
        <p:spPr>
          <a:xfrm>
            <a:off x="6574725" y="4102500"/>
            <a:ext cx="438300" cy="3438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59"/>
          <p:cNvCxnSpPr/>
          <p:nvPr/>
        </p:nvCxnSpPr>
        <p:spPr>
          <a:xfrm flipH="1">
            <a:off x="4996050" y="4316950"/>
            <a:ext cx="195000" cy="3930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59"/>
          <p:cNvCxnSpPr/>
          <p:nvPr/>
        </p:nvCxnSpPr>
        <p:spPr>
          <a:xfrm flipH="1">
            <a:off x="3491025" y="3630350"/>
            <a:ext cx="1008600" cy="4590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59"/>
          <p:cNvCxnSpPr/>
          <p:nvPr/>
        </p:nvCxnSpPr>
        <p:spPr>
          <a:xfrm rot="10800000">
            <a:off x="3878925" y="2615300"/>
            <a:ext cx="620700" cy="2517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59"/>
          <p:cNvCxnSpPr/>
          <p:nvPr/>
        </p:nvCxnSpPr>
        <p:spPr>
          <a:xfrm rot="10800000">
            <a:off x="5213300" y="1792900"/>
            <a:ext cx="105900" cy="3105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0"/>
          <p:cNvSpPr/>
          <p:nvPr/>
        </p:nvSpPr>
        <p:spPr>
          <a:xfrm>
            <a:off x="4499625" y="2103400"/>
            <a:ext cx="2466000" cy="2280900"/>
          </a:xfrm>
          <a:prstGeom prst="ellipse">
            <a:avLst/>
          </a:prstGeom>
          <a:solidFill>
            <a:srgbClr val="FFFFFF"/>
          </a:solidFill>
          <a:ln w="152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100" b="1">
                <a:latin typeface="Roboto"/>
                <a:ea typeface="Roboto"/>
                <a:cs typeface="Roboto"/>
                <a:sym typeface="Roboto"/>
              </a:rPr>
              <a:t>Minecraft (професії)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0"/>
          <p:cNvSpPr/>
          <p:nvPr/>
        </p:nvSpPr>
        <p:spPr>
          <a:xfrm>
            <a:off x="1053500" y="1178525"/>
            <a:ext cx="2765400" cy="19197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700" b="1">
                <a:latin typeface="Roboto"/>
                <a:ea typeface="Roboto"/>
                <a:cs typeface="Roboto"/>
                <a:sym typeface="Roboto"/>
              </a:rPr>
              <a:t>БІБЛІОТЕКАР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60"/>
          <p:cNvSpPr/>
          <p:nvPr/>
        </p:nvSpPr>
        <p:spPr>
          <a:xfrm>
            <a:off x="3844275" y="88600"/>
            <a:ext cx="2582700" cy="17043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1">
                <a:latin typeface="Roboto"/>
                <a:ea typeface="Roboto"/>
                <a:cs typeface="Roboto"/>
                <a:sym typeface="Roboto"/>
              </a:rPr>
              <a:t>ЗБРОЯР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60"/>
          <p:cNvSpPr/>
          <p:nvPr/>
        </p:nvSpPr>
        <p:spPr>
          <a:xfrm>
            <a:off x="7382750" y="562400"/>
            <a:ext cx="2466000" cy="20787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1">
                <a:latin typeface="Roboto"/>
                <a:ea typeface="Roboto"/>
                <a:cs typeface="Roboto"/>
                <a:sym typeface="Roboto"/>
              </a:rPr>
              <a:t>РИБАК</a:t>
            </a: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0"/>
          <p:cNvSpPr/>
          <p:nvPr/>
        </p:nvSpPr>
        <p:spPr>
          <a:xfrm>
            <a:off x="1004225" y="3652250"/>
            <a:ext cx="2466000" cy="21852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1">
                <a:latin typeface="Roboto"/>
                <a:ea typeface="Roboto"/>
                <a:cs typeface="Roboto"/>
                <a:sym typeface="Roboto"/>
              </a:rPr>
              <a:t>ФЕРМЕР</a:t>
            </a: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0"/>
          <p:cNvSpPr/>
          <p:nvPr/>
        </p:nvSpPr>
        <p:spPr>
          <a:xfrm>
            <a:off x="3586875" y="4912050"/>
            <a:ext cx="2334300" cy="15543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1">
                <a:latin typeface="Roboto"/>
                <a:ea typeface="Roboto"/>
                <a:cs typeface="Roboto"/>
                <a:sym typeface="Roboto"/>
              </a:rPr>
              <a:t>КАМЕНЯР</a:t>
            </a: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60"/>
          <p:cNvSpPr/>
          <p:nvPr/>
        </p:nvSpPr>
        <p:spPr>
          <a:xfrm>
            <a:off x="6574725" y="4492900"/>
            <a:ext cx="2334300" cy="207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1">
                <a:latin typeface="Roboto"/>
                <a:ea typeface="Roboto"/>
                <a:cs typeface="Roboto"/>
                <a:sym typeface="Roboto"/>
              </a:rPr>
              <a:t>ЛУЧНИК</a:t>
            </a: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60"/>
          <p:cNvSpPr/>
          <p:nvPr/>
        </p:nvSpPr>
        <p:spPr>
          <a:xfrm>
            <a:off x="8685350" y="2867000"/>
            <a:ext cx="2632200" cy="1919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1">
                <a:latin typeface="Roboto"/>
                <a:ea typeface="Roboto"/>
                <a:cs typeface="Roboto"/>
                <a:sym typeface="Roboto"/>
              </a:rPr>
              <a:t>ПАСТУХ</a:t>
            </a:r>
            <a:endParaRPr sz="18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6" name="Google Shape;356;p60"/>
          <p:cNvCxnSpPr>
            <a:stCxn id="348" idx="7"/>
          </p:cNvCxnSpPr>
          <p:nvPr/>
        </p:nvCxnSpPr>
        <p:spPr>
          <a:xfrm rot="10800000" flipH="1">
            <a:off x="6604488" y="2025830"/>
            <a:ext cx="657000" cy="4116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60"/>
          <p:cNvCxnSpPr>
            <a:stCxn id="348" idx="6"/>
          </p:cNvCxnSpPr>
          <p:nvPr/>
        </p:nvCxnSpPr>
        <p:spPr>
          <a:xfrm>
            <a:off x="6965625" y="3243850"/>
            <a:ext cx="1552500" cy="2559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60"/>
          <p:cNvCxnSpPr/>
          <p:nvPr/>
        </p:nvCxnSpPr>
        <p:spPr>
          <a:xfrm>
            <a:off x="6574725" y="4102500"/>
            <a:ext cx="438300" cy="3438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60"/>
          <p:cNvCxnSpPr/>
          <p:nvPr/>
        </p:nvCxnSpPr>
        <p:spPr>
          <a:xfrm flipH="1">
            <a:off x="4996050" y="4316950"/>
            <a:ext cx="195000" cy="3930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60"/>
          <p:cNvCxnSpPr/>
          <p:nvPr/>
        </p:nvCxnSpPr>
        <p:spPr>
          <a:xfrm flipH="1">
            <a:off x="3491025" y="3630350"/>
            <a:ext cx="1008600" cy="4590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60"/>
          <p:cNvCxnSpPr/>
          <p:nvPr/>
        </p:nvCxnSpPr>
        <p:spPr>
          <a:xfrm rot="10800000">
            <a:off x="3878925" y="2615300"/>
            <a:ext cx="620700" cy="2517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60"/>
          <p:cNvCxnSpPr/>
          <p:nvPr/>
        </p:nvCxnSpPr>
        <p:spPr>
          <a:xfrm rot="10800000">
            <a:off x="5213300" y="1792900"/>
            <a:ext cx="105900" cy="31050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AFA3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2"/>
          <p:cNvPicPr preferRelativeResize="0"/>
          <p:nvPr/>
        </p:nvPicPr>
        <p:blipFill rotWithShape="1">
          <a:blip r:embed="rId3">
            <a:alphaModFix/>
          </a:blip>
          <a:srcRect t="22999" b="22999"/>
          <a:stretch/>
        </p:blipFill>
        <p:spPr>
          <a:xfrm>
            <a:off x="0" y="1234350"/>
            <a:ext cx="12192006" cy="43893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2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2"/>
          <p:cNvSpPr txBox="1"/>
          <p:nvPr/>
        </p:nvSpPr>
        <p:spPr>
          <a:xfrm>
            <a:off x="1883910" y="3148692"/>
            <a:ext cx="79059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1. Світ ІТ та знайомство з його професіями</a:t>
            </a:r>
            <a:endParaRPr sz="4000" b="0" i="0" u="none" strike="noStrike" cap="none" dirty="0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4200" dirty="0"/>
          </a:p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300" u="sng" dirty="0">
                <a:solidFill>
                  <a:srgbClr val="20124D"/>
                </a:solidFill>
              </a:rPr>
              <a:t>Що таке успіх?</a:t>
            </a:r>
            <a:endParaRPr sz="5300" u="sng" dirty="0">
              <a:solidFill>
                <a:srgbClr val="20124D"/>
              </a:solidFill>
            </a:endParaRPr>
          </a:p>
        </p:txBody>
      </p:sp>
      <p:pic>
        <p:nvPicPr>
          <p:cNvPr id="162" name="Google Shape;1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01" y="2478390"/>
            <a:ext cx="7558805" cy="397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650" b="1">
                <a:solidFill>
                  <a:srgbClr val="2012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НАШ НАПРИКЛАД: УСПІХ - хороша робота в ІТ / свій успішний проект.</a:t>
            </a:r>
            <a:endParaRPr sz="2650" b="1">
              <a:solidFill>
                <a:srgbClr val="2012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650" b="1">
                <a:solidFill>
                  <a:srgbClr val="2012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Які тобі подобаються (дають радість) і приносять гроші.</a:t>
            </a:r>
            <a:endParaRPr sz="2650" b="1">
              <a:solidFill>
                <a:srgbClr val="2012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650" b="1">
              <a:solidFill>
                <a:srgbClr val="2012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01" y="2478390"/>
            <a:ext cx="7558805" cy="397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/>
        </p:nvSpPr>
        <p:spPr>
          <a:xfrm>
            <a:off x="714325" y="3559175"/>
            <a:ext cx="619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5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5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5"/>
          <p:cNvSpPr txBox="1"/>
          <p:nvPr/>
        </p:nvSpPr>
        <p:spPr>
          <a:xfrm>
            <a:off x="714325" y="2076000"/>
            <a:ext cx="51864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Що потрібно людині аби досягти класних результатів в професії?</a:t>
            </a:r>
            <a:b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</a:br>
            <a:endParaRPr sz="40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45"/>
          <p:cNvCxnSpPr/>
          <p:nvPr/>
        </p:nvCxnSpPr>
        <p:spPr>
          <a:xfrm rot="10800000" flipH="1">
            <a:off x="780450" y="3340750"/>
            <a:ext cx="5857200" cy="441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1" name="Google Shape;1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651" y="1729737"/>
            <a:ext cx="5857199" cy="3935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25" y="1161911"/>
            <a:ext cx="8749424" cy="466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325" y="3446250"/>
            <a:ext cx="2383850" cy="23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6225" y="3512300"/>
            <a:ext cx="3459699" cy="22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050" y="1601673"/>
            <a:ext cx="2208000" cy="15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/>
        </p:nvSpPr>
        <p:spPr>
          <a:xfrm>
            <a:off x="4065900" y="1196600"/>
            <a:ext cx="38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6"/>
          <p:cNvSpPr/>
          <p:nvPr/>
        </p:nvSpPr>
        <p:spPr>
          <a:xfrm>
            <a:off x="3860050" y="1029350"/>
            <a:ext cx="4657800" cy="63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700" b="1"/>
              <a:t>ТРИКУТНИК РОЗВИТКУ</a:t>
            </a:r>
            <a:endParaRPr sz="1700" b="1"/>
          </a:p>
        </p:txBody>
      </p:sp>
      <p:sp>
        <p:nvSpPr>
          <p:cNvPr id="194" name="Google Shape;194;p46"/>
          <p:cNvSpPr/>
          <p:nvPr/>
        </p:nvSpPr>
        <p:spPr>
          <a:xfrm>
            <a:off x="5262525" y="2290300"/>
            <a:ext cx="1389600" cy="34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/>
              <a:t>Особистість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b="1">
                <a:solidFill>
                  <a:srgbClr val="073763"/>
                </a:solidFill>
              </a:rPr>
              <a:t>Особисті якості - який я?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201" name="Google Shape;2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576" y="1307100"/>
            <a:ext cx="7558804" cy="50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3000" b="1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3000" b="1">
                <a:solidFill>
                  <a:srgbClr val="073763"/>
                </a:solidFill>
              </a:rPr>
              <a:t>Навички - це що я вмію робити?</a:t>
            </a:r>
            <a:endParaRPr sz="3000" b="1">
              <a:solidFill>
                <a:srgbClr val="073763"/>
              </a:solidFill>
            </a:endParaRPr>
          </a:p>
        </p:txBody>
      </p:sp>
      <p:pic>
        <p:nvPicPr>
          <p:cNvPr id="208" name="Google Shape;208;p48"/>
          <p:cNvPicPr preferRelativeResize="0"/>
          <p:nvPr/>
        </p:nvPicPr>
        <p:blipFill rotWithShape="1">
          <a:blip r:embed="rId3">
            <a:alphaModFix/>
          </a:blip>
          <a:srcRect t="864" b="874"/>
          <a:stretch/>
        </p:blipFill>
        <p:spPr>
          <a:xfrm>
            <a:off x="2316601" y="1345700"/>
            <a:ext cx="7558804" cy="50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/>
        </p:nvSpPr>
        <p:spPr>
          <a:xfrm>
            <a:off x="714325" y="3559175"/>
            <a:ext cx="619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400" b="1">
                <a:solidFill>
                  <a:srgbClr val="073763"/>
                </a:solidFill>
              </a:rPr>
              <a:t>це універсальні навички (вміння і якості), які разом з технічними навичками і знаннями допомагають бути успішним в діяльності і напрямку, яким займається людина.</a:t>
            </a:r>
            <a:endParaRPr sz="2400" b="1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7376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9"/>
          <p:cNvSpPr/>
          <p:nvPr/>
        </p:nvSpPr>
        <p:spPr>
          <a:xfrm>
            <a:off x="8629296" y="4403023"/>
            <a:ext cx="3464700" cy="3464700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9"/>
          <p:cNvSpPr/>
          <p:nvPr/>
        </p:nvSpPr>
        <p:spPr>
          <a:xfrm>
            <a:off x="8008984" y="2309417"/>
            <a:ext cx="1488600" cy="1488600"/>
          </a:xfrm>
          <a:prstGeom prst="ellipse">
            <a:avLst/>
          </a:prstGeom>
          <a:solidFill>
            <a:srgbClr val="F8A185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9"/>
          <p:cNvSpPr txBox="1"/>
          <p:nvPr/>
        </p:nvSpPr>
        <p:spPr>
          <a:xfrm>
            <a:off x="714324" y="1920125"/>
            <a:ext cx="60429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Soft- skills</a:t>
            </a:r>
            <a:b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</a:br>
            <a:endParaRPr sz="12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b="1">
                <a:latin typeface="Roboto"/>
                <a:ea typeface="Roboto"/>
                <a:cs typeface="Roboto"/>
                <a:sym typeface="Roboto"/>
              </a:rPr>
              <a:t>«софтскілз»– «м'які навички» або «гнучкі навички»</a:t>
            </a:r>
            <a:endParaRPr sz="4000" b="1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49"/>
          <p:cNvCxnSpPr/>
          <p:nvPr/>
        </p:nvCxnSpPr>
        <p:spPr>
          <a:xfrm rot="10800000" flipH="1">
            <a:off x="780450" y="3340750"/>
            <a:ext cx="5857200" cy="441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212</Words>
  <Application>Microsoft Office PowerPoint</Application>
  <PresentationFormat>Широкий екран</PresentationFormat>
  <Paragraphs>57</Paragraphs>
  <Slides>19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19</vt:i4>
      </vt:variant>
    </vt:vector>
  </HeadingPairs>
  <TitlesOfParts>
    <vt:vector size="28" baseType="lpstr">
      <vt:lpstr>Arial</vt:lpstr>
      <vt:lpstr>Fira Sans ExtraBold</vt:lpstr>
      <vt:lpstr>Comic Sans MS</vt:lpstr>
      <vt:lpstr>Roboto Medium</vt:lpstr>
      <vt:lpstr>Calibri</vt:lpstr>
      <vt:lpstr>Lato Light</vt:lpstr>
      <vt:lpstr>Roboto</vt:lpstr>
      <vt:lpstr>Office Theme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User 7 (A1)</cp:lastModifiedBy>
  <cp:revision>2</cp:revision>
  <dcterms:modified xsi:type="dcterms:W3CDTF">2021-06-10T05:38:42Z</dcterms:modified>
</cp:coreProperties>
</file>