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Fira Sans ExtraBold"/>
      <p:bold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Bold-boldItalic.fntdata"/><Relationship Id="rId25" Type="http://schemas.openxmlformats.org/officeDocument/2006/relationships/font" Target="fonts/FiraSansExtraBold-bold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ira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a442318b5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ca442318b5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8a0e2cb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d88a0e2cb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442318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ca442318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442318b5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Задання: розповісти три речі які любиш робити та чому. І три тері які не любишь робити та чому.</a:t>
            </a:r>
            <a:endParaRPr/>
          </a:p>
        </p:txBody>
      </p:sp>
      <p:sp>
        <p:nvSpPr>
          <p:cNvPr id="181" name="Google Shape;181;gca442318b5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8a0e2cb8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Задання: розповісти три речі які любиш робити та чому. І три тері які не любишь робити та чому.</a:t>
            </a:r>
            <a:endParaRPr/>
          </a:p>
        </p:txBody>
      </p:sp>
      <p:sp>
        <p:nvSpPr>
          <p:cNvPr id="189" name="Google Shape;189;gd88a0e2cb8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a63b5aab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75a63b5aab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75a63b5aab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8a0e2cb8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d88a0e2cb8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0" y="1239520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/>
          <p:nvPr>
            <p:ph idx="2" type="pic"/>
          </p:nvPr>
        </p:nvSpPr>
        <p:spPr>
          <a:xfrm>
            <a:off x="0" y="0"/>
            <a:ext cx="4241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5"/>
          <p:cNvSpPr/>
          <p:nvPr/>
        </p:nvSpPr>
        <p:spPr>
          <a:xfrm>
            <a:off x="9785952" y="881805"/>
            <a:ext cx="1293600" cy="1293600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>
            <p:ph idx="2" type="pic"/>
          </p:nvPr>
        </p:nvSpPr>
        <p:spPr>
          <a:xfrm>
            <a:off x="0" y="0"/>
            <a:ext cx="557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>
            <p:ph idx="2" type="pic"/>
          </p:nvPr>
        </p:nvSpPr>
        <p:spPr>
          <a:xfrm>
            <a:off x="7620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8"/>
          <p:cNvSpPr/>
          <p:nvPr>
            <p:ph idx="3" type="pic"/>
          </p:nvPr>
        </p:nvSpPr>
        <p:spPr>
          <a:xfrm>
            <a:off x="4305300" y="3416300"/>
            <a:ext cx="3543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8"/>
          <p:cNvSpPr/>
          <p:nvPr>
            <p:ph idx="4" type="pic"/>
          </p:nvPr>
        </p:nvSpPr>
        <p:spPr>
          <a:xfrm>
            <a:off x="78486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8"/>
          <p:cNvSpPr/>
          <p:nvPr/>
        </p:nvSpPr>
        <p:spPr>
          <a:xfrm>
            <a:off x="4305300" y="0"/>
            <a:ext cx="3543300" cy="3416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762000" y="3416300"/>
            <a:ext cx="3543300" cy="34416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7848600" y="3416300"/>
            <a:ext cx="3543300" cy="34416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/>
          <p:nvPr>
            <p:ph idx="2" type="pic"/>
          </p:nvPr>
        </p:nvSpPr>
        <p:spPr>
          <a:xfrm>
            <a:off x="6654800" y="0"/>
            <a:ext cx="5537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0"/>
          <p:cNvSpPr txBox="1"/>
          <p:nvPr/>
        </p:nvSpPr>
        <p:spPr>
          <a:xfrm>
            <a:off x="5076525" y="1144700"/>
            <a:ext cx="61947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d-ID" sz="4000">
                <a:solidFill>
                  <a:schemeClr val="accent5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My bucket list</a:t>
            </a:r>
            <a:endParaRPr sz="4000">
              <a:solidFill>
                <a:schemeClr val="accent5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600">
              <a:solidFill>
                <a:schemeClr val="accent5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id-ID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Bucket List – это список того, что нужно успеть, пока живешь на свете.</a:t>
            </a:r>
            <a:endParaRPr b="1" sz="24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6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id-ID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📌Составляем список из 20 пунктов</a:t>
            </a:r>
            <a:endParaRPr b="1" sz="24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6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id-ID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✍ Пишем письмо </a:t>
            </a:r>
            <a:endParaRPr b="1" sz="24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6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id-ID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📩 Сохраняем </a:t>
            </a:r>
            <a:endParaRPr b="1" sz="24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317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 txBox="1"/>
          <p:nvPr/>
        </p:nvSpPr>
        <p:spPr>
          <a:xfrm>
            <a:off x="1883910" y="3148692"/>
            <a:ext cx="7905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3. Самостійність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/>
        </p:nvSpPr>
        <p:spPr>
          <a:xfrm>
            <a:off x="7281949" y="2352600"/>
            <a:ext cx="4330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Що таке мрія?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1" name="Google Shape;1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3"/>
          <p:cNvPicPr preferRelativeResize="0"/>
          <p:nvPr/>
        </p:nvPicPr>
        <p:blipFill rotWithShape="1">
          <a:blip r:embed="rId4">
            <a:alphaModFix/>
          </a:blip>
          <a:srcRect b="0" l="14330" r="14337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/>
        </p:nvSpPr>
        <p:spPr>
          <a:xfrm>
            <a:off x="7320549" y="937250"/>
            <a:ext cx="4330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Чим відрізняєтьсямрія від цілі?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8" name="Google Shape;1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0" y="789325"/>
            <a:ext cx="60007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5" y="743750"/>
            <a:ext cx="5843524" cy="3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5124" y="3742075"/>
            <a:ext cx="3396774" cy="28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3550" y="3927200"/>
            <a:ext cx="3101552" cy="2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6"/>
          <p:cNvSpPr txBox="1"/>
          <p:nvPr/>
        </p:nvSpPr>
        <p:spPr>
          <a:xfrm>
            <a:off x="8334225" y="1659500"/>
            <a:ext cx="37884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d-ID" sz="4000">
                <a:solidFill>
                  <a:srgbClr val="19AFA3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Що тебе мотивує?</a:t>
            </a:r>
            <a:endParaRPr sz="4000">
              <a:solidFill>
                <a:srgbClr val="19AFA3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19AFA3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85" name="Google Shape;1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56600"/>
            <a:ext cx="76200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00" y="2229802"/>
            <a:ext cx="2645276" cy="1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7"/>
          <p:cNvSpPr txBox="1"/>
          <p:nvPr/>
        </p:nvSpPr>
        <p:spPr>
          <a:xfrm>
            <a:off x="4963125" y="1157700"/>
            <a:ext cx="69774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000">
                <a:solidFill>
                  <a:srgbClr val="19AFA3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Завдання</a:t>
            </a:r>
            <a:r>
              <a:rPr lang="id-ID" sz="4000">
                <a:solidFill>
                  <a:srgbClr val="19AFA3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: </a:t>
            </a:r>
            <a:r>
              <a:rPr lang="id-ID" sz="4000">
                <a:solidFill>
                  <a:srgbClr val="19AFA3"/>
                </a:solidFill>
                <a:latin typeface="Fira Sans"/>
                <a:ea typeface="Fira Sans"/>
                <a:cs typeface="Fira Sans"/>
                <a:sym typeface="Fira Sans"/>
              </a:rPr>
              <a:t>розповісти три речі, які любиш робити та чому. І три речі, які не любишь робити та чому.</a:t>
            </a:r>
            <a:endParaRPr sz="35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800">
              <a:solidFill>
                <a:schemeClr val="accent5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93" name="Google Shape;1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00" y="1475324"/>
            <a:ext cx="4197876" cy="2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8"/>
          <p:cNvSpPr txBox="1"/>
          <p:nvPr/>
        </p:nvSpPr>
        <p:spPr>
          <a:xfrm>
            <a:off x="751100" y="1032400"/>
            <a:ext cx="20937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solidFill>
                  <a:srgbClr val="19AFA3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Колесо Життя-</a:t>
            </a:r>
            <a:endParaRPr sz="4000">
              <a:solidFill>
                <a:srgbClr val="19AFA3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2400">
                <a:solidFill>
                  <a:srgbClr val="19AFA3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Для чого нам потрібні всі ці сфери?</a:t>
            </a:r>
            <a:endParaRPr sz="2400">
              <a:solidFill>
                <a:srgbClr val="19AFA3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cxnSp>
        <p:nvCxnSpPr>
          <p:cNvPr id="201" name="Google Shape;201;p48"/>
          <p:cNvCxnSpPr>
            <a:stCxn id="202" idx="0"/>
            <a:endCxn id="202" idx="4"/>
          </p:cNvCxnSpPr>
          <p:nvPr/>
        </p:nvCxnSpPr>
        <p:spPr>
          <a:xfrm>
            <a:off x="7312551" y="541979"/>
            <a:ext cx="0" cy="5549400"/>
          </a:xfrm>
          <a:prstGeom prst="straightConnector1">
            <a:avLst/>
          </a:prstGeom>
          <a:noFill/>
          <a:ln cap="flat" cmpd="sng" w="114300">
            <a:solidFill>
              <a:srgbClr val="19AF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48"/>
          <p:cNvCxnSpPr>
            <a:stCxn id="202" idx="6"/>
            <a:endCxn id="202" idx="2"/>
          </p:cNvCxnSpPr>
          <p:nvPr/>
        </p:nvCxnSpPr>
        <p:spPr>
          <a:xfrm rot="10800000">
            <a:off x="4581871" y="3316669"/>
            <a:ext cx="5461500" cy="0"/>
          </a:xfrm>
          <a:prstGeom prst="straightConnector1">
            <a:avLst/>
          </a:prstGeom>
          <a:noFill/>
          <a:ln cap="flat" cmpd="sng" w="114300">
            <a:solidFill>
              <a:srgbClr val="19AFA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" name="Google Shape;204;p48"/>
          <p:cNvGrpSpPr/>
          <p:nvPr/>
        </p:nvGrpSpPr>
        <p:grpSpPr>
          <a:xfrm>
            <a:off x="4581732" y="541979"/>
            <a:ext cx="5461639" cy="5549380"/>
            <a:chOff x="3107075" y="376200"/>
            <a:chExt cx="6243300" cy="6105600"/>
          </a:xfrm>
        </p:grpSpPr>
        <p:sp>
          <p:nvSpPr>
            <p:cNvPr id="202" name="Google Shape;202;p48"/>
            <p:cNvSpPr/>
            <p:nvPr/>
          </p:nvSpPr>
          <p:spPr>
            <a:xfrm>
              <a:off x="3107075" y="376200"/>
              <a:ext cx="6243300" cy="6105600"/>
            </a:xfrm>
            <a:prstGeom prst="ellipse">
              <a:avLst/>
            </a:prstGeom>
            <a:noFill/>
            <a:ln cap="flat" cmpd="sng" w="114300">
              <a:solidFill>
                <a:srgbClr val="19A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48"/>
            <p:cNvCxnSpPr>
              <a:stCxn id="202" idx="7"/>
              <a:endCxn id="202" idx="3"/>
            </p:cNvCxnSpPr>
            <p:nvPr/>
          </p:nvCxnSpPr>
          <p:spPr>
            <a:xfrm flipH="1">
              <a:off x="4021265" y="1270344"/>
              <a:ext cx="4414800" cy="4317300"/>
            </a:xfrm>
            <a:prstGeom prst="straightConnector1">
              <a:avLst/>
            </a:prstGeom>
            <a:noFill/>
            <a:ln cap="flat" cmpd="sng" w="114300">
              <a:solidFill>
                <a:srgbClr val="19AFA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6" name="Google Shape;206;p48"/>
          <p:cNvCxnSpPr>
            <a:stCxn id="202" idx="1"/>
            <a:endCxn id="202" idx="5"/>
          </p:cNvCxnSpPr>
          <p:nvPr/>
        </p:nvCxnSpPr>
        <p:spPr>
          <a:xfrm>
            <a:off x="5381570" y="1354667"/>
            <a:ext cx="3861900" cy="3924000"/>
          </a:xfrm>
          <a:prstGeom prst="straightConnector1">
            <a:avLst/>
          </a:prstGeom>
          <a:noFill/>
          <a:ln cap="flat" cmpd="sng" w="114300">
            <a:solidFill>
              <a:srgbClr val="19AF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48"/>
          <p:cNvSpPr txBox="1"/>
          <p:nvPr/>
        </p:nvSpPr>
        <p:spPr>
          <a:xfrm>
            <a:off x="3313225" y="3072475"/>
            <a:ext cx="115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F8A185"/>
                </a:solidFill>
                <a:latin typeface="Fira Sans"/>
                <a:ea typeface="Fira Sans"/>
                <a:cs typeface="Fira Sans"/>
                <a:sym typeface="Fira Sans"/>
              </a:rPr>
              <a:t>Сім’я</a:t>
            </a:r>
            <a:endParaRPr b="1" sz="2400">
              <a:solidFill>
                <a:srgbClr val="F8A18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" name="Google Shape;208;p48"/>
          <p:cNvSpPr txBox="1"/>
          <p:nvPr/>
        </p:nvSpPr>
        <p:spPr>
          <a:xfrm>
            <a:off x="10235125" y="3072475"/>
            <a:ext cx="1342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F8A185"/>
                </a:solidFill>
                <a:latin typeface="Fira Sans"/>
                <a:ea typeface="Fira Sans"/>
                <a:cs typeface="Fira Sans"/>
                <a:sym typeface="Fira Sans"/>
              </a:rPr>
              <a:t>Друзі</a:t>
            </a:r>
            <a:endParaRPr b="1" sz="2400">
              <a:solidFill>
                <a:srgbClr val="F8A18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" name="Google Shape;209;p48"/>
          <p:cNvSpPr txBox="1"/>
          <p:nvPr/>
        </p:nvSpPr>
        <p:spPr>
          <a:xfrm>
            <a:off x="6734725" y="0"/>
            <a:ext cx="17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F8A185"/>
                </a:solidFill>
                <a:latin typeface="Fira Sans"/>
                <a:ea typeface="Fira Sans"/>
                <a:cs typeface="Fira Sans"/>
                <a:sym typeface="Fira Sans"/>
              </a:rPr>
              <a:t>Навчання</a:t>
            </a:r>
            <a:endParaRPr b="1" sz="2400">
              <a:solidFill>
                <a:srgbClr val="F8A18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48"/>
          <p:cNvSpPr txBox="1"/>
          <p:nvPr/>
        </p:nvSpPr>
        <p:spPr>
          <a:xfrm>
            <a:off x="2844800" y="5278675"/>
            <a:ext cx="2360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53C6A1"/>
                </a:solidFill>
                <a:latin typeface="Fira Sans"/>
                <a:ea typeface="Fira Sans"/>
                <a:cs typeface="Fira Sans"/>
                <a:sym typeface="Fira Sans"/>
              </a:rPr>
              <a:t>Саморозвиток</a:t>
            </a:r>
            <a:endParaRPr b="1" sz="2400">
              <a:solidFill>
                <a:srgbClr val="53C6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48"/>
          <p:cNvSpPr txBox="1"/>
          <p:nvPr/>
        </p:nvSpPr>
        <p:spPr>
          <a:xfrm>
            <a:off x="3821575" y="795150"/>
            <a:ext cx="156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53C6A1"/>
                </a:solidFill>
                <a:latin typeface="Fira Sans"/>
                <a:ea typeface="Fira Sans"/>
                <a:cs typeface="Fira Sans"/>
                <a:sym typeface="Fira Sans"/>
              </a:rPr>
              <a:t>Здоров’я</a:t>
            </a:r>
            <a:endParaRPr b="1" sz="2400">
              <a:solidFill>
                <a:srgbClr val="53C6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" name="Google Shape;212;p48"/>
          <p:cNvSpPr txBox="1"/>
          <p:nvPr/>
        </p:nvSpPr>
        <p:spPr>
          <a:xfrm>
            <a:off x="6787625" y="6144950"/>
            <a:ext cx="105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F8A185"/>
                </a:solidFill>
                <a:latin typeface="Fira Sans"/>
                <a:ea typeface="Fira Sans"/>
                <a:cs typeface="Fira Sans"/>
                <a:sym typeface="Fira Sans"/>
              </a:rPr>
              <a:t>Спорт</a:t>
            </a:r>
            <a:endParaRPr b="1" sz="2400">
              <a:solidFill>
                <a:srgbClr val="F8A18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9243475" y="5367175"/>
            <a:ext cx="2360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53C6A1"/>
                </a:solidFill>
                <a:latin typeface="Fira Sans"/>
                <a:ea typeface="Fira Sans"/>
                <a:cs typeface="Fira Sans"/>
                <a:sym typeface="Fira Sans"/>
              </a:rPr>
              <a:t>Відпочинок</a:t>
            </a:r>
            <a:endParaRPr b="1" sz="2400">
              <a:solidFill>
                <a:srgbClr val="53C6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48"/>
          <p:cNvSpPr txBox="1"/>
          <p:nvPr/>
        </p:nvSpPr>
        <p:spPr>
          <a:xfrm>
            <a:off x="9368500" y="866275"/>
            <a:ext cx="2360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53C6A1"/>
                </a:solidFill>
                <a:latin typeface="Fira Sans"/>
                <a:ea typeface="Fira Sans"/>
                <a:cs typeface="Fira Sans"/>
                <a:sym typeface="Fira Sans"/>
              </a:rPr>
              <a:t>Хобі</a:t>
            </a:r>
            <a:endParaRPr b="1" sz="2400">
              <a:solidFill>
                <a:srgbClr val="53C6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ECDC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/>
          <p:nvPr/>
        </p:nvSpPr>
        <p:spPr>
          <a:xfrm>
            <a:off x="7415975" y="-342900"/>
            <a:ext cx="4158600" cy="41949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9"/>
          <p:cNvSpPr/>
          <p:nvPr/>
        </p:nvSpPr>
        <p:spPr>
          <a:xfrm rot="-5400000">
            <a:off x="2027400" y="-793125"/>
            <a:ext cx="4397400" cy="845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9"/>
          <p:cNvPicPr preferRelativeResize="0"/>
          <p:nvPr/>
        </p:nvPicPr>
        <p:blipFill rotWithShape="1">
          <a:blip r:embed="rId3">
            <a:alphaModFix/>
          </a:blip>
          <a:srcRect b="0" l="21990" r="21984" t="0"/>
          <a:stretch/>
        </p:blipFill>
        <p:spPr>
          <a:xfrm>
            <a:off x="8503500" y="1234350"/>
            <a:ext cx="3688500" cy="43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9"/>
          <p:cNvSpPr txBox="1"/>
          <p:nvPr/>
        </p:nvSpPr>
        <p:spPr>
          <a:xfrm>
            <a:off x="528975" y="1542275"/>
            <a:ext cx="3252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Домашне завдання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24" name="Google Shape;224;p49"/>
          <p:cNvSpPr/>
          <p:nvPr/>
        </p:nvSpPr>
        <p:spPr>
          <a:xfrm>
            <a:off x="-207575" y="5004325"/>
            <a:ext cx="2254500" cy="22743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9"/>
          <p:cNvSpPr/>
          <p:nvPr/>
        </p:nvSpPr>
        <p:spPr>
          <a:xfrm flipH="1">
            <a:off x="1686825" y="4618175"/>
            <a:ext cx="665700" cy="6714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 txBox="1"/>
          <p:nvPr/>
        </p:nvSpPr>
        <p:spPr>
          <a:xfrm>
            <a:off x="2835525" y="2753075"/>
            <a:ext cx="51435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latin typeface="Fira Sans"/>
                <a:ea typeface="Fira Sans"/>
                <a:cs typeface="Fira Sans"/>
                <a:sym typeface="Fira Sans"/>
              </a:rPr>
              <a:t>Що потрібно зробити: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A998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</a:t>
            </a: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Написати</a:t>
            </a: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 bucket list</a:t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2)Зробити Колесо життя</a:t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A99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A998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