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Lato Light"/>
      <p:regular r:id="rId16"/>
      <p:bold r:id="rId17"/>
      <p:italic r:id="rId18"/>
      <p:boldItalic r:id="rId19"/>
    </p:embeddedFont>
    <p:embeddedFont>
      <p:font typeface="Fira Sans ExtraBold"/>
      <p:bold r:id="rId20"/>
      <p:boldItalic r:id="rId21"/>
    </p:embeddedFont>
    <p:embeddedFont>
      <p:font typeface="Fira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42">
          <p15:clr>
            <a:srgbClr val="9AA0A6"/>
          </p15:clr>
        </p15:guide>
        <p15:guide id="2" pos="4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AF8D99-EF81-48FB-BA82-858CB97FDA58}">
  <a:tblStyle styleId="{00AF8D99-EF81-48FB-BA82-858CB97FDA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42" orient="horz"/>
        <p:guide pos="4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Bold-bold.fntdata"/><Relationship Id="rId22" Type="http://schemas.openxmlformats.org/officeDocument/2006/relationships/font" Target="fonts/FiraSans-regular.fntdata"/><Relationship Id="rId21" Type="http://schemas.openxmlformats.org/officeDocument/2006/relationships/font" Target="fonts/FiraSansExtraBold-boldItalic.fntdata"/><Relationship Id="rId24" Type="http://schemas.openxmlformats.org/officeDocument/2006/relationships/font" Target="fonts/FiraSans-italic.fntdata"/><Relationship Id="rId23" Type="http://schemas.openxmlformats.org/officeDocument/2006/relationships/font" Target="fonts/Fira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Fira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Light-bold.fntdata"/><Relationship Id="rId16" Type="http://schemas.openxmlformats.org/officeDocument/2006/relationships/font" Target="fonts/LatoLight-regular.fntdata"/><Relationship Id="rId19" Type="http://schemas.openxmlformats.org/officeDocument/2006/relationships/font" Target="fonts/LatoLight-boldItalic.fntdata"/><Relationship Id="rId18" Type="http://schemas.openxmlformats.org/officeDocument/2006/relationships/font" Target="fonts/Lato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a15c35c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75a15c35c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79971cd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d879971cd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678446ee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b678446ee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a163ae30e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da163ae30e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da163ae30e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678446ee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b678446ee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a163ae30e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da163ae30e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 Layout_2_1_1_1">
    <p:bg>
      <p:bgPr>
        <a:solidFill>
          <a:srgbClr val="F4F6FB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 Layout_2_1_1_1_1">
    <p:bg>
      <p:bgPr>
        <a:solidFill>
          <a:srgbClr val="F4F6FB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2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">
  <p:cSld name="Custom Layout_2_1_1_1_2">
    <p:bg>
      <p:bgPr>
        <a:solidFill>
          <a:srgbClr val="F4F6FB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9C8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2 1">
  <p:cSld name="Custom Layout_2_1_1_1_2_1">
    <p:bg>
      <p:bgPr>
        <a:solidFill>
          <a:srgbClr val="F4F6F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C3B67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solidFill>
          <a:srgbClr val="F8A18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0" y="0"/>
            <a:ext cx="4241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/>
          <p:nvPr/>
        </p:nvSpPr>
        <p:spPr>
          <a:xfrm>
            <a:off x="9785952" y="881805"/>
            <a:ext cx="1293528" cy="1293528"/>
          </a:xfrm>
          <a:prstGeom prst="ellipse">
            <a:avLst/>
          </a:prstGeom>
          <a:solidFill>
            <a:srgbClr val="FCF9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D4ECD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0" y="0"/>
            <a:ext cx="557053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 1">
  <p:cSld name="3_Custom 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0" y="0"/>
            <a:ext cx="6753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bg>
      <p:bgPr>
        <a:solidFill>
          <a:srgbClr val="E1EBF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>
            <p:ph idx="2" type="pic"/>
          </p:nvPr>
        </p:nvSpPr>
        <p:spPr>
          <a:xfrm>
            <a:off x="7620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8"/>
          <p:cNvSpPr/>
          <p:nvPr>
            <p:ph idx="3" type="pic"/>
          </p:nvPr>
        </p:nvSpPr>
        <p:spPr>
          <a:xfrm>
            <a:off x="4305300" y="3416300"/>
            <a:ext cx="354330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8"/>
          <p:cNvSpPr/>
          <p:nvPr>
            <p:ph idx="4" type="pic"/>
          </p:nvPr>
        </p:nvSpPr>
        <p:spPr>
          <a:xfrm>
            <a:off x="7848600" y="0"/>
            <a:ext cx="35433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/>
          <p:nvPr/>
        </p:nvSpPr>
        <p:spPr>
          <a:xfrm>
            <a:off x="4305300" y="0"/>
            <a:ext cx="3543300" cy="34163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8"/>
          <p:cNvSpPr/>
          <p:nvPr/>
        </p:nvSpPr>
        <p:spPr>
          <a:xfrm>
            <a:off x="762000" y="3416300"/>
            <a:ext cx="3543300" cy="3441700"/>
          </a:xfrm>
          <a:prstGeom prst="rect">
            <a:avLst/>
          </a:prstGeom>
          <a:solidFill>
            <a:srgbClr val="FDAF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7848600" y="3416300"/>
            <a:ext cx="3543300" cy="34417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1274BB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F8A18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>
            <p:ph idx="2" type="pic"/>
          </p:nvPr>
        </p:nvSpPr>
        <p:spPr>
          <a:xfrm>
            <a:off x="6654800" y="0"/>
            <a:ext cx="5537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F4F6FB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1" y="694213"/>
            <a:ext cx="5516881" cy="5393376"/>
          </a:xfrm>
          <a:prstGeom prst="rect">
            <a:avLst/>
          </a:prstGeom>
          <a:solidFill>
            <a:srgbClr val="1274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702790" y="1985322"/>
            <a:ext cx="1405578" cy="14055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solidFill>
          <a:schemeClr val="accent4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0" y="1239520"/>
            <a:ext cx="12192000" cy="438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rgbClr val="1274B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>
            <p:ph idx="2" type="pic"/>
          </p:nvPr>
        </p:nvSpPr>
        <p:spPr>
          <a:xfrm>
            <a:off x="0" y="0"/>
            <a:ext cx="6753125" cy="6858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_1">
    <p:bg>
      <p:bgPr>
        <a:solidFill>
          <a:srgbClr val="F4F6FB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_2">
    <p:bg>
      <p:bgPr>
        <a:solidFill>
          <a:srgbClr val="F4F6FB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19A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 Layout_2_1">
    <p:bg>
      <p:bgPr>
        <a:solidFill>
          <a:srgbClr val="F4F6FB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F8A1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 Layout_2_1_1">
    <p:bg>
      <p:bgPr>
        <a:solidFill>
          <a:srgbClr val="F4F6FB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-1" y="694213"/>
            <a:ext cx="5517000" cy="5393400"/>
          </a:xfrm>
          <a:prstGeom prst="rect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-702790" y="1985322"/>
            <a:ext cx="1405500" cy="14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800" y="169850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gif"/><Relationship Id="rId5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1076960" y="944880"/>
            <a:ext cx="1554480" cy="155448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1"/>
          <p:cNvSpPr/>
          <p:nvPr/>
        </p:nvSpPr>
        <p:spPr>
          <a:xfrm>
            <a:off x="9447196" y="4550198"/>
            <a:ext cx="3464560" cy="3464560"/>
          </a:xfrm>
          <a:prstGeom prst="ellipse">
            <a:avLst/>
          </a:prstGeom>
          <a:solidFill>
            <a:srgbClr val="1274BB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9760284" y="2209242"/>
            <a:ext cx="1488708" cy="1488708"/>
          </a:xfrm>
          <a:prstGeom prst="ellipse">
            <a:avLst/>
          </a:prstGeom>
          <a:solidFill>
            <a:srgbClr val="F8A185">
              <a:alpha val="2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999" y="2609213"/>
            <a:ext cx="6362002" cy="1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2"/>
          <p:cNvPicPr preferRelativeResize="0"/>
          <p:nvPr/>
        </p:nvPicPr>
        <p:blipFill rotWithShape="1">
          <a:blip r:embed="rId3">
            <a:alphaModFix/>
          </a:blip>
          <a:srcRect b="22999" l="0" r="0" t="22999"/>
          <a:stretch/>
        </p:blipFill>
        <p:spPr>
          <a:xfrm>
            <a:off x="0" y="1234350"/>
            <a:ext cx="12192005" cy="438930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/>
          <p:nvPr/>
        </p:nvSpPr>
        <p:spPr>
          <a:xfrm>
            <a:off x="751110" y="1957350"/>
            <a:ext cx="10171500" cy="29433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1351260" y="2179320"/>
            <a:ext cx="8971200" cy="2499300"/>
          </a:xfrm>
          <a:prstGeom prst="rect">
            <a:avLst/>
          </a:prstGeom>
          <a:solidFill>
            <a:schemeClr val="lt1">
              <a:alpha val="9019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2"/>
          <p:cNvSpPr txBox="1"/>
          <p:nvPr/>
        </p:nvSpPr>
        <p:spPr>
          <a:xfrm>
            <a:off x="1883910" y="3148692"/>
            <a:ext cx="7905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rPr lang="id-ID" sz="4000">
                <a:latin typeface="Fira Sans ExtraBold"/>
                <a:ea typeface="Fira Sans ExtraBold"/>
                <a:cs typeface="Fira Sans ExtraBold"/>
                <a:sym typeface="Fira Sans ExtraBold"/>
              </a:rPr>
              <a:t>Модуль 3. Самостійність (Повторення)</a:t>
            </a:r>
            <a:endParaRPr sz="40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460" y="2477047"/>
            <a:ext cx="1416799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/>
        </p:nvSpPr>
        <p:spPr>
          <a:xfrm>
            <a:off x="7120199" y="1463000"/>
            <a:ext cx="4330800" cy="134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4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Давайте пригадаємо:</a:t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4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Що таке мрії і чому вони корисні?</a:t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/>
        </p:nvSpPr>
        <p:spPr>
          <a:xfrm>
            <a:off x="2056125" y="611175"/>
            <a:ext cx="8792400" cy="134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Чому потрібно ставити цілі?</a:t>
            </a:r>
            <a:endParaRPr b="1"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Як зробити так, щоб Зла Золота рибка правильно зрозуміла твою ціль?</a:t>
            </a:r>
            <a:endParaRPr b="1"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3" name="Google Shape;1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925" y="2256675"/>
            <a:ext cx="8792340" cy="46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AFA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/>
        </p:nvSpPr>
        <p:spPr>
          <a:xfrm>
            <a:off x="2056125" y="611175"/>
            <a:ext cx="8792400" cy="134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Планування дня - чому це може бути корисно для досягнення цілей?</a:t>
            </a:r>
            <a:endParaRPr b="1"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900" y="2136625"/>
            <a:ext cx="7060857" cy="46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0" y="430022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6"/>
          <p:cNvSpPr txBox="1"/>
          <p:nvPr/>
        </p:nvSpPr>
        <p:spPr>
          <a:xfrm>
            <a:off x="792175" y="1088025"/>
            <a:ext cx="827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-ID" sz="3600"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Розподіліть свої справи</a:t>
            </a:r>
            <a:endParaRPr b="1" sz="36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119" name="Google Shape;119;p26"/>
          <p:cNvGraphicFramePr/>
          <p:nvPr/>
        </p:nvGraphicFramePr>
        <p:xfrm>
          <a:off x="915400" y="26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{00AF8D99-EF81-48FB-BA82-858CB97FDA58}</a:tableStyleId>
              </a:tblPr>
              <a:tblGrid>
                <a:gridCol w="5180600"/>
                <a:gridCol w="5180600"/>
              </a:tblGrid>
              <a:tr h="158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chemeClr val="accent6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Термінові і важливі справи</a:t>
                      </a:r>
                      <a:endParaRPr b="1" sz="3600">
                        <a:solidFill>
                          <a:schemeClr val="accent6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d-ID" sz="3600">
                          <a:solidFill>
                            <a:srgbClr val="FDAF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Термінові, але не важливі справи</a:t>
                      </a:r>
                      <a:endParaRPr b="1" sz="3600">
                        <a:solidFill>
                          <a:srgbClr val="FDAF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600">
                        <a:solidFill>
                          <a:srgbClr val="FDAF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FDAF43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Не термінові, але важливі справи</a:t>
                      </a:r>
                      <a:endParaRPr b="1" sz="3600">
                        <a:solidFill>
                          <a:srgbClr val="FDAF43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FC3B67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Не термінові і не важливі справи</a:t>
                      </a:r>
                      <a:endParaRPr b="1" sz="3600">
                        <a:solidFill>
                          <a:srgbClr val="FC3B67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3494925" y="970225"/>
            <a:ext cx="5681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id-ID" sz="6600">
                <a:latin typeface="Fira Sans ExtraBold"/>
                <a:ea typeface="Fira Sans ExtraBold"/>
                <a:cs typeface="Fira Sans ExtraBold"/>
                <a:sym typeface="Fira Sans ExtraBold"/>
              </a:rPr>
              <a:t>SWOT аналіз</a:t>
            </a:r>
            <a:br>
              <a:rPr lang="id-ID" sz="6600">
                <a:latin typeface="Fira Sans ExtraBold"/>
                <a:ea typeface="Fira Sans ExtraBold"/>
                <a:cs typeface="Fira Sans ExtraBold"/>
                <a:sym typeface="Fira Sans ExtraBold"/>
              </a:rPr>
            </a:br>
            <a:r>
              <a:rPr lang="id-ID" sz="4800">
                <a:solidFill>
                  <a:srgbClr val="1A9988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Особистості</a:t>
            </a:r>
            <a:endParaRPr b="0" i="0" sz="4800" u="none" cap="none" strike="noStrike">
              <a:solidFill>
                <a:srgbClr val="1A9988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rot="-4334382">
            <a:off x="8943913" y="1956350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 rot="8259353">
            <a:off x="10885086" y="2163010"/>
            <a:ext cx="476111" cy="629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 rot="-1492181">
            <a:off x="10656382" y="220807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30" name="Google Shape;130;p27"/>
          <p:cNvGraphicFramePr/>
          <p:nvPr/>
        </p:nvGraphicFramePr>
        <p:xfrm>
          <a:off x="915400" y="26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{00AF8D99-EF81-48FB-BA82-858CB97FDA58}</a:tableStyleId>
              </a:tblPr>
              <a:tblGrid>
                <a:gridCol w="5180600"/>
                <a:gridCol w="5180600"/>
              </a:tblGrid>
              <a:tr h="145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1A9988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Сильні сторони</a:t>
                      </a:r>
                      <a:endParaRPr b="1" sz="3600">
                        <a:solidFill>
                          <a:srgbClr val="1A9988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1A9988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Слабкі сторони</a:t>
                      </a:r>
                      <a:endParaRPr b="1" sz="3600">
                        <a:solidFill>
                          <a:srgbClr val="1A9988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2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53C6A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Можливості</a:t>
                      </a:r>
                      <a:endParaRPr b="1" sz="3600">
                        <a:solidFill>
                          <a:srgbClr val="53C6A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-ID" sz="3600">
                          <a:solidFill>
                            <a:srgbClr val="53C6A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Загрози</a:t>
                      </a:r>
                      <a:endParaRPr b="1" sz="3600">
                        <a:solidFill>
                          <a:srgbClr val="53C6A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1A99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/>
        </p:nvSpPr>
        <p:spPr>
          <a:xfrm>
            <a:off x="9436434" y="713817"/>
            <a:ext cx="1488600" cy="1488600"/>
          </a:xfrm>
          <a:prstGeom prst="ellipse">
            <a:avLst/>
          </a:prstGeom>
          <a:solidFill>
            <a:srgbClr val="D4E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/>
          <p:nvPr/>
        </p:nvSpPr>
        <p:spPr>
          <a:xfrm rot="-4334382">
            <a:off x="8943900" y="1956389"/>
            <a:ext cx="209484" cy="200375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 rot="8259353">
            <a:off x="10885111" y="2162964"/>
            <a:ext cx="476111" cy="6298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d-ID" sz="3600" u="none" cap="none" strike="noStrike">
                <a:solidFill>
                  <a:srgbClr val="19AFA3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b="0" i="0" sz="3600" u="none" cap="none" strike="noStrike">
              <a:solidFill>
                <a:srgbClr val="19AFA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 rot="-1492181">
            <a:off x="10656310" y="220840"/>
            <a:ext cx="380924" cy="629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d-ID" sz="1800" u="none" cap="none" strike="noStrike">
                <a:solidFill>
                  <a:srgbClr val="F8A185"/>
                </a:solidFill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endParaRPr b="1" i="0" sz="1800" u="none" cap="none" strike="noStrike">
              <a:solidFill>
                <a:srgbClr val="F8A18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033850" cy="74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6578700" y="987475"/>
            <a:ext cx="47469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3600">
                <a:solidFill>
                  <a:srgbClr val="1A9988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Мої пожирачі часу</a:t>
            </a:r>
            <a:endParaRPr sz="3600">
              <a:solidFill>
                <a:srgbClr val="1A9988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1A9988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Fira Sans ExtraBold"/>
              <a:buAutoNum type="arabicPeriod"/>
            </a:pPr>
            <a:r>
              <a:rPr lang="id-ID" sz="2400">
                <a:latin typeface="Fira Sans ExtraBold"/>
                <a:ea typeface="Fira Sans ExtraBold"/>
                <a:cs typeface="Fira Sans ExtraBold"/>
                <a:sym typeface="Fira Sans ExtraBold"/>
              </a:rPr>
              <a:t>Чи завжди ми ефективно витрачаємо час?</a:t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Fira Sans ExtraBold"/>
              <a:buAutoNum type="arabicPeriod"/>
            </a:pPr>
            <a:r>
              <a:rPr lang="id-ID" sz="2400">
                <a:latin typeface="Fira Sans ExtraBold"/>
                <a:ea typeface="Fira Sans ExtraBold"/>
                <a:cs typeface="Fira Sans ExtraBold"/>
                <a:sym typeface="Fira Sans ExtraBold"/>
              </a:rPr>
              <a:t>Що пожирає твій час?</a:t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4000" y="246050"/>
            <a:ext cx="1416799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4">
            <a:alphaModFix/>
          </a:blip>
          <a:srcRect b="0" l="-11200" r="11199" t="0"/>
          <a:stretch/>
        </p:blipFill>
        <p:spPr>
          <a:xfrm>
            <a:off x="-655400" y="0"/>
            <a:ext cx="616737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 rotWithShape="1">
          <a:blip r:embed="rId5">
            <a:alphaModFix/>
          </a:blip>
          <a:srcRect b="0" l="-11200" r="11199" t="0"/>
          <a:stretch/>
        </p:blipFill>
        <p:spPr>
          <a:xfrm>
            <a:off x="-655400" y="0"/>
            <a:ext cx="616737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