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  <p:embeddedFont>
      <p:font typeface="Fira Sans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Bold-bold.fntdata"/><Relationship Id="rId20" Type="http://schemas.openxmlformats.org/officeDocument/2006/relationships/slide" Target="slides/slide15.xml"/><Relationship Id="rId41" Type="http://schemas.openxmlformats.org/officeDocument/2006/relationships/font" Target="fonts/FiraSans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093310c4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c0093310c4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40c3e3d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c40c3e3d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40c3e3de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c40c3e3de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17f877e5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c17f877e5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40c3e3de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c40c3e3de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f90bde26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df90bde26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40c3e3de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c40c3e3de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40c3e3de1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c40c3e3de1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40c3e3de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c40c3e3de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40c3e3de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c40c3e3de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40c3e3de1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c40c3e3de1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90bde26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df90bde26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40c3e3de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c40c3e3de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40c3e3de1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c40c3e3de1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17f877e5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c17f877e5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f605be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d8f605be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f605be0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d8f605be0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f605be0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d8f605be0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f605be0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8f605be0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90bde267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df90bde267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0c3e3de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c40c3e3de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17f877e5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c17f877e51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jpg"/><Relationship Id="rId10" Type="http://schemas.openxmlformats.org/officeDocument/2006/relationships/image" Target="../media/image13.jpg"/><Relationship Id="rId13" Type="http://schemas.openxmlformats.org/officeDocument/2006/relationships/image" Target="../media/image17.jp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7.jpg"/><Relationship Id="rId9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4.jpg"/><Relationship Id="rId8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1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6" cy="43893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1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2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1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5. Лідерство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82" name="Google Shape;82;p21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Згадай свою історію успіху! - що у тебе не виходило спочатку, а зараз виходить?</a:t>
            </a:r>
            <a:endParaRPr b="0" i="0" sz="34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87" name="Google Shape;187;p30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0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id-ID" sz="2750">
                <a:solidFill>
                  <a:schemeClr val="lt1"/>
                </a:solidFill>
              </a:rPr>
              <a:t>Кожна нова помилка збільшує ваш шанс на успіх - чому?</a:t>
            </a:r>
            <a:endParaRPr b="0" i="0" sz="34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98" name="Google Shape;198;p31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31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38" y="1107041"/>
            <a:ext cx="4904275" cy="4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792175" y="23289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Відкриття які зроблені "помилково"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09" name="Google Shape;209;p32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32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125" y="1044961"/>
            <a:ext cx="2889739" cy="216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225" y="1044950"/>
            <a:ext cx="3036150" cy="2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075" y="3732361"/>
            <a:ext cx="3848260" cy="216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Закінчить вислів</a:t>
            </a:r>
            <a:endParaRPr b="1" sz="275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22" name="Google Shape;222;p33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" name="Google Shape;226;p33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325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Найгірша помилка, яку можна зробити в житті, - ....</a:t>
            </a:r>
            <a:endParaRPr b="1" sz="335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33" name="Google Shape;233;p34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7" name="Google Shape;237;p34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Найгірша помилка, яку можна зробити в житті, - весь час боятися зробити помилку.</a:t>
            </a:r>
            <a:endParaRPr b="1" sz="275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44" name="Google Shape;244;p35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8" name="Google Shape;248;p35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80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Покажіть мені людину, яка не помилився жодного разу в житті, і я покажу вам людину, яка</a:t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80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</a:t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6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" name="Google Shape;259;p36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80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Покажіть мені людину, яка не помилився жодного разу в житті, і я покажу вам людину, яка нічого не досяг.</a:t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6" name="Google Shape;266;p37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0" name="Google Shape;270;p37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помиляється тільки той. хто нічого не робить; але вся його життя - ... ....</a:t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8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1" name="Google Shape;281;p38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/>
        </p:nvSpPr>
        <p:spPr>
          <a:xfrm>
            <a:off x="792175" y="14352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помиляється тільки той. хто нічого не робить; але вся його життя - одна велика помилка.</a:t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9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2" name="Google Shape;292;p39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6" cy="43893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2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Мої цінності та мої правила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/>
        </p:nvSpPr>
        <p:spPr>
          <a:xfrm>
            <a:off x="792175" y="20203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Помилки - це наука, яка допомагає нам ... ....</a:t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0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3" name="Google Shape;303;p40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792175" y="187405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750">
                <a:solidFill>
                  <a:srgbClr val="2F37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Помилки - це наука, яка допомагає нам рухатися вперед.</a:t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1" sz="2750">
              <a:solidFill>
                <a:srgbClr val="2F37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1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4" name="Google Shape;314;p41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75" y="1435238"/>
            <a:ext cx="6164425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792175" y="23289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Открытия сделанные “по ошибке”</a:t>
            </a:r>
            <a:endParaRPr b="0" i="0" sz="40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321" name="Google Shape;321;p42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42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75" y="885349"/>
            <a:ext cx="7750123" cy="46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" name="Google Shape;101;p23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8200" r="8200" t="0"/>
          <a:stretch/>
        </p:blipFill>
        <p:spPr>
          <a:xfrm>
            <a:off x="3474060" y="1435251"/>
            <a:ext cx="5029027" cy="3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/>
        </p:nvSpPr>
        <p:spPr>
          <a:xfrm>
            <a:off x="3136475" y="568800"/>
            <a:ext cx="570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latin typeface="Calibri"/>
                <a:ea typeface="Calibri"/>
                <a:cs typeface="Calibri"/>
                <a:sym typeface="Calibri"/>
              </a:rPr>
              <a:t>Мої цінності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50" y="3487663"/>
            <a:ext cx="2658445" cy="15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-283075" y="693925"/>
            <a:ext cx="57999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36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Матеріальні цінності</a:t>
            </a:r>
            <a:endParaRPr b="0" i="0" sz="36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10" name="Google Shape;110;p24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6099450" y="364575"/>
            <a:ext cx="51591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36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Духовні цінності</a:t>
            </a:r>
            <a:endParaRPr i="0" sz="3600" cap="none" strike="noStrike">
              <a:solidFill>
                <a:schemeClr val="dk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14" name="Google Shape;114;p24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75" y="1994370"/>
            <a:ext cx="1906275" cy="2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125" y="4818983"/>
            <a:ext cx="2110624" cy="17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5675" y="1863671"/>
            <a:ext cx="3401150" cy="17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2825" y="3993762"/>
            <a:ext cx="2185724" cy="29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5736" y="2154275"/>
            <a:ext cx="3557432" cy="2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3750" y="3205250"/>
            <a:ext cx="2043926" cy="15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027" y="4983658"/>
            <a:ext cx="2110624" cy="140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70802" y="4104075"/>
            <a:ext cx="2228076" cy="269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68875" y="3041424"/>
            <a:ext cx="3401150" cy="20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95600" y="1510458"/>
            <a:ext cx="2601344" cy="173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92175" y="23289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Мої  правила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життя</a:t>
            </a:r>
            <a:endParaRPr sz="40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30" name="Google Shape;130;p25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189525" y="1397600"/>
            <a:ext cx="46803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3100" u="sng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-ID" sz="3100" u="sng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Для чого нам потрібні правила?</a:t>
            </a:r>
            <a:endParaRPr sz="3100" u="sng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3100" u="sng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4" name="Google Shape;134;p25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850" y="3844186"/>
            <a:ext cx="2136970" cy="216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792175" y="23289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40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Мои  правила</a:t>
            </a:r>
            <a:endParaRPr b="0" i="0" sz="40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1" name="Google Shape;141;p26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205775" y="1546175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6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7" y="180425"/>
            <a:ext cx="4606201" cy="67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188" y="693927"/>
            <a:ext cx="6175475" cy="4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7415975" y="-342900"/>
            <a:ext cx="4158600" cy="41949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 rot="-5400000">
            <a:off x="2027400" y="-793125"/>
            <a:ext cx="4397400" cy="845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21985" r="21985" t="0"/>
          <a:stretch/>
        </p:blipFill>
        <p:spPr>
          <a:xfrm>
            <a:off x="8503500" y="1234350"/>
            <a:ext cx="3688500" cy="43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1310" y="183627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3544525" y="2627475"/>
            <a:ext cx="3089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id-ID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Що потрібно</a:t>
            </a:r>
            <a:r>
              <a:rPr b="1" i="0" lang="id-ID" sz="18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d-ID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зробити</a:t>
            </a:r>
            <a:r>
              <a:rPr b="1" i="0" lang="id-ID" sz="18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18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792752" y="1740100"/>
            <a:ext cx="32523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id-ID" sz="4000" u="none" cap="none" strike="noStrike">
                <a:solidFill>
                  <a:srgbClr val="000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ДОМАШНЕ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ЗАВДАННЯ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-207575" y="5004325"/>
            <a:ext cx="2254500" cy="22743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 flipH="1">
            <a:off x="1686825" y="4618175"/>
            <a:ext cx="665700" cy="6714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216625" y="3272550"/>
            <a:ext cx="6454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Подивитись фільм “Поліанна”.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Написати список своїх цінностей : матеріальних та духовних.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edium"/>
              <a:buAutoNum type="arabicPeriod"/>
            </a:pPr>
            <a:r>
              <a:rPr lang="id-ID" sz="18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Написати свої правила, яким ви би хотіли слідувати по життю.</a:t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74B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6" cy="4389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2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Помилки</a:t>
            </a:r>
            <a:endParaRPr b="0" i="0" sz="4000" u="none" cap="none" strike="noStrike">
              <a:solidFill>
                <a:srgbClr val="000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792175" y="2328900"/>
            <a:ext cx="4606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35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Чому страшно робити помилки</a:t>
            </a:r>
            <a:r>
              <a:rPr lang="id-ID" sz="35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?</a:t>
            </a:r>
            <a:endParaRPr sz="35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id-ID" sz="2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(назви причину, чому тобі страшно помилятися)</a:t>
            </a:r>
            <a:endParaRPr b="0" i="0" sz="2300" u="none" cap="none" strike="noStrike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76" name="Google Shape;176;p29"/>
          <p:cNvSpPr/>
          <p:nvPr/>
        </p:nvSpPr>
        <p:spPr>
          <a:xfrm rot="2253516">
            <a:off x="2519888" y="4147219"/>
            <a:ext cx="209655" cy="20023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 rot="8259353">
            <a:off x="4605237" y="4110889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516875" y="693925"/>
            <a:ext cx="6675000" cy="53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189525" y="1435250"/>
            <a:ext cx="46803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3100" u="sng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0" name="Google Shape;180;p29"/>
          <p:cNvSpPr/>
          <p:nvPr/>
        </p:nvSpPr>
        <p:spPr>
          <a:xfrm rot="-8815759">
            <a:off x="4786176" y="2201095"/>
            <a:ext cx="230907" cy="199453"/>
          </a:xfrm>
          <a:prstGeom prst="triangle">
            <a:avLst>
              <a:gd fmla="val 50000" name="adj"/>
            </a:avLst>
          </a:prstGeom>
          <a:solidFill>
            <a:srgbClr val="FFFFFF">
              <a:alpha val="4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850" y="988550"/>
            <a:ext cx="5269076" cy="526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