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409d39b5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409d39b5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09d39b5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409d39b5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409d39b5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409d39b5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409d39b5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409d39b5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409d39b5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409d39b5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409d39b5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409d39b5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409d39b5c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409d39b5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409d39b5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409d39b5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409d39b5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409d39b5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409d39b5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409d39b5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09d39b5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409d39b5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09d39b5c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409d39b5c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409d39b5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409d39b5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37350" y="344550"/>
            <a:ext cx="76881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accent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Bank Marketing</a:t>
            </a:r>
            <a:endParaRPr b="1" sz="2300">
              <a:solidFill>
                <a:schemeClr val="accent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70825" y="1037175"/>
            <a:ext cx="76881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03030"/>
                </a:solidFill>
                <a:highlight>
                  <a:schemeClr val="lt1"/>
                </a:highlight>
              </a:rPr>
              <a:t>The data is related with direct marketing campaigns (phone calls) of a Portuguese banking institution. </a:t>
            </a:r>
            <a:endParaRPr b="1" sz="1800">
              <a:solidFill>
                <a:srgbClr val="30303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03030"/>
                </a:solidFill>
                <a:highlight>
                  <a:schemeClr val="lt1"/>
                </a:highlight>
              </a:rPr>
              <a:t>The Analysis goal </a:t>
            </a:r>
            <a:r>
              <a:rPr b="1" lang="en-GB" sz="1800">
                <a:solidFill>
                  <a:srgbClr val="1D1C1D"/>
                </a:solidFill>
                <a:highlight>
                  <a:schemeClr val="lt1"/>
                </a:highlight>
              </a:rPr>
              <a:t> is to develop actionable insights and strategies for optimizing customer acquisition.</a:t>
            </a:r>
            <a:endParaRPr b="1"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10650"/>
            <a:ext cx="8839199" cy="180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8675" y="139700"/>
            <a:ext cx="9647777" cy="3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44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0" y="2753570"/>
            <a:ext cx="8160101" cy="223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4200" y="228600"/>
            <a:ext cx="10042923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most important insights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29625" y="1299625"/>
            <a:ext cx="9114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Previous Success Rate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Individuals who responded positively to previous campaigns are more likely to do so again, with a success rate of 60%.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Demographic Insights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Single people and those without other credits are more likely to respond positively.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Best and Worst Times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Mondays are the least effective for calls.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Age Factor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Older individuals are more likely to respond positively.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Education Level: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 More educated individuals are more likely to respond positively.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Call Duration and Quantity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The length and number of calls do not significantly impact the response; the longest call ended with a 'no.'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Preferred Contact Method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Cellular calls yield better results compared to other methods.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Campaign Improvement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: Over the campaign’s three years, the success rate improved from 5% to 50%, indicating enhanced scripts or conditions.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two datasets.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merge them, I have addressed several issues.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319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-GB" sz="1400">
                <a:solidFill>
                  <a:srgbClr val="1D1C1D"/>
                </a:solidFill>
              </a:rPr>
              <a:t>Not the same names of columns and types of data.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-GB" sz="1400">
                <a:solidFill>
                  <a:srgbClr val="1D1C1D"/>
                </a:solidFill>
              </a:rPr>
              <a:t>Some columns are missing. 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-GB" sz="1400">
                <a:solidFill>
                  <a:srgbClr val="1D1C1D"/>
                </a:solidFill>
              </a:rPr>
              <a:t>Different names for the same categories.</a:t>
            </a:r>
            <a:endParaRPr sz="1400">
              <a:solidFill>
                <a:srgbClr val="1D1C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Char char="●"/>
            </a:pPr>
            <a:r>
              <a:rPr lang="en-GB" sz="1400">
                <a:solidFill>
                  <a:srgbClr val="1D1C1D"/>
                </a:solidFill>
              </a:rPr>
              <a:t>One </a:t>
            </a:r>
            <a:r>
              <a:rPr lang="en-GB" sz="1400">
                <a:solidFill>
                  <a:srgbClr val="1D1C1D"/>
                </a:solidFill>
              </a:rPr>
              <a:t>dataset</a:t>
            </a:r>
            <a:r>
              <a:rPr lang="en-GB" sz="1400">
                <a:solidFill>
                  <a:srgbClr val="1D1C1D"/>
                </a:solidFill>
              </a:rPr>
              <a:t> has month and day, other has only month and day of week. </a:t>
            </a:r>
            <a:endParaRPr sz="140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1D1C1D"/>
                </a:solidFill>
              </a:rPr>
              <a:t>What I did:</a:t>
            </a:r>
            <a:endParaRPr b="1" sz="1400">
              <a:solidFill>
                <a:srgbClr val="1D1C1D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b="1" lang="en-GB" sz="1500">
                <a:solidFill>
                  <a:srgbClr val="1D1C1D"/>
                </a:solidFill>
                <a:highlight>
                  <a:schemeClr val="lt1"/>
                </a:highlight>
              </a:rPr>
              <a:t>Identified and filled in missing year data.</a:t>
            </a:r>
            <a:endParaRPr b="1" sz="15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b="1" lang="en-GB" sz="1500">
                <a:solidFill>
                  <a:srgbClr val="1D1C1D"/>
                </a:solidFill>
                <a:highlight>
                  <a:schemeClr val="lt1"/>
                </a:highlight>
              </a:rPr>
              <a:t>Imputed the day of the week.</a:t>
            </a:r>
            <a:endParaRPr b="1" sz="15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b="1" lang="en-GB" sz="1500">
                <a:solidFill>
                  <a:srgbClr val="1D1C1D"/>
                </a:solidFill>
                <a:highlight>
                  <a:schemeClr val="lt1"/>
                </a:highlight>
              </a:rPr>
              <a:t>Converted categorical responses to binary values (1 and 0).</a:t>
            </a:r>
            <a:endParaRPr b="1" sz="15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b="1" lang="en-GB" sz="1500">
                <a:solidFill>
                  <a:srgbClr val="1D1C1D"/>
                </a:solidFill>
                <a:highlight>
                  <a:schemeClr val="lt1"/>
                </a:highlight>
              </a:rPr>
              <a:t>Standardized outcome categories.</a:t>
            </a:r>
            <a:endParaRPr b="1" sz="15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b="1" lang="en-GB" sz="1500">
                <a:solidFill>
                  <a:srgbClr val="1D1C1D"/>
                </a:solidFill>
                <a:highlight>
                  <a:schemeClr val="lt1"/>
                </a:highlight>
              </a:rPr>
              <a:t>Adjusted time values from seconds to minutes.</a:t>
            </a:r>
            <a:endParaRPr b="1" sz="15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b="1" lang="en-GB" sz="1500">
                <a:solidFill>
                  <a:srgbClr val="1D1C1D"/>
                </a:solidFill>
                <a:highlight>
                  <a:schemeClr val="lt1"/>
                </a:highlight>
              </a:rPr>
              <a:t>Merged similar categories into a single label.</a:t>
            </a:r>
            <a:endParaRPr b="1" sz="15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now one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86399 entries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columns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00" y="246925"/>
            <a:ext cx="4669375" cy="36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segments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(job, marital status, education)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9575" y="2265850"/>
            <a:ext cx="9687677" cy="28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is make clients to say 'YES' to a term deposit, this tracked in the 'y' column, which I've converted to binary (1 for 'YES', 0 for 'NO').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    76470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     9929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863600"/>
            <a:ext cx="4762501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1740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209" y="152400"/>
            <a:ext cx="334461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728" y="0"/>
            <a:ext cx="20027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581350"/>
            <a:ext cx="8433024" cy="3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25" y="3416300"/>
            <a:ext cx="8839201" cy="115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375"/>
            <a:ext cx="9850051" cy="2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6213"/>
            <a:ext cx="8991599" cy="30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