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Результаты маркетинговой акции «Дополнительные баллы за покупку»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056094"/>
            <a:ext cx="8825658" cy="582706"/>
          </a:xfrm>
        </p:spPr>
        <p:txBody>
          <a:bodyPr>
            <a:normAutofit fontScale="92500"/>
          </a:bodyPr>
          <a:lstStyle/>
          <a:p>
            <a:pPr algn="ctr"/>
            <a:r>
              <a:rPr lang="ru-RU" dirty="0"/>
              <a:t>дополнительных 1000 баллов лояльности за покупку от 100 </a:t>
            </a:r>
            <a:r>
              <a:rPr lang="ru-RU" dirty="0" smtClean="0"/>
              <a:t>рублей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94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954741" y="894229"/>
            <a:ext cx="4572000" cy="2366683"/>
          </a:xfrm>
        </p:spPr>
        <p:txBody>
          <a:bodyPr>
            <a:noAutofit/>
          </a:bodyPr>
          <a:lstStyle/>
          <a:p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3200" dirty="0" smtClean="0"/>
              <a:t>Результаты акции по всей выборке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100" dirty="0" smtClean="0"/>
              <a:t>Согласно тестам разница между средними чеками в тестовой и контрольной группах имеет статистическую значимость и не является случайной. Воздействие акции было успешным. В то время как  распределение платежей в группах можно считать одинаковым: пропорционально увеличилось количество чеков как на мелкие суммы, так и на крупные.</a:t>
            </a:r>
            <a:endParaRPr lang="ru-RU" sz="1100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70" y="1815354"/>
            <a:ext cx="4882129" cy="4013946"/>
          </a:xfrm>
        </p:spPr>
      </p:pic>
      <p:sp>
        <p:nvSpPr>
          <p:cNvPr id="6" name="Rectangle 1"/>
          <p:cNvSpPr>
            <a:spLocks noGrp="1" noChangeArrowheads="1"/>
          </p:cNvSpPr>
          <p:nvPr>
            <p:ph type="body" sz="half" idx="2"/>
          </p:nvPr>
        </p:nvSpPr>
        <p:spPr>
          <a:xfrm>
            <a:off x="950259" y="3644152"/>
            <a:ext cx="4576481" cy="182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ru-RU" altLang="ru-RU" sz="900" b="1" dirty="0" smtClean="0"/>
          </a:p>
          <a:p>
            <a:pPr>
              <a:spcBef>
                <a:spcPts val="0"/>
              </a:spcBef>
            </a:pPr>
            <a:r>
              <a:rPr lang="ru-RU" altLang="ru-RU" sz="900" b="1" dirty="0" smtClean="0"/>
              <a:t>Т-тест: </a:t>
            </a:r>
          </a:p>
          <a:p>
            <a:pPr>
              <a:spcBef>
                <a:spcPts val="0"/>
              </a:spcBef>
            </a:pPr>
            <a:r>
              <a:rPr lang="ru-RU" altLang="ru-RU" sz="900" b="1" dirty="0" smtClean="0"/>
              <a:t>средние </a:t>
            </a:r>
            <a:r>
              <a:rPr lang="ru-RU" altLang="ru-RU" sz="900" b="1" dirty="0"/>
              <a:t>платежи </a:t>
            </a:r>
            <a:r>
              <a:rPr lang="ru-RU" altLang="ru-RU" sz="900" b="1" dirty="0" smtClean="0"/>
              <a:t>неравны </a:t>
            </a:r>
            <a:endParaRPr lang="ru-RU" altLang="ru-RU" sz="900" b="1" dirty="0"/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Среднее по контрольной группе = 3339.54</a:t>
            </a:r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Среднее по тестовой группе = 3515.36 </a:t>
            </a:r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Значение стат.критерия = -3.71 </a:t>
            </a:r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Значение p_value = 0.0002 </a:t>
            </a:r>
          </a:p>
          <a:p>
            <a:pPr lvl="0">
              <a:spcBef>
                <a:spcPts val="0"/>
              </a:spcBef>
            </a:pPr>
            <a:endParaRPr lang="ru-RU" altLang="ru-RU" sz="900" dirty="0" smtClean="0"/>
          </a:p>
          <a:p>
            <a:pPr>
              <a:spcBef>
                <a:spcPts val="0"/>
              </a:spcBef>
            </a:pPr>
            <a:r>
              <a:rPr lang="ru-RU" altLang="ru-RU" sz="900" b="1" dirty="0" smtClean="0"/>
              <a:t>Тест Манна-Уитни: </a:t>
            </a:r>
          </a:p>
          <a:p>
            <a:pPr>
              <a:spcBef>
                <a:spcPts val="0"/>
              </a:spcBef>
            </a:pPr>
            <a:r>
              <a:rPr lang="ru-RU" altLang="ru-RU" sz="900" b="1" dirty="0" smtClean="0"/>
              <a:t>распределение платежей в группах равно</a:t>
            </a:r>
            <a:r>
              <a:rPr lang="ru-RU" altLang="ru-RU" sz="1000" b="1" dirty="0" smtClean="0"/>
              <a:t> </a:t>
            </a:r>
            <a:endParaRPr lang="ru-RU" altLang="ru-RU" sz="1000" b="1" dirty="0"/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Значение стат.критерия = 14141330.5 </a:t>
            </a:r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Значение p_value = 0.058</a:t>
            </a:r>
          </a:p>
        </p:txBody>
      </p:sp>
    </p:spTree>
    <p:extLst>
      <p:ext uri="{BB962C8B-B14F-4D97-AF65-F5344CB8AC3E}">
        <p14:creationId xmlns:p14="http://schemas.microsoft.com/office/powerpoint/2010/main" val="9914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732865"/>
            <a:ext cx="8825659" cy="947767"/>
          </a:xfrm>
        </p:spPr>
        <p:txBody>
          <a:bodyPr/>
          <a:lstStyle/>
          <a:p>
            <a:pPr algn="ctr"/>
            <a:r>
              <a:rPr lang="ru-RU" sz="3200" dirty="0" smtClean="0"/>
              <a:t>Результаты акции по торговым точкам</a:t>
            </a:r>
            <a:r>
              <a:rPr lang="ru-RU" sz="1100" dirty="0"/>
              <a:t/>
            </a:r>
            <a:br>
              <a:rPr lang="ru-RU" sz="1100" dirty="0"/>
            </a:br>
            <a:r>
              <a:rPr lang="ru-RU" sz="1100" dirty="0" smtClean="0"/>
              <a:t>Для интерпретации результатов по торговым точкам оказались пригодны не все данные по причине недостаточного количества наблюдений. Три из шести точек были исключены из исследования.</a:t>
            </a:r>
            <a:endParaRPr lang="ru-RU" sz="11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11513" y="5022475"/>
            <a:ext cx="3164651" cy="47737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ru-RU" sz="900" dirty="0" smtClean="0"/>
          </a:p>
          <a:p>
            <a:pPr>
              <a:spcBef>
                <a:spcPts val="0"/>
              </a:spcBef>
            </a:pPr>
            <a:endParaRPr lang="ru-RU" sz="900" dirty="0"/>
          </a:p>
          <a:p>
            <a:pPr>
              <a:spcBef>
                <a:spcPts val="0"/>
              </a:spcBef>
            </a:pPr>
            <a:endParaRPr lang="ru-RU" sz="900" dirty="0" smtClean="0"/>
          </a:p>
          <a:p>
            <a:pPr>
              <a:spcBef>
                <a:spcPts val="0"/>
              </a:spcBef>
            </a:pPr>
            <a:endParaRPr lang="ru-RU" sz="900" dirty="0"/>
          </a:p>
          <a:p>
            <a:pPr>
              <a:spcBef>
                <a:spcPts val="0"/>
              </a:spcBef>
            </a:pPr>
            <a:endParaRPr lang="ru-RU" sz="900" dirty="0" smtClean="0"/>
          </a:p>
          <a:p>
            <a:pPr>
              <a:spcBef>
                <a:spcPts val="0"/>
              </a:spcBef>
            </a:pPr>
            <a:endParaRPr lang="ru-RU" sz="900" dirty="0"/>
          </a:p>
          <a:p>
            <a:pPr>
              <a:spcBef>
                <a:spcPts val="0"/>
              </a:spcBef>
            </a:pPr>
            <a:endParaRPr lang="ru-RU" sz="900" dirty="0" smtClean="0"/>
          </a:p>
          <a:p>
            <a:pPr>
              <a:spcBef>
                <a:spcPts val="0"/>
              </a:spcBef>
            </a:pPr>
            <a:endParaRPr lang="ru-RU" sz="900" dirty="0"/>
          </a:p>
          <a:p>
            <a:pPr>
              <a:spcBef>
                <a:spcPts val="0"/>
              </a:spcBef>
            </a:pPr>
            <a:endParaRPr lang="ru-RU" sz="900" dirty="0" smtClean="0"/>
          </a:p>
          <a:p>
            <a:pPr>
              <a:spcBef>
                <a:spcPts val="0"/>
              </a:spcBef>
            </a:pPr>
            <a:endParaRPr lang="ru-RU" sz="900" dirty="0"/>
          </a:p>
          <a:p>
            <a:pPr>
              <a:spcBef>
                <a:spcPts val="0"/>
              </a:spcBef>
            </a:pPr>
            <a:endParaRPr lang="ru-RU" sz="900" dirty="0" smtClean="0"/>
          </a:p>
          <a:p>
            <a:pPr>
              <a:spcBef>
                <a:spcPts val="0"/>
              </a:spcBef>
            </a:pPr>
            <a:endParaRPr lang="ru-RU" sz="900" dirty="0"/>
          </a:p>
          <a:p>
            <a:pPr>
              <a:spcBef>
                <a:spcPts val="0"/>
              </a:spcBef>
            </a:pPr>
            <a:r>
              <a:rPr lang="ru-RU" sz="900" b="1" dirty="0" smtClean="0"/>
              <a:t>В точке 1178 отсутствует статистически значимый результат. </a:t>
            </a:r>
          </a:p>
          <a:p>
            <a:pPr>
              <a:spcBef>
                <a:spcPts val="0"/>
              </a:spcBef>
            </a:pPr>
            <a:r>
              <a:rPr lang="ru-RU" sz="900" b="1" dirty="0" smtClean="0"/>
              <a:t>Имеем лишь перераспределение сумм.</a:t>
            </a:r>
            <a:endParaRPr lang="ru-RU" sz="900" b="1" dirty="0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3" y="2421961"/>
            <a:ext cx="3178099" cy="2484569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18"/>
          </p:nvPr>
        </p:nvSpPr>
        <p:spPr>
          <a:xfrm>
            <a:off x="1111513" y="5499846"/>
            <a:ext cx="3164651" cy="1001805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ru-RU" sz="3200" b="1" dirty="0" smtClean="0"/>
              <a:t>Т-Тест: средние платежи равны</a:t>
            </a:r>
            <a:endParaRPr lang="ru-RU" sz="3200" b="1" dirty="0"/>
          </a:p>
          <a:p>
            <a:pPr>
              <a:spcBef>
                <a:spcPts val="0"/>
              </a:spcBef>
            </a:pPr>
            <a:r>
              <a:rPr lang="ru-RU" sz="3200" dirty="0"/>
              <a:t>Среднее по контрольной группе = </a:t>
            </a:r>
            <a:r>
              <a:rPr lang="ru-RU" sz="3200" dirty="0" smtClean="0"/>
              <a:t>3036.21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Среднее по тестовой группе = </a:t>
            </a:r>
            <a:r>
              <a:rPr lang="ru-RU" sz="3200" dirty="0" smtClean="0"/>
              <a:t>2936.39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Значение стат.критерия = </a:t>
            </a:r>
            <a:r>
              <a:rPr lang="ru-RU" sz="3200" dirty="0" smtClean="0"/>
              <a:t>1.53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Значение p_value = </a:t>
            </a:r>
            <a:r>
              <a:rPr lang="ru-RU" sz="3200" dirty="0" smtClean="0"/>
              <a:t>0.13</a:t>
            </a:r>
            <a:endParaRPr lang="ru-RU" sz="3200" dirty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sz="3200" b="1" dirty="0"/>
              <a:t>Тест </a:t>
            </a:r>
            <a:r>
              <a:rPr lang="ru-RU" sz="3200" b="1" dirty="0" smtClean="0"/>
              <a:t>Манна-Уитни: распределение платежей в группах неравно</a:t>
            </a:r>
            <a:endParaRPr lang="ru-RU" sz="3200" b="1" dirty="0"/>
          </a:p>
          <a:p>
            <a:pPr>
              <a:spcBef>
                <a:spcPts val="0"/>
              </a:spcBef>
            </a:pPr>
            <a:r>
              <a:rPr lang="ru-RU" sz="3200" dirty="0"/>
              <a:t>Значение стат.критерия = 3122337.5</a:t>
            </a:r>
          </a:p>
          <a:p>
            <a:pPr>
              <a:spcBef>
                <a:spcPts val="0"/>
              </a:spcBef>
            </a:pPr>
            <a:r>
              <a:rPr lang="ru-RU" sz="3200" dirty="0"/>
              <a:t>Значение p_value = </a:t>
            </a:r>
            <a:r>
              <a:rPr lang="ru-RU" sz="3200" dirty="0" smtClean="0"/>
              <a:t>1.51e-06</a:t>
            </a:r>
            <a:endParaRPr lang="ru-RU" sz="32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526729" y="5022475"/>
            <a:ext cx="3173898" cy="3765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900" b="1" dirty="0"/>
              <a:t>В точке </a:t>
            </a:r>
            <a:r>
              <a:rPr lang="ru-RU" sz="900" b="1" dirty="0" smtClean="0"/>
              <a:t>1179 </a:t>
            </a:r>
            <a:r>
              <a:rPr lang="ru-RU" sz="900" b="1" dirty="0"/>
              <a:t>отсутствует статистически значимый результат. </a:t>
            </a:r>
            <a:endParaRPr lang="ru-RU" sz="900" b="1" dirty="0" smtClean="0"/>
          </a:p>
        </p:txBody>
      </p:sp>
      <p:pic>
        <p:nvPicPr>
          <p:cNvPr id="13" name="Рисунок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28" y="2421962"/>
            <a:ext cx="3173898" cy="2484569"/>
          </a:xfrm>
        </p:spPr>
      </p:pic>
      <p:sp>
        <p:nvSpPr>
          <p:cNvPr id="8" name="Текст 7"/>
          <p:cNvSpPr>
            <a:spLocks noGrp="1"/>
          </p:cNvSpPr>
          <p:nvPr>
            <p:ph type="body" sz="half" idx="19"/>
          </p:nvPr>
        </p:nvSpPr>
        <p:spPr>
          <a:xfrm>
            <a:off x="4526727" y="5499846"/>
            <a:ext cx="3173899" cy="1001805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ru-RU" sz="3200" b="1" dirty="0" smtClean="0"/>
              <a:t>Т-Тест: средние платежи равны</a:t>
            </a:r>
            <a:endParaRPr lang="ru-RU" sz="3200" b="1" dirty="0"/>
          </a:p>
          <a:p>
            <a:pPr>
              <a:spcBef>
                <a:spcPts val="0"/>
              </a:spcBef>
            </a:pPr>
            <a:r>
              <a:rPr lang="ru-RU" sz="3200" dirty="0"/>
              <a:t>Среднее по контрольной группе = </a:t>
            </a:r>
            <a:r>
              <a:rPr lang="ru-RU" sz="3200" dirty="0" smtClean="0"/>
              <a:t>3331.31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Среднее по тестовой группе = </a:t>
            </a:r>
            <a:r>
              <a:rPr lang="ru-RU" sz="3200" dirty="0" smtClean="0"/>
              <a:t>3421.83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Значение стат.критерия = -</a:t>
            </a:r>
            <a:r>
              <a:rPr lang="ru-RU" sz="3200" dirty="0" smtClean="0"/>
              <a:t>1.12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Значение p_value = </a:t>
            </a:r>
            <a:r>
              <a:rPr lang="ru-RU" sz="3200" dirty="0" smtClean="0"/>
              <a:t>0.26</a:t>
            </a:r>
            <a:endParaRPr lang="ru-RU" sz="3200" dirty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sz="3200" b="1" dirty="0"/>
              <a:t>Тест </a:t>
            </a:r>
            <a:r>
              <a:rPr lang="ru-RU" sz="3200" b="1" dirty="0" smtClean="0"/>
              <a:t>Манна-Уитни: распределение платежей в группах равно</a:t>
            </a:r>
            <a:endParaRPr lang="ru-RU" sz="3200" b="1" dirty="0"/>
          </a:p>
          <a:p>
            <a:pPr>
              <a:spcBef>
                <a:spcPts val="0"/>
              </a:spcBef>
            </a:pPr>
            <a:r>
              <a:rPr lang="ru-RU" sz="3200" dirty="0"/>
              <a:t>Значение стат.критерия = 1447666.5</a:t>
            </a:r>
          </a:p>
          <a:p>
            <a:pPr>
              <a:spcBef>
                <a:spcPts val="0"/>
              </a:spcBef>
            </a:pPr>
            <a:r>
              <a:rPr lang="ru-RU" sz="3200" dirty="0"/>
              <a:t>Значение </a:t>
            </a:r>
            <a:r>
              <a:rPr lang="ru-RU" sz="3200" dirty="0" smtClean="0"/>
              <a:t>p_value </a:t>
            </a:r>
            <a:r>
              <a:rPr lang="ru-RU" sz="3200" dirty="0"/>
              <a:t>= </a:t>
            </a:r>
            <a:r>
              <a:rPr lang="ru-RU" sz="3200" dirty="0" smtClean="0"/>
              <a:t>0.26</a:t>
            </a:r>
            <a:endParaRPr lang="ru-RU" sz="32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7907749" y="5022476"/>
            <a:ext cx="3126121" cy="4773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900" b="1" dirty="0"/>
              <a:t>В точке </a:t>
            </a:r>
            <a:r>
              <a:rPr lang="ru-RU" sz="900" b="1" dirty="0" smtClean="0"/>
              <a:t>1182 результат статистически значим за счёт аномалии в данных – отсутствуют мелкие покупки в тестовой группе.</a:t>
            </a:r>
            <a:endParaRPr lang="ru-RU" sz="900" b="1" dirty="0"/>
          </a:p>
        </p:txBody>
      </p:sp>
      <p:pic>
        <p:nvPicPr>
          <p:cNvPr id="14" name="Рисунок 13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49" y="2421962"/>
            <a:ext cx="3139928" cy="2453861"/>
          </a:xfrm>
        </p:spPr>
      </p:pic>
      <p:sp>
        <p:nvSpPr>
          <p:cNvPr id="11" name="Текст 10"/>
          <p:cNvSpPr>
            <a:spLocks noGrp="1"/>
          </p:cNvSpPr>
          <p:nvPr>
            <p:ph type="body" sz="half" idx="20"/>
          </p:nvPr>
        </p:nvSpPr>
        <p:spPr>
          <a:xfrm>
            <a:off x="7909057" y="5499845"/>
            <a:ext cx="3124814" cy="1001807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ru-RU" sz="3200" b="1" dirty="0" smtClean="0"/>
              <a:t>Т-Тест: средние платежи неравны</a:t>
            </a:r>
            <a:endParaRPr lang="ru-RU" sz="3200" b="1" dirty="0"/>
          </a:p>
          <a:p>
            <a:pPr>
              <a:spcBef>
                <a:spcPts val="0"/>
              </a:spcBef>
            </a:pPr>
            <a:r>
              <a:rPr lang="ru-RU" sz="3200" dirty="0"/>
              <a:t>Среднее по контрольной группе = </a:t>
            </a:r>
            <a:r>
              <a:rPr lang="ru-RU" sz="3200" dirty="0" smtClean="0"/>
              <a:t>4036.94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Среднее по тестовой группе = </a:t>
            </a:r>
            <a:r>
              <a:rPr lang="ru-RU" sz="3200" dirty="0" smtClean="0"/>
              <a:t>4945.13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Значение стат.критерия = -</a:t>
            </a:r>
            <a:r>
              <a:rPr lang="ru-RU" sz="3200" dirty="0" smtClean="0"/>
              <a:t>7.17</a:t>
            </a: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Значение p_value = </a:t>
            </a:r>
            <a:r>
              <a:rPr lang="ru-RU" sz="3200" dirty="0" smtClean="0"/>
              <a:t>1.04e-12</a:t>
            </a:r>
            <a:endParaRPr lang="ru-RU" sz="3200" dirty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sz="3200" b="1" dirty="0"/>
              <a:t>Тест </a:t>
            </a:r>
            <a:r>
              <a:rPr lang="ru-RU" sz="3200" b="1" dirty="0" smtClean="0"/>
              <a:t>Манна-Уитни: распределение платежей в группах неравно</a:t>
            </a:r>
            <a:endParaRPr lang="ru-RU" sz="3200" b="1" dirty="0"/>
          </a:p>
          <a:p>
            <a:pPr>
              <a:spcBef>
                <a:spcPts val="0"/>
              </a:spcBef>
            </a:pPr>
            <a:r>
              <a:rPr lang="ru-RU" sz="3200" dirty="0"/>
              <a:t>Значение стат.критерия = 382818.5</a:t>
            </a:r>
          </a:p>
          <a:p>
            <a:pPr>
              <a:spcBef>
                <a:spcPts val="0"/>
              </a:spcBef>
            </a:pPr>
            <a:r>
              <a:rPr lang="ru-RU" sz="3200" dirty="0"/>
              <a:t>Значение p_value = </a:t>
            </a:r>
            <a:r>
              <a:rPr lang="ru-RU" sz="3200" dirty="0" smtClean="0"/>
              <a:t>5.95e-15</a:t>
            </a:r>
            <a:endParaRPr lang="ru-RU" sz="3200" dirty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954741" y="894229"/>
            <a:ext cx="4572000" cy="2530289"/>
          </a:xfrm>
        </p:spPr>
        <p:txBody>
          <a:bodyPr>
            <a:noAutofit/>
          </a:bodyPr>
          <a:lstStyle/>
          <a:p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3200" dirty="0" smtClean="0"/>
              <a:t>Результаты акции по </a:t>
            </a:r>
            <a:r>
              <a:rPr lang="ru-RU" sz="3200" dirty="0" smtClean="0"/>
              <a:t>трём точкам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100" dirty="0" smtClean="0"/>
              <a:t>Результаты по торговым точкам, рассмотренным выше, соответствуют результатам по всей выборке. </a:t>
            </a:r>
            <a:r>
              <a:rPr lang="ru-RU" sz="1100" dirty="0"/>
              <a:t/>
            </a:r>
            <a:br>
              <a:rPr lang="ru-RU" sz="1100" dirty="0"/>
            </a:br>
            <a:r>
              <a:rPr lang="ru-RU" sz="1100" dirty="0" smtClean="0"/>
              <a:t>Р</a:t>
            </a:r>
            <a:r>
              <a:rPr lang="ru-RU" sz="1100" dirty="0" smtClean="0"/>
              <a:t>азница </a:t>
            </a:r>
            <a:r>
              <a:rPr lang="ru-RU" sz="1100" dirty="0" smtClean="0"/>
              <a:t>между средними чеками в тестовой и контрольной группах имеет статистическую значимость и не является случайной. Воздействие акции было успешным. В то время как  распределение платежей в группах можно считать одинаковым: пропорционально увеличилось количество чеков как на мелкие суммы, так и на крупные.</a:t>
            </a:r>
            <a:endParaRPr lang="ru-RU" sz="1100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70" y="1885721"/>
            <a:ext cx="4882129" cy="3873212"/>
          </a:xfrm>
        </p:spPr>
      </p:pic>
      <p:sp>
        <p:nvSpPr>
          <p:cNvPr id="6" name="Rectangle 1"/>
          <p:cNvSpPr>
            <a:spLocks noGrp="1" noChangeArrowheads="1"/>
          </p:cNvSpPr>
          <p:nvPr>
            <p:ph type="body" sz="half" idx="2"/>
          </p:nvPr>
        </p:nvSpPr>
        <p:spPr>
          <a:xfrm>
            <a:off x="950259" y="3644152"/>
            <a:ext cx="4576481" cy="182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ru-RU" altLang="ru-RU" sz="900" b="1" dirty="0" smtClean="0"/>
          </a:p>
          <a:p>
            <a:pPr>
              <a:spcBef>
                <a:spcPts val="0"/>
              </a:spcBef>
            </a:pPr>
            <a:r>
              <a:rPr lang="ru-RU" altLang="ru-RU" sz="900" b="1" dirty="0" smtClean="0"/>
              <a:t>Т-тест: </a:t>
            </a:r>
          </a:p>
          <a:p>
            <a:pPr>
              <a:spcBef>
                <a:spcPts val="0"/>
              </a:spcBef>
            </a:pPr>
            <a:r>
              <a:rPr lang="ru-RU" altLang="ru-RU" sz="900" b="1" dirty="0" smtClean="0"/>
              <a:t>средние </a:t>
            </a:r>
            <a:r>
              <a:rPr lang="ru-RU" altLang="ru-RU" sz="900" b="1" dirty="0"/>
              <a:t>платежи </a:t>
            </a:r>
            <a:r>
              <a:rPr lang="ru-RU" altLang="ru-RU" sz="900" b="1" dirty="0" smtClean="0"/>
              <a:t>неравны </a:t>
            </a:r>
            <a:endParaRPr lang="ru-RU" altLang="ru-RU" sz="900" b="1" dirty="0"/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Среднее по контрольной группе = </a:t>
            </a:r>
            <a:r>
              <a:rPr lang="ru-RU" altLang="ru-RU" sz="900" dirty="0" smtClean="0"/>
              <a:t>3332.29</a:t>
            </a:r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Среднее </a:t>
            </a:r>
            <a:r>
              <a:rPr lang="ru-RU" altLang="ru-RU" sz="900" dirty="0" smtClean="0"/>
              <a:t>по тестовой группе = </a:t>
            </a:r>
            <a:r>
              <a:rPr lang="ru-RU" altLang="ru-RU" sz="900" dirty="0" smtClean="0"/>
              <a:t>3476.56 </a:t>
            </a:r>
            <a:endParaRPr lang="ru-RU" altLang="ru-RU" sz="900" dirty="0" smtClean="0"/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Значение стат.критерия = </a:t>
            </a:r>
            <a:r>
              <a:rPr lang="ru-RU" altLang="ru-RU" sz="900" dirty="0"/>
              <a:t>-</a:t>
            </a:r>
            <a:r>
              <a:rPr lang="ru-RU" altLang="ru-RU" sz="900" dirty="0" smtClean="0"/>
              <a:t>2.94</a:t>
            </a:r>
            <a:endParaRPr lang="ru-RU" altLang="ru-RU" sz="900" dirty="0" smtClean="0"/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Значение p_value = </a:t>
            </a:r>
            <a:r>
              <a:rPr lang="ru-RU" altLang="ru-RU" sz="900" dirty="0" smtClean="0"/>
              <a:t>0.003 </a:t>
            </a:r>
            <a:endParaRPr lang="ru-RU" altLang="ru-RU" sz="900" dirty="0" smtClean="0"/>
          </a:p>
          <a:p>
            <a:pPr lvl="0">
              <a:spcBef>
                <a:spcPts val="0"/>
              </a:spcBef>
            </a:pPr>
            <a:endParaRPr lang="ru-RU" altLang="ru-RU" sz="900" dirty="0" smtClean="0"/>
          </a:p>
          <a:p>
            <a:pPr>
              <a:spcBef>
                <a:spcPts val="0"/>
              </a:spcBef>
            </a:pPr>
            <a:r>
              <a:rPr lang="ru-RU" altLang="ru-RU" sz="900" b="1" dirty="0" smtClean="0"/>
              <a:t>Тест Манна-Уитни: </a:t>
            </a:r>
          </a:p>
          <a:p>
            <a:pPr>
              <a:spcBef>
                <a:spcPts val="0"/>
              </a:spcBef>
            </a:pPr>
            <a:r>
              <a:rPr lang="ru-RU" altLang="ru-RU" sz="900" b="1" dirty="0" smtClean="0"/>
              <a:t>распределение платежей в группах равно</a:t>
            </a:r>
            <a:r>
              <a:rPr lang="ru-RU" altLang="ru-RU" sz="1000" b="1" dirty="0" smtClean="0"/>
              <a:t> </a:t>
            </a:r>
            <a:endParaRPr lang="ru-RU" altLang="ru-RU" sz="1000" b="1" dirty="0"/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Значение стат.критерия = </a:t>
            </a:r>
            <a:r>
              <a:rPr lang="ru-RU" altLang="ru-RU" sz="900" dirty="0"/>
              <a:t>12944567.5 </a:t>
            </a:r>
            <a:endParaRPr lang="ru-RU" altLang="ru-RU" sz="900" dirty="0" smtClean="0"/>
          </a:p>
          <a:p>
            <a:pPr lvl="0">
              <a:spcBef>
                <a:spcPts val="0"/>
              </a:spcBef>
            </a:pPr>
            <a:r>
              <a:rPr lang="ru-RU" altLang="ru-RU" sz="900" dirty="0" smtClean="0"/>
              <a:t>Значение p_value = </a:t>
            </a:r>
            <a:r>
              <a:rPr lang="ru-RU" altLang="ru-RU" sz="900" dirty="0" smtClean="0"/>
              <a:t>0.53</a:t>
            </a:r>
            <a:endParaRPr lang="ru-RU" altLang="ru-RU" sz="9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82433"/>
            <a:ext cx="20840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071" y="908425"/>
            <a:ext cx="4696758" cy="37442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Влияние длительности регистрации в программе лояльности на средний чек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200" dirty="0" smtClean="0"/>
              <a:t>Взаимосвязь между длительностью регистрации в программе лояльности и величиной среднего чека является линейной положительной и </a:t>
            </a:r>
            <a:r>
              <a:rPr lang="ru-RU" sz="1200" dirty="0"/>
              <a:t>согласно результатам тестов </a:t>
            </a:r>
            <a:r>
              <a:rPr lang="ru-RU" sz="1200" dirty="0" smtClean="0"/>
              <a:t>имеет очень высокую силу.</a:t>
            </a:r>
            <a:r>
              <a:rPr lang="en-US" sz="1200" dirty="0" smtClean="0"/>
              <a:t> </a:t>
            </a:r>
            <a:r>
              <a:rPr lang="ru-RU" sz="1200" dirty="0" smtClean="0"/>
              <a:t>С уверенностью можно сказать, что чем дольше клиент состоит в программе лояльности, тем выше его средний чек.</a:t>
            </a:r>
            <a:endParaRPr lang="ru-RU" sz="1200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29" y="2490533"/>
            <a:ext cx="6072095" cy="208146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98071" y="5009031"/>
            <a:ext cx="4518212" cy="5916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900" b="1" dirty="0" smtClean="0"/>
              <a:t>Коэффициент корреляции Пирсона: </a:t>
            </a:r>
            <a:r>
              <a:rPr lang="en-US" sz="900" dirty="0" smtClean="0"/>
              <a:t>0.94</a:t>
            </a:r>
            <a:endParaRPr lang="ru-RU" sz="900" dirty="0" smtClean="0"/>
          </a:p>
          <a:p>
            <a:pPr>
              <a:spcBef>
                <a:spcPts val="0"/>
              </a:spcBef>
            </a:pPr>
            <a:endParaRPr lang="ru-RU" sz="900" dirty="0"/>
          </a:p>
          <a:p>
            <a:pPr>
              <a:spcBef>
                <a:spcPts val="0"/>
              </a:spcBef>
            </a:pPr>
            <a:r>
              <a:rPr lang="ru-RU" sz="900" b="1" dirty="0" smtClean="0"/>
              <a:t>Коэффициент корреляции </a:t>
            </a:r>
            <a:r>
              <a:rPr lang="ru-RU" sz="900" b="1" dirty="0" err="1" smtClean="0"/>
              <a:t>Спирмена</a:t>
            </a:r>
            <a:r>
              <a:rPr lang="ru-RU" sz="900" b="1" dirty="0" smtClean="0"/>
              <a:t>: </a:t>
            </a:r>
            <a:r>
              <a:rPr lang="en-US" sz="900" dirty="0" smtClean="0"/>
              <a:t>0.9</a:t>
            </a:r>
            <a:r>
              <a:rPr lang="ru-RU" sz="900" dirty="0" smtClean="0"/>
              <a:t>4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9389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1529" y="973668"/>
            <a:ext cx="7829084" cy="706964"/>
          </a:xfrm>
        </p:spPr>
        <p:txBody>
          <a:bodyPr/>
          <a:lstStyle/>
          <a:p>
            <a:pPr algn="ctr"/>
            <a:r>
              <a:rPr lang="ru-RU" sz="3200" dirty="0" smtClean="0"/>
              <a:t>Итог и выводы</a:t>
            </a:r>
            <a:endParaRPr lang="ru-RU" sz="3200" dirty="0"/>
          </a:p>
        </p:txBody>
      </p:sp>
      <p:sp>
        <p:nvSpPr>
          <p:cNvPr id="13" name="Текст 3"/>
          <p:cNvSpPr>
            <a:spLocks noGrp="1"/>
          </p:cNvSpPr>
          <p:nvPr>
            <p:ph type="body" idx="1"/>
          </p:nvPr>
        </p:nvSpPr>
        <p:spPr>
          <a:xfrm>
            <a:off x="1154955" y="2562410"/>
            <a:ext cx="9907492" cy="3766672"/>
          </a:xfrm>
          <a:solidFill>
            <a:schemeClr val="bg1"/>
          </a:solidFill>
        </p:spPr>
        <p:txBody>
          <a:bodyPr/>
          <a:lstStyle/>
          <a:p>
            <a:r>
              <a:rPr lang="ru-RU" sz="1400" dirty="0" smtClean="0"/>
              <a:t>Программа </a:t>
            </a:r>
            <a:r>
              <a:rPr lang="ru-RU" sz="1400" dirty="0" smtClean="0"/>
              <a:t>лояльности в целом показывает свою эффективность, стимулируя клиентов с течением времени повышать чек. Но результаты маркетинговой акции в программе лояльности спорны:</a:t>
            </a:r>
          </a:p>
          <a:p>
            <a:pPr marL="457200" indent="-457200">
              <a:buAutoNum type="arabicPeriod"/>
            </a:pPr>
            <a:r>
              <a:rPr lang="ru-RU" sz="1400" dirty="0" smtClean="0"/>
              <a:t>В акции приняло участие достаточное количество человек из обеих групп только в трёх торговых точках из шести.</a:t>
            </a:r>
          </a:p>
          <a:p>
            <a:pPr marL="457200" indent="-457200">
              <a:buAutoNum type="arabicPeriod"/>
            </a:pPr>
            <a:r>
              <a:rPr lang="ru-RU" sz="1400" dirty="0" smtClean="0"/>
              <a:t>Успешность акции по трём торговым точкам в совокупности обусловлен</a:t>
            </a:r>
            <a:r>
              <a:rPr lang="ru-RU" sz="1400" dirty="0"/>
              <a:t>а</a:t>
            </a:r>
            <a:r>
              <a:rPr lang="ru-RU" sz="1400" dirty="0" smtClean="0"/>
              <a:t> аномалией в данных по одной из точек. А именно полным отсутствием </a:t>
            </a:r>
            <a:r>
              <a:rPr lang="ru-RU" sz="1400" dirty="0"/>
              <a:t>в тестовой группе </a:t>
            </a:r>
            <a:r>
              <a:rPr lang="ru-RU" sz="1400" dirty="0" smtClean="0"/>
              <a:t>мелких покупок.</a:t>
            </a:r>
          </a:p>
          <a:p>
            <a:r>
              <a:rPr lang="ru-RU" sz="1400" dirty="0" smtClean="0"/>
              <a:t>В </a:t>
            </a:r>
            <a:r>
              <a:rPr lang="ru-RU" sz="1400" dirty="0" smtClean="0"/>
              <a:t>связи с этим эксперимент нельзя считать состоявшимся. </a:t>
            </a:r>
            <a:r>
              <a:rPr lang="ru-RU" sz="1400" dirty="0" smtClean="0"/>
              <a:t>Одна </a:t>
            </a:r>
            <a:r>
              <a:rPr lang="ru-RU" sz="1400" dirty="0" smtClean="0"/>
              <a:t>из проблем заключается в том, что подавляющее большинство клиентов трёх торговых точек, непринятых к анализу, не зарегистрировано в программе лояльности. Также есть проблема со сбором данных в виду присутствия аномалий и операций, по которым отражена неполная информация.</a:t>
            </a:r>
            <a:r>
              <a:rPr lang="ru-RU" sz="1400" dirty="0" smtClean="0"/>
              <a:t> </a:t>
            </a:r>
          </a:p>
          <a:p>
            <a:r>
              <a:rPr lang="ru-RU" sz="1400" dirty="0" smtClean="0"/>
              <a:t>Исходя из вышесказанного, необходимо развивать программу лояльности в первую очередь через  её проникновение среди клиентов. Также необходимо обратить внимание на методы сбора данных для оценки того, что можно улучшить. Следующий А/В-тест уместно будет проводить после всех перечисленных мероприятий.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2310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2649</TotalTime>
  <Words>462</Words>
  <Application>Microsoft Office PowerPoint</Application>
  <PresentationFormat>Широкоэкранный</PresentationFormat>
  <Paragraphs>83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Результаты маркетинговой акции «Дополнительные баллы за покупку»</vt:lpstr>
      <vt:lpstr>   Результаты акции по всей выборке  Согласно тестам разница между средними чеками в тестовой и контрольной группах имеет статистическую значимость и не является случайной. Воздействие акции было успешным. В то время как  распределение платежей в группах можно считать одинаковым: пропорционально увеличилось количество чеков как на мелкие суммы, так и на крупные.</vt:lpstr>
      <vt:lpstr>Результаты акции по торговым точкам Для интерпретации результатов по торговым точкам оказались пригодны не все данные по причине недостаточного количества наблюдений. Три из шести точек были исключены из исследования.</vt:lpstr>
      <vt:lpstr>   Результаты акции по трём точкам  Результаты по торговым точкам, рассмотренным выше, соответствуют результатам по всей выборке.  Разница между средними чеками в тестовой и контрольной группах имеет статистическую значимость и не является случайной. Воздействие акции было успешным. В то время как  распределение платежей в группах можно считать одинаковым: пропорционально увеличилось количество чеков как на мелкие суммы, так и на крупные.</vt:lpstr>
      <vt:lpstr>Влияние длительности регистрации в программе лояльности на средний чек  Взаимосвязь между длительностью регистрации в программе лояльности и величиной среднего чека является линейной положительной и согласно результатам тестов имеет очень высокую силу. С уверенностью можно сказать, что чем дольше клиент состоит в программе лояльности, тем выше его средний чек.</vt:lpstr>
      <vt:lpstr>Итог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маркетинговой акции «Дополнительные баллы за покупку»</dc:title>
  <dc:creator>User</dc:creator>
  <cp:lastModifiedBy>User</cp:lastModifiedBy>
  <cp:revision>52</cp:revision>
  <dcterms:created xsi:type="dcterms:W3CDTF">2023-02-02T09:08:35Z</dcterms:created>
  <dcterms:modified xsi:type="dcterms:W3CDTF">2023-02-08T09:44:33Z</dcterms:modified>
</cp:coreProperties>
</file>