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
      <p:font typeface="EB Garamond Regula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22" Type="http://schemas.openxmlformats.org/officeDocument/2006/relationships/font" Target="fonts/EBGaramondRegular-bold.fntdata"/><Relationship Id="rId10" Type="http://schemas.openxmlformats.org/officeDocument/2006/relationships/slide" Target="slides/slide5.xml"/><Relationship Id="rId21" Type="http://schemas.openxmlformats.org/officeDocument/2006/relationships/font" Target="fonts/EBGaramondRegular-regular.fntdata"/><Relationship Id="rId13" Type="http://schemas.openxmlformats.org/officeDocument/2006/relationships/slide" Target="slides/slide8.xml"/><Relationship Id="rId24" Type="http://schemas.openxmlformats.org/officeDocument/2006/relationships/font" Target="fonts/EBGaramondRegular-boldItalic.fntdata"/><Relationship Id="rId12" Type="http://schemas.openxmlformats.org/officeDocument/2006/relationships/slide" Target="slides/slide7.xml"/><Relationship Id="rId23" Type="http://schemas.openxmlformats.org/officeDocument/2006/relationships/font" Target="fonts/EBGaramondRegula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635378b72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635378b72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635378b72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635378b72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635378b7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635378b7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635378b7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635378b7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635378b7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35378b7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635378b72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635378b72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635378b72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635378b72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635378b72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35378b72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635378b72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635378b72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635378b72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635378b72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635378b72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635378b72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bit.ly/2ArgBZ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OlgaShldrr/Py_Ladies_bootcamp_capstone"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EB Garamond Regular"/>
                <a:ea typeface="EB Garamond Regular"/>
                <a:cs typeface="EB Garamond Regular"/>
                <a:sym typeface="EB Garamond Regular"/>
              </a:rPr>
              <a:t>Analysis on global malnutrition</a:t>
            </a:r>
            <a:endParaRPr>
              <a:latin typeface="EB Garamond Regular"/>
              <a:ea typeface="EB Garamond Regular"/>
              <a:cs typeface="EB Garamond Regular"/>
              <a:sym typeface="EB Garamond Regul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B Garamond Regular"/>
                <a:ea typeface="EB Garamond Regular"/>
                <a:cs typeface="EB Garamond Regular"/>
                <a:sym typeface="EB Garamond Regular"/>
              </a:rPr>
              <a:t>Based on data from 1983-2019 (kaggle.com)</a:t>
            </a:r>
            <a:endParaRPr>
              <a:latin typeface="EB Garamond Regular"/>
              <a:ea typeface="EB Garamond Regular"/>
              <a:cs typeface="EB Garamond Regular"/>
              <a:sym typeface="EB Garamond Regular"/>
            </a:endParaRPr>
          </a:p>
        </p:txBody>
      </p:sp>
      <p:sp>
        <p:nvSpPr>
          <p:cNvPr id="61" name="Google Shape;61;p13"/>
          <p:cNvSpPr txBox="1"/>
          <p:nvPr/>
        </p:nvSpPr>
        <p:spPr>
          <a:xfrm>
            <a:off x="6348850" y="4707100"/>
            <a:ext cx="27432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FE2F3"/>
                </a:solidFill>
                <a:latin typeface="Old Standard TT"/>
                <a:ea typeface="Old Standard TT"/>
                <a:cs typeface="Old Standard TT"/>
                <a:sym typeface="Old Standard TT"/>
              </a:rPr>
              <a:t>Source : </a:t>
            </a:r>
            <a:r>
              <a:rPr lang="en">
                <a:solidFill>
                  <a:srgbClr val="CFE2F3"/>
                </a:solidFill>
                <a:uFill>
                  <a:noFill/>
                </a:uFill>
                <a:latin typeface="Old Standard TT"/>
                <a:ea typeface="Old Standard TT"/>
                <a:cs typeface="Old Standard TT"/>
                <a:sym typeface="Old Standard TT"/>
                <a:hlinkClick r:id="rId3"/>
              </a:rPr>
              <a:t>https://bit.ly/2ArgBZv</a:t>
            </a:r>
            <a:endParaRPr>
              <a:solidFill>
                <a:srgbClr val="CFE2F3"/>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176700" y="341125"/>
            <a:ext cx="8790600" cy="830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900">
                <a:latin typeface="EB Garamond Regular"/>
                <a:ea typeface="EB Garamond Regular"/>
                <a:cs typeface="EB Garamond Regular"/>
                <a:sym typeface="EB Garamond Regular"/>
              </a:rPr>
              <a:t>5. </a:t>
            </a:r>
            <a:r>
              <a:rPr lang="en" sz="1800">
                <a:latin typeface="EB Garamond Regular"/>
                <a:ea typeface="EB Garamond Regular"/>
                <a:cs typeface="EB Garamond Regular"/>
                <a:sym typeface="EB Garamond Regular"/>
              </a:rPr>
              <a:t>How has the country Tunisia developed over years in terms of the proportion of the overweight?</a:t>
            </a:r>
            <a:endParaRPr sz="3100"/>
          </a:p>
        </p:txBody>
      </p:sp>
      <p:sp>
        <p:nvSpPr>
          <p:cNvPr id="123" name="Google Shape;123;p22"/>
          <p:cNvSpPr txBox="1"/>
          <p:nvPr>
            <p:ph idx="1" type="body"/>
          </p:nvPr>
        </p:nvSpPr>
        <p:spPr>
          <a:xfrm>
            <a:off x="311700" y="1171600"/>
            <a:ext cx="8520600" cy="370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2"/>
          <p:cNvPicPr preferRelativeResize="0"/>
          <p:nvPr/>
        </p:nvPicPr>
        <p:blipFill>
          <a:blip r:embed="rId3">
            <a:alphaModFix/>
          </a:blip>
          <a:stretch>
            <a:fillRect/>
          </a:stretch>
        </p:blipFill>
        <p:spPr>
          <a:xfrm>
            <a:off x="1928447" y="1414447"/>
            <a:ext cx="4613275" cy="331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154075"/>
            <a:ext cx="8520600" cy="613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2000">
                <a:latin typeface="EB Garamond Regular"/>
                <a:ea typeface="EB Garamond Regular"/>
                <a:cs typeface="EB Garamond Regular"/>
                <a:sym typeface="EB Garamond Regular"/>
              </a:rPr>
              <a:t>6. </a:t>
            </a:r>
            <a:r>
              <a:rPr lang="en" sz="2000">
                <a:latin typeface="EB Garamond Regular"/>
                <a:ea typeface="EB Garamond Regular"/>
                <a:cs typeface="EB Garamond Regular"/>
                <a:sym typeface="EB Garamond Regular"/>
              </a:rPr>
              <a:t>Is there a correlation between income group &amp; under/overweight?</a:t>
            </a:r>
            <a:endParaRPr sz="3200"/>
          </a:p>
        </p:txBody>
      </p:sp>
      <p:pic>
        <p:nvPicPr>
          <p:cNvPr id="130" name="Google Shape;130;p23"/>
          <p:cNvPicPr preferRelativeResize="0"/>
          <p:nvPr/>
        </p:nvPicPr>
        <p:blipFill>
          <a:blip r:embed="rId3">
            <a:alphaModFix/>
          </a:blip>
          <a:stretch>
            <a:fillRect/>
          </a:stretch>
        </p:blipFill>
        <p:spPr>
          <a:xfrm>
            <a:off x="501775" y="1048950"/>
            <a:ext cx="4350800" cy="2685475"/>
          </a:xfrm>
          <a:prstGeom prst="rect">
            <a:avLst/>
          </a:prstGeom>
          <a:noFill/>
          <a:ln>
            <a:noFill/>
          </a:ln>
        </p:spPr>
      </p:pic>
      <p:sp>
        <p:nvSpPr>
          <p:cNvPr id="131" name="Google Shape;131;p23"/>
          <p:cNvSpPr txBox="1"/>
          <p:nvPr/>
        </p:nvSpPr>
        <p:spPr>
          <a:xfrm>
            <a:off x="1776850" y="4016100"/>
            <a:ext cx="2098800" cy="40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Regular"/>
                <a:ea typeface="EB Garamond Regular"/>
                <a:cs typeface="EB Garamond Regular"/>
                <a:sym typeface="EB Garamond Regular"/>
              </a:rPr>
              <a:t>Correlation map</a:t>
            </a:r>
            <a:endParaRPr>
              <a:latin typeface="EB Garamond Regular"/>
              <a:ea typeface="EB Garamond Regular"/>
              <a:cs typeface="EB Garamond Regular"/>
              <a:sym typeface="EB Garamond Regular"/>
            </a:endParaRPr>
          </a:p>
        </p:txBody>
      </p:sp>
      <p:sp>
        <p:nvSpPr>
          <p:cNvPr id="132" name="Google Shape;132;p23"/>
          <p:cNvSpPr txBox="1"/>
          <p:nvPr/>
        </p:nvSpPr>
        <p:spPr>
          <a:xfrm>
            <a:off x="5330525" y="1350825"/>
            <a:ext cx="3325200" cy="19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B Garamond Regular"/>
                <a:ea typeface="EB Garamond Regular"/>
                <a:cs typeface="EB Garamond Regular"/>
                <a:sym typeface="EB Garamond Regular"/>
              </a:rPr>
              <a:t>Observation : </a:t>
            </a:r>
            <a:endParaRPr>
              <a:latin typeface="EB Garamond Regular"/>
              <a:ea typeface="EB Garamond Regular"/>
              <a:cs typeface="EB Garamond Regular"/>
              <a:sym typeface="EB Garamond Regular"/>
            </a:endParaRPr>
          </a:p>
          <a:p>
            <a:pPr indent="0" lvl="0" marL="0" rtl="0" algn="l">
              <a:spcBef>
                <a:spcPts val="0"/>
              </a:spcBef>
              <a:spcAft>
                <a:spcPts val="0"/>
              </a:spcAft>
              <a:buNone/>
            </a:pPr>
            <a:r>
              <a:t/>
            </a:r>
            <a:endParaRPr>
              <a:latin typeface="EB Garamond Regular"/>
              <a:ea typeface="EB Garamond Regular"/>
              <a:cs typeface="EB Garamond Regular"/>
              <a:sym typeface="EB Garamond Regular"/>
            </a:endParaRPr>
          </a:p>
          <a:p>
            <a:pPr indent="-317500" lvl="0" marL="457200" rtl="0" algn="l">
              <a:spcBef>
                <a:spcPts val="0"/>
              </a:spcBef>
              <a:spcAft>
                <a:spcPts val="0"/>
              </a:spcAft>
              <a:buSzPts val="1400"/>
              <a:buFont typeface="EB Garamond Regular"/>
              <a:buAutoNum type="arabicPeriod"/>
            </a:pPr>
            <a:r>
              <a:rPr lang="en">
                <a:latin typeface="EB Garamond Regular"/>
                <a:ea typeface="EB Garamond Regular"/>
                <a:cs typeface="EB Garamond Regular"/>
                <a:sym typeface="EB Garamond Regular"/>
              </a:rPr>
              <a:t>There is a slightly positive correlation (r = 0.34) between Income-group and Overweight parameter. </a:t>
            </a:r>
            <a:endParaRPr>
              <a:latin typeface="EB Garamond Regular"/>
              <a:ea typeface="EB Garamond Regular"/>
              <a:cs typeface="EB Garamond Regular"/>
              <a:sym typeface="EB Garamond Regular"/>
            </a:endParaRPr>
          </a:p>
          <a:p>
            <a:pPr indent="-317500" lvl="0" marL="457200" rtl="0" algn="l">
              <a:spcBef>
                <a:spcPts val="0"/>
              </a:spcBef>
              <a:spcAft>
                <a:spcPts val="0"/>
              </a:spcAft>
              <a:buSzPts val="1400"/>
              <a:buFont typeface="EB Garamond Regular"/>
              <a:buAutoNum type="arabicPeriod"/>
            </a:pPr>
            <a:r>
              <a:rPr lang="en">
                <a:latin typeface="EB Garamond Regular"/>
                <a:ea typeface="EB Garamond Regular"/>
                <a:cs typeface="EB Garamond Regular"/>
                <a:sym typeface="EB Garamond Regular"/>
              </a:rPr>
              <a:t>A negative correlation (r = -0.56) exists between Income_group and Underweight parameter. </a:t>
            </a:r>
            <a:endParaRPr>
              <a:latin typeface="EB Garamond Regular"/>
              <a:ea typeface="EB Garamond Regular"/>
              <a:cs typeface="EB Garamond Regular"/>
              <a:sym typeface="EB Garamond 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63650" y="-168025"/>
            <a:ext cx="8520600" cy="51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latin typeface="EB Garamond Regular"/>
                <a:ea typeface="EB Garamond Regular"/>
                <a:cs typeface="EB Garamond Regular"/>
                <a:sym typeface="EB Garamond Regular"/>
              </a:rPr>
              <a:t>   </a:t>
            </a:r>
            <a:r>
              <a:rPr lang="en">
                <a:latin typeface="EB Garamond Regular"/>
                <a:ea typeface="EB Garamond Regular"/>
                <a:cs typeface="EB Garamond Regular"/>
                <a:sym typeface="EB Garamond Regular"/>
              </a:rPr>
              <a:t>THANK YOU 					for the bootcamp and </a:t>
            </a:r>
            <a:endParaRPr>
              <a:latin typeface="EB Garamond Regular"/>
              <a:ea typeface="EB Garamond Regular"/>
              <a:cs typeface="EB Garamond Regular"/>
              <a:sym typeface="EB Garamond Regular"/>
            </a:endParaRPr>
          </a:p>
          <a:p>
            <a:pPr indent="0" lvl="0" marL="0" rtl="0" algn="ctr">
              <a:spcBef>
                <a:spcPts val="0"/>
              </a:spcBef>
              <a:spcAft>
                <a:spcPts val="0"/>
              </a:spcAft>
              <a:buNone/>
            </a:pPr>
            <a:r>
              <a:rPr lang="en">
                <a:latin typeface="EB Garamond Regular"/>
                <a:ea typeface="EB Garamond Regular"/>
                <a:cs typeface="EB Garamond Regular"/>
                <a:sym typeface="EB Garamond Regular"/>
              </a:rPr>
              <a:t>giving us an amazing opportunity to present our Capstone assignment. </a:t>
            </a:r>
            <a:endParaRPr>
              <a:latin typeface="EB Garamond Regular"/>
              <a:ea typeface="EB Garamond Regular"/>
              <a:cs typeface="EB Garamond Regular"/>
              <a:sym typeface="EB Garamond Regular"/>
            </a:endParaRPr>
          </a:p>
          <a:p>
            <a:pPr indent="0" lvl="0" marL="0" rtl="0" algn="ctr">
              <a:spcBef>
                <a:spcPts val="0"/>
              </a:spcBef>
              <a:spcAft>
                <a:spcPts val="0"/>
              </a:spcAft>
              <a:buNone/>
            </a:pPr>
            <a:r>
              <a:t/>
            </a:r>
            <a:endParaRPr/>
          </a:p>
          <a:p>
            <a:pPr indent="457200" lvl="0" marL="2286000" rtl="0" algn="just">
              <a:spcBef>
                <a:spcPts val="0"/>
              </a:spcBef>
              <a:spcAft>
                <a:spcPts val="0"/>
              </a:spcAft>
              <a:buNone/>
            </a:pPr>
            <a:r>
              <a:rPr lang="en">
                <a:latin typeface="EB Garamond Regular"/>
                <a:ea typeface="EB Garamond Regular"/>
                <a:cs typeface="EB Garamond Regular"/>
                <a:sym typeface="EB Garamond Regular"/>
              </a:rPr>
              <a:t>Olga Sholderer</a:t>
            </a:r>
            <a:endParaRPr>
              <a:latin typeface="EB Garamond Regular"/>
              <a:ea typeface="EB Garamond Regular"/>
              <a:cs typeface="EB Garamond Regular"/>
              <a:sym typeface="EB Garamond Regular"/>
            </a:endParaRPr>
          </a:p>
          <a:p>
            <a:pPr indent="457200" lvl="0" marL="2286000" rtl="0" algn="just">
              <a:spcBef>
                <a:spcPts val="0"/>
              </a:spcBef>
              <a:spcAft>
                <a:spcPts val="0"/>
              </a:spcAft>
              <a:buNone/>
            </a:pPr>
            <a:r>
              <a:rPr lang="en">
                <a:latin typeface="EB Garamond Regular"/>
                <a:ea typeface="EB Garamond Regular"/>
                <a:cs typeface="EB Garamond Regular"/>
                <a:sym typeface="EB Garamond Regular"/>
              </a:rPr>
              <a:t>Siham Agzennay</a:t>
            </a:r>
            <a:endParaRPr>
              <a:latin typeface="EB Garamond Regular"/>
              <a:ea typeface="EB Garamond Regular"/>
              <a:cs typeface="EB Garamond Regular"/>
              <a:sym typeface="EB Garamond Regular"/>
            </a:endParaRPr>
          </a:p>
          <a:p>
            <a:pPr indent="457200" lvl="0" marL="2286000" rtl="0" algn="just">
              <a:spcBef>
                <a:spcPts val="0"/>
              </a:spcBef>
              <a:spcAft>
                <a:spcPts val="0"/>
              </a:spcAft>
              <a:buNone/>
            </a:pPr>
            <a:r>
              <a:rPr lang="en">
                <a:latin typeface="EB Garamond Regular"/>
                <a:ea typeface="EB Garamond Regular"/>
                <a:cs typeface="EB Garamond Regular"/>
                <a:sym typeface="EB Garamond Regular"/>
              </a:rPr>
              <a:t>Lakshmi Soujanya</a:t>
            </a:r>
            <a:endParaRPr>
              <a:latin typeface="EB Garamond Regular"/>
              <a:ea typeface="EB Garamond Regular"/>
              <a:cs typeface="EB Garamond Regular"/>
              <a:sym typeface="EB Garamond Regular"/>
            </a:endParaRPr>
          </a:p>
          <a:p>
            <a:pPr indent="0" lvl="0" marL="0" rtl="0" algn="just">
              <a:spcBef>
                <a:spcPts val="0"/>
              </a:spcBef>
              <a:spcAft>
                <a:spcPts val="0"/>
              </a:spcAft>
              <a:buNone/>
            </a:pPr>
            <a:r>
              <a:t/>
            </a:r>
            <a:endParaRPr>
              <a:latin typeface="EB Garamond Regular"/>
              <a:ea typeface="EB Garamond Regular"/>
              <a:cs typeface="EB Garamond Regular"/>
              <a:sym typeface="EB Garamond Regular"/>
            </a:endParaRPr>
          </a:p>
          <a:p>
            <a:pPr indent="0" lvl="0" marL="0" rtl="0" algn="just">
              <a:lnSpc>
                <a:spcPct val="50000"/>
              </a:lnSpc>
              <a:spcBef>
                <a:spcPts val="0"/>
              </a:spcBef>
              <a:spcAft>
                <a:spcPts val="0"/>
              </a:spcAft>
              <a:buNone/>
            </a:pPr>
            <a:r>
              <a:rPr lang="en">
                <a:latin typeface="EB Garamond Regular"/>
                <a:ea typeface="EB Garamond Regular"/>
                <a:cs typeface="EB Garamond Regular"/>
                <a:sym typeface="EB Garamond Regular"/>
              </a:rPr>
              <a:t>   </a:t>
            </a:r>
            <a:r>
              <a:rPr i="1" lang="en" sz="2000">
                <a:latin typeface="Times New Roman"/>
                <a:ea typeface="Times New Roman"/>
                <a:cs typeface="Times New Roman"/>
                <a:sym typeface="Times New Roman"/>
              </a:rPr>
              <a:t>Github repo link of the analysis -</a:t>
            </a:r>
            <a:r>
              <a:rPr i="1" lang="en">
                <a:latin typeface="EB Garamond Regular"/>
                <a:ea typeface="EB Garamond Regular"/>
                <a:cs typeface="EB Garamond Regular"/>
                <a:sym typeface="EB Garamond Regular"/>
              </a:rPr>
              <a:t> </a:t>
            </a:r>
            <a:r>
              <a:rPr i="1" lang="en" sz="1300" u="sng">
                <a:solidFill>
                  <a:schemeClr val="hlink"/>
                </a:solidFill>
                <a:latin typeface="Arial"/>
                <a:ea typeface="Arial"/>
                <a:cs typeface="Arial"/>
                <a:sym typeface="Arial"/>
                <a:hlinkClick r:id="rId3"/>
              </a:rPr>
              <a:t>https://github.com/OlgaShldrr/Py_Ladies_bootcamp_capstone</a:t>
            </a:r>
            <a:endParaRPr i="1" sz="3200">
              <a:latin typeface="EB Garamond Regular"/>
              <a:ea typeface="EB Garamond Regular"/>
              <a:cs typeface="EB Garamond Regular"/>
              <a:sym typeface="EB Garamond Regular"/>
            </a:endParaRPr>
          </a:p>
          <a:p>
            <a:pPr indent="457200" lvl="0" marL="1828800" rtl="0" algn="l">
              <a:spcBef>
                <a:spcPts val="0"/>
              </a:spcBef>
              <a:spcAft>
                <a:spcPts val="0"/>
              </a:spcAft>
              <a:buNone/>
            </a:pPr>
            <a:r>
              <a:rPr lang="en"/>
              <a:t> </a:t>
            </a:r>
            <a:endParaRPr/>
          </a:p>
        </p:txBody>
      </p:sp>
      <p:pic>
        <p:nvPicPr>
          <p:cNvPr id="138" name="Google Shape;138;p24"/>
          <p:cNvPicPr preferRelativeResize="0"/>
          <p:nvPr/>
        </p:nvPicPr>
        <p:blipFill>
          <a:blip r:embed="rId4">
            <a:alphaModFix/>
          </a:blip>
          <a:stretch>
            <a:fillRect/>
          </a:stretch>
        </p:blipFill>
        <p:spPr>
          <a:xfrm>
            <a:off x="3416925" y="446800"/>
            <a:ext cx="1674650" cy="128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270150" y="1370250"/>
            <a:ext cx="4561500" cy="240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Regular"/>
                <a:ea typeface="EB Garamond Regular"/>
                <a:cs typeface="EB Garamond Regular"/>
                <a:sym typeface="EB Garamond Regular"/>
              </a:rPr>
              <a:t>Malnutrition, as the name suggests, is the deficiency of essential nutrients in the regular diet, which results in serious health conditions. In developed and underdeveloped countries that are suffering from poverty, this is highly prevalent due to lack of food. </a:t>
            </a:r>
            <a:endParaRPr>
              <a:latin typeface="EB Garamond Regular"/>
              <a:ea typeface="EB Garamond Regular"/>
              <a:cs typeface="EB Garamond Regular"/>
              <a:sym typeface="EB Garamond Regular"/>
            </a:endParaRPr>
          </a:p>
          <a:p>
            <a:pPr indent="0" lvl="0" marL="0" rtl="0" algn="ctr">
              <a:spcBef>
                <a:spcPts val="160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5075950" y="1086977"/>
            <a:ext cx="3642024" cy="2969559"/>
          </a:xfrm>
          <a:prstGeom prst="rect">
            <a:avLst/>
          </a:prstGeom>
          <a:noFill/>
          <a:ln>
            <a:noFill/>
          </a:ln>
        </p:spPr>
      </p:pic>
      <p:sp>
        <p:nvSpPr>
          <p:cNvPr id="68" name="Google Shape;68;p14"/>
          <p:cNvSpPr txBox="1"/>
          <p:nvPr>
            <p:ph type="title"/>
          </p:nvPr>
        </p:nvSpPr>
        <p:spPr>
          <a:xfrm>
            <a:off x="197375" y="1333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Regular"/>
                <a:ea typeface="EB Garamond Regular"/>
                <a:cs typeface="EB Garamond Regular"/>
                <a:sym typeface="EB Garamond Regular"/>
              </a:rPr>
              <a:t>WHAT IS MALNUTRITION?</a:t>
            </a:r>
            <a:endParaRPr>
              <a:latin typeface="EB Garamond Regular"/>
              <a:ea typeface="EB Garamond Regular"/>
              <a:cs typeface="EB Garamond Regular"/>
              <a:sym typeface="EB Garamond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5247425" y="1766400"/>
            <a:ext cx="3844500" cy="1610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EB Garamond Regular"/>
              <a:buAutoNum type="arabicPeriod"/>
            </a:pPr>
            <a:r>
              <a:rPr lang="en" sz="1700">
                <a:latin typeface="EB Garamond Regular"/>
                <a:ea typeface="EB Garamond Regular"/>
                <a:cs typeface="EB Garamond Regular"/>
                <a:sym typeface="EB Garamond Regular"/>
              </a:rPr>
              <a:t>Stunting  -  Low height for age</a:t>
            </a:r>
            <a:endParaRPr sz="1700">
              <a:latin typeface="EB Garamond Regular"/>
              <a:ea typeface="EB Garamond Regular"/>
              <a:cs typeface="EB Garamond Regular"/>
              <a:sym typeface="EB Garamond Regular"/>
            </a:endParaRPr>
          </a:p>
          <a:p>
            <a:pPr indent="-336550" lvl="0" marL="457200" rtl="0" algn="l">
              <a:spcBef>
                <a:spcPts val="0"/>
              </a:spcBef>
              <a:spcAft>
                <a:spcPts val="0"/>
              </a:spcAft>
              <a:buSzPts val="1700"/>
              <a:buFont typeface="EB Garamond Regular"/>
              <a:buAutoNum type="arabicPeriod"/>
            </a:pPr>
            <a:r>
              <a:rPr lang="en" sz="1700">
                <a:latin typeface="EB Garamond Regular"/>
                <a:ea typeface="EB Garamond Regular"/>
                <a:cs typeface="EB Garamond Regular"/>
                <a:sym typeface="EB Garamond Regular"/>
              </a:rPr>
              <a:t>Wasting  - Low weight for height</a:t>
            </a:r>
            <a:endParaRPr sz="1700">
              <a:latin typeface="EB Garamond Regular"/>
              <a:ea typeface="EB Garamond Regular"/>
              <a:cs typeface="EB Garamond Regular"/>
              <a:sym typeface="EB Garamond Regular"/>
            </a:endParaRPr>
          </a:p>
          <a:p>
            <a:pPr indent="-336550" lvl="0" marL="457200" rtl="0" algn="l">
              <a:spcBef>
                <a:spcPts val="0"/>
              </a:spcBef>
              <a:spcAft>
                <a:spcPts val="0"/>
              </a:spcAft>
              <a:buSzPts val="1700"/>
              <a:buFont typeface="EB Garamond Regular"/>
              <a:buAutoNum type="arabicPeriod"/>
            </a:pPr>
            <a:r>
              <a:rPr lang="en" sz="1700">
                <a:latin typeface="EB Garamond Regular"/>
                <a:ea typeface="EB Garamond Regular"/>
                <a:cs typeface="EB Garamond Regular"/>
                <a:sym typeface="EB Garamond Regular"/>
              </a:rPr>
              <a:t>Underweight - Low weight for age</a:t>
            </a:r>
            <a:endParaRPr sz="1700">
              <a:latin typeface="EB Garamond Regular"/>
              <a:ea typeface="EB Garamond Regular"/>
              <a:cs typeface="EB Garamond Regular"/>
              <a:sym typeface="EB Garamond Regular"/>
            </a:endParaRPr>
          </a:p>
          <a:p>
            <a:pPr indent="-336550" lvl="0" marL="457200" rtl="0" algn="l">
              <a:spcBef>
                <a:spcPts val="0"/>
              </a:spcBef>
              <a:spcAft>
                <a:spcPts val="0"/>
              </a:spcAft>
              <a:buSzPts val="1700"/>
              <a:buFont typeface="EB Garamond Regular"/>
              <a:buAutoNum type="arabicPeriod"/>
            </a:pPr>
            <a:r>
              <a:rPr lang="en" sz="1700">
                <a:latin typeface="EB Garamond Regular"/>
                <a:ea typeface="EB Garamond Regular"/>
                <a:cs typeface="EB Garamond Regular"/>
                <a:sym typeface="EB Garamond Regular"/>
              </a:rPr>
              <a:t>Overweight  - High weight for height</a:t>
            </a:r>
            <a:endParaRPr sz="1700">
              <a:latin typeface="EB Garamond Regular"/>
              <a:ea typeface="EB Garamond Regular"/>
              <a:cs typeface="EB Garamond Regular"/>
              <a:sym typeface="EB Garamond Regular"/>
            </a:endParaRPr>
          </a:p>
        </p:txBody>
      </p:sp>
      <p:pic>
        <p:nvPicPr>
          <p:cNvPr id="74" name="Google Shape;74;p15"/>
          <p:cNvPicPr preferRelativeResize="0"/>
          <p:nvPr/>
        </p:nvPicPr>
        <p:blipFill>
          <a:blip r:embed="rId3">
            <a:alphaModFix/>
          </a:blip>
          <a:stretch>
            <a:fillRect/>
          </a:stretch>
        </p:blipFill>
        <p:spPr>
          <a:xfrm>
            <a:off x="106125" y="1431350"/>
            <a:ext cx="5141300" cy="2280800"/>
          </a:xfrm>
          <a:prstGeom prst="rect">
            <a:avLst/>
          </a:prstGeom>
          <a:noFill/>
          <a:ln>
            <a:noFill/>
          </a:ln>
        </p:spPr>
      </p:pic>
      <p:sp>
        <p:nvSpPr>
          <p:cNvPr id="75" name="Google Shape;75;p15"/>
          <p:cNvSpPr txBox="1"/>
          <p:nvPr>
            <p:ph type="title"/>
          </p:nvPr>
        </p:nvSpPr>
        <p:spPr>
          <a:xfrm>
            <a:off x="197375" y="1333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Regular"/>
                <a:ea typeface="EB Garamond Regular"/>
                <a:cs typeface="EB Garamond Regular"/>
                <a:sym typeface="EB Garamond Regular"/>
              </a:rPr>
              <a:t>TYPES OF </a:t>
            </a:r>
            <a:r>
              <a:rPr lang="en">
                <a:latin typeface="EB Garamond Regular"/>
                <a:ea typeface="EB Garamond Regular"/>
                <a:cs typeface="EB Garamond Regular"/>
                <a:sym typeface="EB Garamond Regular"/>
              </a:rPr>
              <a:t>MALNUTRITION</a:t>
            </a:r>
            <a:endParaRPr>
              <a:latin typeface="EB Garamond Regular"/>
              <a:ea typeface="EB Garamond Regular"/>
              <a:cs typeface="EB Garamond Regular"/>
              <a:sym typeface="EB Garamond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125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Regular"/>
                <a:ea typeface="EB Garamond Regular"/>
                <a:cs typeface="EB Garamond Regular"/>
                <a:sym typeface="EB Garamond Regular"/>
              </a:rPr>
              <a:t>DATASET </a:t>
            </a:r>
            <a:endParaRPr>
              <a:latin typeface="EB Garamond Regular"/>
              <a:ea typeface="EB Garamond Regular"/>
              <a:cs typeface="EB Garamond Regular"/>
              <a:sym typeface="EB Garamond Regular"/>
            </a:endParaRPr>
          </a:p>
        </p:txBody>
      </p:sp>
      <p:sp>
        <p:nvSpPr>
          <p:cNvPr id="81" name="Google Shape;81;p16"/>
          <p:cNvSpPr txBox="1"/>
          <p:nvPr>
            <p:ph idx="1" type="body"/>
          </p:nvPr>
        </p:nvSpPr>
        <p:spPr>
          <a:xfrm>
            <a:off x="166250" y="725700"/>
            <a:ext cx="8832300" cy="4106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EB Garamond Regular"/>
              <a:buChar char="➢"/>
            </a:pPr>
            <a:r>
              <a:rPr lang="en" sz="1900">
                <a:latin typeface="EB Garamond Regular"/>
                <a:ea typeface="EB Garamond Regular"/>
                <a:cs typeface="EB Garamond Regular"/>
                <a:sym typeface="EB Garamond Regular"/>
              </a:rPr>
              <a:t>A brief overview of data</a:t>
            </a:r>
            <a:endParaRPr sz="1900">
              <a:latin typeface="EB Garamond Regular"/>
              <a:ea typeface="EB Garamond Regular"/>
              <a:cs typeface="EB Garamond Regular"/>
              <a:sym typeface="EB Garamond Regular"/>
            </a:endParaRPr>
          </a:p>
          <a:p>
            <a:pPr indent="-323850" lvl="1" marL="9144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Data is collected </a:t>
            </a:r>
            <a:endParaRPr sz="1500">
              <a:latin typeface="EB Garamond Regular"/>
              <a:ea typeface="EB Garamond Regular"/>
              <a:cs typeface="EB Garamond Regular"/>
              <a:sym typeface="EB Garamond Regular"/>
            </a:endParaRPr>
          </a:p>
          <a:p>
            <a:pPr indent="-323850" lvl="2" marL="13716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from 1983-2019</a:t>
            </a:r>
            <a:endParaRPr sz="1500">
              <a:latin typeface="EB Garamond Regular"/>
              <a:ea typeface="EB Garamond Regular"/>
              <a:cs typeface="EB Garamond Regular"/>
              <a:sym typeface="EB Garamond Regular"/>
            </a:endParaRPr>
          </a:p>
          <a:p>
            <a:pPr indent="-323850" lvl="2" marL="13716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across 152 countries. </a:t>
            </a:r>
            <a:endParaRPr sz="1500">
              <a:latin typeface="EB Garamond Regular"/>
              <a:ea typeface="EB Garamond Regular"/>
              <a:cs typeface="EB Garamond Regular"/>
              <a:sym typeface="EB Garamond Regular"/>
            </a:endParaRPr>
          </a:p>
          <a:p>
            <a:pPr indent="-323850" lvl="2" marL="13716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for children &lt; 5 years </a:t>
            </a:r>
            <a:endParaRPr sz="1500">
              <a:latin typeface="EB Garamond Regular"/>
              <a:ea typeface="EB Garamond Regular"/>
              <a:cs typeface="EB Garamond Regular"/>
              <a:sym typeface="EB Garamond Regular"/>
            </a:endParaRPr>
          </a:p>
          <a:p>
            <a:pPr indent="-323850" lvl="2" marL="13716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by UNICEF/WHO/World Bank</a:t>
            </a:r>
            <a:endParaRPr sz="1500">
              <a:latin typeface="EB Garamond Regular"/>
              <a:ea typeface="EB Garamond Regular"/>
              <a:cs typeface="EB Garamond Regular"/>
              <a:sym typeface="EB Garamond Regular"/>
            </a:endParaRPr>
          </a:p>
          <a:p>
            <a:pPr indent="-349250" lvl="0" marL="457200" rtl="0" algn="l">
              <a:spcBef>
                <a:spcPts val="0"/>
              </a:spcBef>
              <a:spcAft>
                <a:spcPts val="0"/>
              </a:spcAft>
              <a:buSzPts val="1900"/>
              <a:buFont typeface="EB Garamond Regular"/>
              <a:buChar char="➢"/>
            </a:pPr>
            <a:r>
              <a:rPr lang="en" sz="1900">
                <a:latin typeface="EB Garamond Regular"/>
                <a:ea typeface="EB Garamond Regular"/>
                <a:cs typeface="EB Garamond Regular"/>
                <a:sym typeface="EB Garamond Regular"/>
              </a:rPr>
              <a:t>Important parameters and indicators</a:t>
            </a:r>
            <a:endParaRPr sz="1900">
              <a:latin typeface="EB Garamond Regular"/>
              <a:ea typeface="EB Garamond Regular"/>
              <a:cs typeface="EB Garamond Regular"/>
              <a:sym typeface="EB Garamond Regular"/>
            </a:endParaRPr>
          </a:p>
          <a:p>
            <a:pPr indent="-323850" lvl="1" marL="9144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Income Classification </a:t>
            </a:r>
            <a:endParaRPr sz="1500">
              <a:latin typeface="EB Garamond Regular"/>
              <a:ea typeface="EB Garamond Regular"/>
              <a:cs typeface="EB Garamond Regular"/>
              <a:sym typeface="EB Garamond Regular"/>
            </a:endParaRPr>
          </a:p>
          <a:p>
            <a:pPr indent="-323850" lvl="1" marL="9144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Wasting</a:t>
            </a:r>
            <a:endParaRPr sz="1500">
              <a:latin typeface="EB Garamond Regular"/>
              <a:ea typeface="EB Garamond Regular"/>
              <a:cs typeface="EB Garamond Regular"/>
              <a:sym typeface="EB Garamond Regular"/>
            </a:endParaRPr>
          </a:p>
          <a:p>
            <a:pPr indent="-323850" lvl="1" marL="9144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Underweight</a:t>
            </a:r>
            <a:endParaRPr sz="1500">
              <a:latin typeface="EB Garamond Regular"/>
              <a:ea typeface="EB Garamond Regular"/>
              <a:cs typeface="EB Garamond Regular"/>
              <a:sym typeface="EB Garamond Regular"/>
            </a:endParaRPr>
          </a:p>
          <a:p>
            <a:pPr indent="-323850" lvl="1" marL="9144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Stunting</a:t>
            </a:r>
            <a:endParaRPr sz="1500">
              <a:latin typeface="EB Garamond Regular"/>
              <a:ea typeface="EB Garamond Regular"/>
              <a:cs typeface="EB Garamond Regular"/>
              <a:sym typeface="EB Garamond Regular"/>
            </a:endParaRPr>
          </a:p>
          <a:p>
            <a:pPr indent="-323850" lvl="1" marL="914400" rtl="0" algn="l">
              <a:spcBef>
                <a:spcPts val="0"/>
              </a:spcBef>
              <a:spcAft>
                <a:spcPts val="0"/>
              </a:spcAft>
              <a:buSzPts val="1500"/>
              <a:buFont typeface="EB Garamond Regular"/>
              <a:buChar char="○"/>
            </a:pPr>
            <a:r>
              <a:rPr lang="en" sz="1500">
                <a:latin typeface="EB Garamond Regular"/>
                <a:ea typeface="EB Garamond Regular"/>
                <a:cs typeface="EB Garamond Regular"/>
                <a:sym typeface="EB Garamond Regular"/>
              </a:rPr>
              <a:t>Overweight</a:t>
            </a:r>
            <a:endParaRPr sz="1500"/>
          </a:p>
        </p:txBody>
      </p:sp>
      <p:pic>
        <p:nvPicPr>
          <p:cNvPr id="82" name="Google Shape;82;p16"/>
          <p:cNvPicPr preferRelativeResize="0"/>
          <p:nvPr/>
        </p:nvPicPr>
        <p:blipFill>
          <a:blip r:embed="rId3">
            <a:alphaModFix/>
          </a:blip>
          <a:stretch>
            <a:fillRect/>
          </a:stretch>
        </p:blipFill>
        <p:spPr>
          <a:xfrm>
            <a:off x="4572000" y="1226125"/>
            <a:ext cx="4276025" cy="236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B Garamond Regular"/>
                <a:ea typeface="EB Garamond Regular"/>
                <a:cs typeface="EB Garamond Regular"/>
                <a:sym typeface="EB Garamond Regular"/>
              </a:rPr>
              <a:t>QUESTIONS CONSIDERED FOR ANALYSIS</a:t>
            </a:r>
            <a:endParaRPr>
              <a:latin typeface="EB Garamond Regular"/>
              <a:ea typeface="EB Garamond Regular"/>
              <a:cs typeface="EB Garamond Regular"/>
              <a:sym typeface="EB Garamond Regular"/>
            </a:endParaRPr>
          </a:p>
        </p:txBody>
      </p:sp>
      <p:sp>
        <p:nvSpPr>
          <p:cNvPr id="88" name="Google Shape;88;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B Garamond Regular"/>
              <a:buAutoNum type="arabicPeriod"/>
            </a:pPr>
            <a:r>
              <a:rPr lang="en">
                <a:latin typeface="EB Garamond Regular"/>
                <a:ea typeface="EB Garamond Regular"/>
                <a:cs typeface="EB Garamond Regular"/>
                <a:sym typeface="EB Garamond Regular"/>
              </a:rPr>
              <a:t>What is the average proportion of underweight by country's income group?</a:t>
            </a:r>
            <a:endParaRPr>
              <a:latin typeface="EB Garamond Regular"/>
              <a:ea typeface="EB Garamond Regular"/>
              <a:cs typeface="EB Garamond Regular"/>
              <a:sym typeface="EB Garamond Regular"/>
            </a:endParaRPr>
          </a:p>
          <a:p>
            <a:pPr indent="-342900" lvl="0" marL="457200" rtl="0" algn="l">
              <a:spcBef>
                <a:spcPts val="0"/>
              </a:spcBef>
              <a:spcAft>
                <a:spcPts val="0"/>
              </a:spcAft>
              <a:buSzPts val="1800"/>
              <a:buFont typeface="EB Garamond Regular"/>
              <a:buAutoNum type="arabicPeriod"/>
            </a:pPr>
            <a:r>
              <a:rPr lang="en">
                <a:latin typeface="EB Garamond Regular"/>
                <a:ea typeface="EB Garamond Regular"/>
                <a:cs typeface="EB Garamond Regular"/>
                <a:sym typeface="EB Garamond Regular"/>
              </a:rPr>
              <a:t>What are top-5 countries with highest proportion of the underweight in 2018?</a:t>
            </a:r>
            <a:endParaRPr>
              <a:latin typeface="EB Garamond Regular"/>
              <a:ea typeface="EB Garamond Regular"/>
              <a:cs typeface="EB Garamond Regular"/>
              <a:sym typeface="EB Garamond Regular"/>
            </a:endParaRPr>
          </a:p>
          <a:p>
            <a:pPr indent="-342900" lvl="0" marL="457200" rtl="0" algn="l">
              <a:spcBef>
                <a:spcPts val="0"/>
              </a:spcBef>
              <a:spcAft>
                <a:spcPts val="0"/>
              </a:spcAft>
              <a:buSzPts val="1800"/>
              <a:buFont typeface="EB Garamond Regular"/>
              <a:buAutoNum type="arabicPeriod"/>
            </a:pPr>
            <a:r>
              <a:rPr lang="en">
                <a:latin typeface="EB Garamond Regular"/>
                <a:ea typeface="EB Garamond Regular"/>
                <a:cs typeface="EB Garamond Regular"/>
                <a:sym typeface="EB Garamond Regular"/>
              </a:rPr>
              <a:t>What is the average proportion of all malnutrition types by country's income group?</a:t>
            </a:r>
            <a:endParaRPr>
              <a:latin typeface="EB Garamond Regular"/>
              <a:ea typeface="EB Garamond Regular"/>
              <a:cs typeface="EB Garamond Regular"/>
              <a:sym typeface="EB Garamond Regular"/>
            </a:endParaRPr>
          </a:p>
          <a:p>
            <a:pPr indent="-342900" lvl="0" marL="457200" rtl="0" algn="l">
              <a:spcBef>
                <a:spcPts val="0"/>
              </a:spcBef>
              <a:spcAft>
                <a:spcPts val="0"/>
              </a:spcAft>
              <a:buSzPts val="1800"/>
              <a:buFont typeface="EB Garamond Regular"/>
              <a:buAutoNum type="arabicPeriod"/>
            </a:pPr>
            <a:r>
              <a:rPr lang="en">
                <a:latin typeface="EB Garamond Regular"/>
                <a:ea typeface="EB Garamond Regular"/>
                <a:cs typeface="EB Garamond Regular"/>
                <a:sym typeface="EB Garamond Regular"/>
              </a:rPr>
              <a:t>What are top-5 countries with highest proportion of the overweight in 2018?</a:t>
            </a:r>
            <a:endParaRPr>
              <a:latin typeface="EB Garamond Regular"/>
              <a:ea typeface="EB Garamond Regular"/>
              <a:cs typeface="EB Garamond Regular"/>
              <a:sym typeface="EB Garamond Regular"/>
            </a:endParaRPr>
          </a:p>
          <a:p>
            <a:pPr indent="-342900" lvl="0" marL="457200" rtl="0" algn="l">
              <a:spcBef>
                <a:spcPts val="0"/>
              </a:spcBef>
              <a:spcAft>
                <a:spcPts val="0"/>
              </a:spcAft>
              <a:buSzPts val="1800"/>
              <a:buFont typeface="EB Garamond Regular"/>
              <a:buAutoNum type="arabicPeriod"/>
            </a:pPr>
            <a:r>
              <a:rPr lang="en">
                <a:latin typeface="EB Garamond Regular"/>
                <a:ea typeface="EB Garamond Regular"/>
                <a:cs typeface="EB Garamond Regular"/>
                <a:sym typeface="EB Garamond Regular"/>
              </a:rPr>
              <a:t>How has the country Tunisia developed over years in terms of the proportion of the overweight?</a:t>
            </a:r>
            <a:endParaRPr>
              <a:latin typeface="EB Garamond Regular"/>
              <a:ea typeface="EB Garamond Regular"/>
              <a:cs typeface="EB Garamond Regular"/>
              <a:sym typeface="EB Garamond Regular"/>
            </a:endParaRPr>
          </a:p>
          <a:p>
            <a:pPr indent="-342900" lvl="0" marL="457200" rtl="0" algn="l">
              <a:spcBef>
                <a:spcPts val="0"/>
              </a:spcBef>
              <a:spcAft>
                <a:spcPts val="0"/>
              </a:spcAft>
              <a:buSzPts val="1800"/>
              <a:buFont typeface="EB Garamond Regular"/>
              <a:buAutoNum type="arabicPeriod"/>
            </a:pPr>
            <a:r>
              <a:rPr lang="en">
                <a:latin typeface="EB Garamond Regular"/>
                <a:ea typeface="EB Garamond Regular"/>
                <a:cs typeface="EB Garamond Regular"/>
                <a:sym typeface="EB Garamond Regular"/>
              </a:rPr>
              <a:t>Is there a correlation between income group &amp; under/overweight?</a:t>
            </a:r>
            <a:endParaRPr>
              <a:latin typeface="EB Garamond Regular"/>
              <a:ea typeface="EB Garamond Regular"/>
              <a:cs typeface="EB Garamond Regular"/>
              <a:sym typeface="EB Garamond Regular"/>
            </a:endParaRPr>
          </a:p>
          <a:p>
            <a:pPr indent="0" lvl="0" marL="0" rtl="0" algn="l">
              <a:spcBef>
                <a:spcPts val="1600"/>
              </a:spcBef>
              <a:spcAft>
                <a:spcPts val="0"/>
              </a:spcAft>
              <a:buNone/>
            </a:pPr>
            <a:r>
              <a:rPr lang="en" sz="1500">
                <a:latin typeface="EB Garamond Regular"/>
                <a:ea typeface="EB Garamond Regular"/>
                <a:cs typeface="EB Garamond Regular"/>
                <a:sym typeface="EB Garamond Regular"/>
              </a:rPr>
              <a:t>TOOLS &amp; LANGUAGE USED TO ADDRESS THE QUESTIONS - </a:t>
            </a:r>
            <a:endParaRPr sz="1500">
              <a:latin typeface="EB Garamond Regular"/>
              <a:ea typeface="EB Garamond Regular"/>
              <a:cs typeface="EB Garamond Regular"/>
              <a:sym typeface="EB Garamond Regular"/>
            </a:endParaRPr>
          </a:p>
          <a:p>
            <a:pPr indent="-323850" lvl="0" marL="457200" rtl="0" algn="l">
              <a:spcBef>
                <a:spcPts val="1600"/>
              </a:spcBef>
              <a:spcAft>
                <a:spcPts val="0"/>
              </a:spcAft>
              <a:buSzPts val="1500"/>
              <a:buFont typeface="EB Garamond Regular"/>
              <a:buChar char="-"/>
            </a:pPr>
            <a:r>
              <a:rPr lang="en" sz="1500">
                <a:latin typeface="EB Garamond Regular"/>
                <a:ea typeface="EB Garamond Regular"/>
                <a:cs typeface="EB Garamond Regular"/>
                <a:sym typeface="EB Garamond Regular"/>
              </a:rPr>
              <a:t>Jupyter Notebook, Python (pandas, numpy, matplotlib, seaborn)</a:t>
            </a:r>
            <a:endParaRPr sz="1500">
              <a:latin typeface="EB Garamond Regular"/>
              <a:ea typeface="EB Garamond Regular"/>
              <a:cs typeface="EB Garamond Regular"/>
              <a:sym typeface="EB Garamond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634900" cy="613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EB Garamond Regular"/>
              <a:buAutoNum type="arabicPeriod"/>
            </a:pPr>
            <a:r>
              <a:rPr lang="en" sz="2000">
                <a:latin typeface="EB Garamond Regular"/>
                <a:ea typeface="EB Garamond Regular"/>
                <a:cs typeface="EB Garamond Regular"/>
                <a:sym typeface="EB Garamond Regular"/>
              </a:rPr>
              <a:t>What is the average proportion of underweight by country's income group?</a:t>
            </a:r>
            <a:endParaRPr sz="2200"/>
          </a:p>
        </p:txBody>
      </p:sp>
      <p:sp>
        <p:nvSpPr>
          <p:cNvPr id="94" name="Google Shape;94;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8"/>
          <p:cNvPicPr preferRelativeResize="0"/>
          <p:nvPr/>
        </p:nvPicPr>
        <p:blipFill>
          <a:blip r:embed="rId3">
            <a:alphaModFix/>
          </a:blip>
          <a:stretch>
            <a:fillRect/>
          </a:stretch>
        </p:blipFill>
        <p:spPr>
          <a:xfrm>
            <a:off x="2661388" y="1627175"/>
            <a:ext cx="3571875" cy="248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186875" y="286875"/>
            <a:ext cx="8520600" cy="613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2100">
                <a:latin typeface="EB Garamond Regular"/>
                <a:ea typeface="EB Garamond Regular"/>
                <a:cs typeface="EB Garamond Regular"/>
                <a:sym typeface="EB Garamond Regular"/>
              </a:rPr>
              <a:t>2. </a:t>
            </a:r>
            <a:r>
              <a:rPr lang="en" sz="2100">
                <a:latin typeface="EB Garamond Regular"/>
                <a:ea typeface="EB Garamond Regular"/>
                <a:cs typeface="EB Garamond Regular"/>
                <a:sym typeface="EB Garamond Regular"/>
              </a:rPr>
              <a:t>What are top-5 countries with highest proportion of the underweight in 2018?</a:t>
            </a:r>
            <a:endParaRPr sz="2200"/>
          </a:p>
        </p:txBody>
      </p:sp>
      <p:sp>
        <p:nvSpPr>
          <p:cNvPr id="101" name="Google Shape;101;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latin typeface="EB Garamond Regular"/>
              <a:ea typeface="EB Garamond Regular"/>
              <a:cs typeface="EB Garamond Regular"/>
              <a:sym typeface="EB Garamond Regular"/>
            </a:endParaRPr>
          </a:p>
        </p:txBody>
      </p:sp>
      <p:pic>
        <p:nvPicPr>
          <p:cNvPr id="102" name="Google Shape;102;p19"/>
          <p:cNvPicPr preferRelativeResize="0"/>
          <p:nvPr/>
        </p:nvPicPr>
        <p:blipFill rotWithShape="1">
          <a:blip r:embed="rId3">
            <a:alphaModFix/>
          </a:blip>
          <a:srcRect b="0" l="14192" r="0" t="0"/>
          <a:stretch/>
        </p:blipFill>
        <p:spPr>
          <a:xfrm>
            <a:off x="3092713" y="1530850"/>
            <a:ext cx="2958575"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45475" y="207825"/>
            <a:ext cx="8933700" cy="8505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900">
                <a:latin typeface="EB Garamond Regular"/>
                <a:ea typeface="EB Garamond Regular"/>
                <a:cs typeface="EB Garamond Regular"/>
                <a:sym typeface="EB Garamond Regular"/>
              </a:rPr>
              <a:t>3. </a:t>
            </a:r>
            <a:r>
              <a:rPr lang="en" sz="1900">
                <a:latin typeface="EB Garamond Regular"/>
                <a:ea typeface="EB Garamond Regular"/>
                <a:cs typeface="EB Garamond Regular"/>
                <a:sym typeface="EB Garamond Regular"/>
              </a:rPr>
              <a:t>What is the average proportion of all malnutrition types by country's income group?</a:t>
            </a:r>
            <a:endParaRPr sz="3100"/>
          </a:p>
        </p:txBody>
      </p:sp>
      <p:sp>
        <p:nvSpPr>
          <p:cNvPr id="108" name="Google Shape;108;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0"/>
          <p:cNvPicPr preferRelativeResize="0"/>
          <p:nvPr/>
        </p:nvPicPr>
        <p:blipFill>
          <a:blip r:embed="rId3">
            <a:alphaModFix/>
          </a:blip>
          <a:stretch>
            <a:fillRect/>
          </a:stretch>
        </p:blipFill>
        <p:spPr>
          <a:xfrm>
            <a:off x="228525" y="1306013"/>
            <a:ext cx="8767602" cy="2421824"/>
          </a:xfrm>
          <a:prstGeom prst="rect">
            <a:avLst/>
          </a:prstGeom>
          <a:noFill/>
          <a:ln>
            <a:noFill/>
          </a:ln>
        </p:spPr>
      </p:pic>
      <p:sp>
        <p:nvSpPr>
          <p:cNvPr id="110" name="Google Shape;110;p20"/>
          <p:cNvSpPr txBox="1"/>
          <p:nvPr/>
        </p:nvSpPr>
        <p:spPr>
          <a:xfrm>
            <a:off x="643175" y="3877675"/>
            <a:ext cx="80208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B Garamond Regular"/>
                <a:ea typeface="EB Garamond Regular"/>
                <a:cs typeface="EB Garamond Regular"/>
                <a:sym typeface="EB Garamond Regular"/>
              </a:rPr>
              <a:t>We can observe that low-income countries seem to suffer the most with high averages of all malnutrition types among its population, except Overweight.  </a:t>
            </a:r>
            <a:endParaRPr>
              <a:latin typeface="EB Garamond Regular"/>
              <a:ea typeface="EB Garamond Regular"/>
              <a:cs typeface="EB Garamond Regular"/>
              <a:sym typeface="EB Garamond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20200"/>
            <a:ext cx="8520600" cy="8865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latin typeface="EB Garamond Regular"/>
                <a:ea typeface="EB Garamond Regular"/>
                <a:cs typeface="EB Garamond Regular"/>
                <a:sym typeface="EB Garamond Regular"/>
              </a:rPr>
              <a:t>4. </a:t>
            </a:r>
            <a:r>
              <a:rPr lang="en" sz="1800">
                <a:latin typeface="EB Garamond Regular"/>
                <a:ea typeface="EB Garamond Regular"/>
                <a:cs typeface="EB Garamond Regular"/>
                <a:sym typeface="EB Garamond Regular"/>
              </a:rPr>
              <a:t>What are top-5 countries with highest proportion of the overweight in 2018?</a:t>
            </a:r>
            <a:endParaRPr sz="2000">
              <a:latin typeface="EB Garamond Regular"/>
              <a:ea typeface="EB Garamond Regular"/>
              <a:cs typeface="EB Garamond Regular"/>
              <a:sym typeface="EB Garamond Regular"/>
            </a:endParaRPr>
          </a:p>
          <a:p>
            <a:pPr indent="0" lvl="0" marL="0" rtl="0" algn="l">
              <a:spcBef>
                <a:spcPts val="1600"/>
              </a:spcBef>
              <a:spcAft>
                <a:spcPts val="0"/>
              </a:spcAft>
              <a:buNone/>
            </a:pPr>
            <a:r>
              <a:t/>
            </a:r>
            <a:endParaRPr sz="3200"/>
          </a:p>
        </p:txBody>
      </p:sp>
      <p:sp>
        <p:nvSpPr>
          <p:cNvPr id="116" name="Google Shape;116;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1"/>
          <p:cNvPicPr preferRelativeResize="0"/>
          <p:nvPr/>
        </p:nvPicPr>
        <p:blipFill rotWithShape="1">
          <a:blip r:embed="rId3">
            <a:alphaModFix/>
          </a:blip>
          <a:srcRect b="0" l="-18595" r="0" t="0"/>
          <a:stretch/>
        </p:blipFill>
        <p:spPr>
          <a:xfrm>
            <a:off x="2829751" y="1452575"/>
            <a:ext cx="3359250" cy="254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