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" initials="S" lastIdx="14" clrIdx="0">
    <p:extLst>
      <p:ext uri="{19B8F6BF-5375-455C-9EA6-DF929625EA0E}">
        <p15:presenceInfo xmlns:p15="http://schemas.microsoft.com/office/powerpoint/2012/main" userId="S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3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99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66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0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112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831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19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5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9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0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1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1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8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.com/nl/f/storytelling-with-data/9200000050560215/" TargetMode="External"/><Relationship Id="rId2" Type="http://schemas.openxmlformats.org/officeDocument/2006/relationships/hyperlink" Target="https://rmarkdown.rstudio.com/flex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awesom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icons?d=gallery" TargetMode="External"/><Relationship Id="rId2" Type="http://schemas.openxmlformats.org/officeDocument/2006/relationships/hyperlink" Target="http://www.stat.columbia.edu/~tzheng/files/Rcolor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DDD9-3AA2-43C8-8A6A-C1E08F7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FLEXDASHBOARD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F1CF9-8FBB-454F-A34B-0ADA153B9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dirty="0"/>
              <a:t>Olga Sholderer</a:t>
            </a:r>
          </a:p>
        </p:txBody>
      </p:sp>
    </p:spTree>
    <p:extLst>
      <p:ext uri="{BB962C8B-B14F-4D97-AF65-F5344CB8AC3E}">
        <p14:creationId xmlns:p14="http://schemas.microsoft.com/office/powerpoint/2010/main" val="126710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8174-D481-4742-BAC7-C8540946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for communicating your point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783D-EB49-4880-91FC-C51EF7A6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62" y="2437680"/>
            <a:ext cx="8596668" cy="3880773"/>
          </a:xfrm>
        </p:spPr>
        <p:txBody>
          <a:bodyPr/>
          <a:lstStyle/>
          <a:p>
            <a:r>
              <a:rPr lang="en-US" dirty="0"/>
              <a:t>Storyboards – bring attention to specific datapoints</a:t>
            </a:r>
          </a:p>
          <a:p>
            <a:r>
              <a:rPr lang="en-US" dirty="0"/>
              <a:t>Shiny components</a:t>
            </a:r>
          </a:p>
          <a:p>
            <a:r>
              <a:rPr lang="en-US" dirty="0"/>
              <a:t>Publish your dashboard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54B09-23C1-4A90-95CC-9AA7FF58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03" y="3429000"/>
            <a:ext cx="55149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EA56-9E9B-4AC6-A727-405989C1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203D-2E4A-4054-89E0-265E03FE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24" y="1488613"/>
            <a:ext cx="8596668" cy="3880773"/>
          </a:xfrm>
        </p:spPr>
        <p:txBody>
          <a:bodyPr/>
          <a:lstStyle/>
          <a:p>
            <a:r>
              <a:rPr lang="en-US" dirty="0"/>
              <a:t>Let’s make a storyboard with the visuals we have already created!</a:t>
            </a:r>
          </a:p>
          <a:p>
            <a:r>
              <a:rPr lang="en-US" dirty="0"/>
              <a:t>Open Exercise#3.Rmd, add names of charts and commentary. Run and see how it looks like!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62289-E41E-4177-8185-C51625C7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33" y="2361501"/>
            <a:ext cx="7105743" cy="42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1F70-8C88-4269-A2B0-4B4A147B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not covered at the workshop but exciting 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14EC-B06F-477D-8642-D228290B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Automate your dashboard</a:t>
            </a:r>
          </a:p>
          <a:p>
            <a:r>
              <a:rPr lang="en-US" dirty="0"/>
              <a:t>Add your logo and other cool appearances with CSS styles</a:t>
            </a:r>
          </a:p>
          <a:p>
            <a:r>
              <a:rPr lang="en-US" dirty="0"/>
              <a:t>Make it mobile friendly</a:t>
            </a:r>
          </a:p>
          <a:p>
            <a:endParaRPr lang="en-US" dirty="0"/>
          </a:p>
          <a:p>
            <a:r>
              <a:rPr lang="en-US" dirty="0"/>
              <a:t>LEARN MORE HERE: </a:t>
            </a:r>
            <a:r>
              <a:rPr lang="en-US" dirty="0">
                <a:hlinkClick r:id="rId2"/>
              </a:rPr>
              <a:t>https://rmarkdown.rstudio.com/flexdashboard</a:t>
            </a:r>
            <a:endParaRPr lang="en-US" dirty="0"/>
          </a:p>
          <a:p>
            <a:r>
              <a:rPr lang="en-US" dirty="0"/>
              <a:t>More about visualizations: </a:t>
            </a:r>
            <a:r>
              <a:rPr lang="en-US" b="1" dirty="0">
                <a:hlinkClick r:id="rId3"/>
              </a:rPr>
              <a:t>Storytelling with Data: </a:t>
            </a:r>
            <a:r>
              <a:rPr lang="en-US" dirty="0">
                <a:hlinkClick r:id="rId3"/>
              </a:rPr>
              <a:t>A Data Visualization Guide for Business Professionals by Cole </a:t>
            </a:r>
            <a:r>
              <a:rPr lang="en-US" dirty="0" err="1">
                <a:hlinkClick r:id="rId3"/>
              </a:rPr>
              <a:t>Nussbaumer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Knaflic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me on Twitter:                    @@</a:t>
            </a:r>
            <a:r>
              <a:rPr lang="en-US" dirty="0" err="1"/>
              <a:t>sholderer</a:t>
            </a:r>
            <a:r>
              <a:rPr lang="en-US" dirty="0"/>
              <a:t> </a:t>
            </a:r>
          </a:p>
        </p:txBody>
      </p:sp>
      <p:pic>
        <p:nvPicPr>
          <p:cNvPr id="3074" name="Picture 2" descr="Afbeeldingsresultaat voor twitter logo">
            <a:extLst>
              <a:ext uri="{FF2B5EF4-FFF2-40B4-BE49-F238E27FC236}">
                <a16:creationId xmlns:a16="http://schemas.microsoft.com/office/drawing/2014/main" id="{693D7D33-0E11-47BF-B53B-823501C9D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18" y="5292894"/>
            <a:ext cx="1240735" cy="90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0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2073-1F7C-4EF7-BAA5-B069E40F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Hi, my name is Olga.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402B-AE58-4B90-A87D-F587D620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studied politics and public administration with a research twist in Russia/Denmark/Hungary and the Netherlands ( </a:t>
            </a:r>
            <a:r>
              <a:rPr lang="en-US" dirty="0">
                <a:sym typeface="Symbol" panose="05050102010706020507" pitchFamily="18" charset="2"/>
              </a:rPr>
              <a:t> )</a:t>
            </a:r>
            <a:endParaRPr lang="en-US" dirty="0"/>
          </a:p>
          <a:p>
            <a:r>
              <a:rPr lang="en-US" dirty="0"/>
              <a:t>I’ve got my work experience in non-profits (United Nations, Council of Europe, NGOs working on human rights, democracy and peace building). Currently working in a non-profit enhancing quality of business education worldwide!</a:t>
            </a:r>
          </a:p>
          <a:p>
            <a:r>
              <a:rPr lang="en-US" dirty="0"/>
              <a:t>Beach volleyball, food, traveling, surfing and food.</a:t>
            </a:r>
          </a:p>
        </p:txBody>
      </p:sp>
    </p:spTree>
    <p:extLst>
      <p:ext uri="{BB962C8B-B14F-4D97-AF65-F5344CB8AC3E}">
        <p14:creationId xmlns:p14="http://schemas.microsoft.com/office/powerpoint/2010/main" val="217557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0A66-9ED5-4FD2-B494-7283EE2B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Flexdashboard</a:t>
            </a:r>
            <a:r>
              <a:rPr lang="en-US" dirty="0"/>
              <a:t>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AB1E-05D5-471D-A4A0-4E39DFAC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Cool and easy way to create a dashboard without paying non-sense money for the software</a:t>
            </a:r>
          </a:p>
          <a:p>
            <a:r>
              <a:rPr lang="en-US" dirty="0"/>
              <a:t>In essence:</a:t>
            </a:r>
          </a:p>
          <a:p>
            <a:pPr lvl="1"/>
            <a:r>
              <a:rPr lang="en-US" dirty="0"/>
              <a:t>uses R Markdown </a:t>
            </a:r>
          </a:p>
          <a:p>
            <a:pPr lvl="1"/>
            <a:r>
              <a:rPr lang="en-US" dirty="0" err="1"/>
              <a:t>htmlwidgets</a:t>
            </a:r>
            <a:r>
              <a:rPr lang="en-US" dirty="0"/>
              <a:t>; base, lattice, and grid graphics; tabular data; gauges and value boxes; and text annotations</a:t>
            </a:r>
          </a:p>
          <a:p>
            <a:pPr lvl="1"/>
            <a:r>
              <a:rPr lang="en-US" dirty="0"/>
              <a:t>row and column-based layouts</a:t>
            </a:r>
          </a:p>
          <a:p>
            <a:pPr lvl="1"/>
            <a:r>
              <a:rPr lang="en-US" dirty="0"/>
              <a:t>storyboard and shiny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CD08-619A-4712-9E87-08DB15E5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7D3CC-68D4-43B4-A6E8-B95F42A4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1369256"/>
            <a:ext cx="8341602" cy="5046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0E122-3005-4312-8026-84CFB74B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78" y="1335081"/>
            <a:ext cx="8848162" cy="52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89BB-1406-436C-A5DA-98E55432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E1AF-CD33-4331-9772-F90E14B1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 high-quality, reproducible documents: </a:t>
            </a:r>
          </a:p>
          <a:p>
            <a:pPr lvl="1"/>
            <a:r>
              <a:rPr lang="en-US" dirty="0"/>
              <a:t>HTML-files, </a:t>
            </a:r>
          </a:p>
          <a:p>
            <a:pPr lvl="1"/>
            <a:r>
              <a:rPr lang="en-US" dirty="0"/>
              <a:t>PDF documents, </a:t>
            </a:r>
          </a:p>
          <a:p>
            <a:pPr lvl="1"/>
            <a:r>
              <a:rPr lang="en-US" dirty="0"/>
              <a:t>Presentations,</a:t>
            </a:r>
          </a:p>
          <a:p>
            <a:pPr lvl="1"/>
            <a:r>
              <a:rPr lang="en-US" dirty="0"/>
              <a:t>… and yes, dashboards!</a:t>
            </a:r>
          </a:p>
          <a:p>
            <a:r>
              <a:rPr lang="en-US" dirty="0" err="1"/>
              <a:t>Yaml</a:t>
            </a:r>
            <a:r>
              <a:rPr lang="en-US" dirty="0"/>
              <a:t> header + structure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 out </a:t>
            </a:r>
            <a:r>
              <a:rPr lang="en-US" dirty="0">
                <a:hlinkClick r:id="rId2"/>
              </a:rPr>
              <a:t>R Markdown cheat sheet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6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AE6-7834-4787-B954-E9B63945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FD7004-E1E2-419B-8180-B662DE2B3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93" y="393469"/>
            <a:ext cx="8773871" cy="61758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0A6374-159E-487C-A1C3-F7F8F9563139}"/>
              </a:ext>
            </a:extLst>
          </p:cNvPr>
          <p:cNvSpPr/>
          <p:nvPr/>
        </p:nvSpPr>
        <p:spPr>
          <a:xfrm>
            <a:off x="561975" y="393469"/>
            <a:ext cx="3619500" cy="13208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1F22C-77E7-4F95-B0F0-D8D2B637124A}"/>
              </a:ext>
            </a:extLst>
          </p:cNvPr>
          <p:cNvSpPr txBox="1"/>
          <p:nvPr/>
        </p:nvSpPr>
        <p:spPr>
          <a:xfrm>
            <a:off x="4231457" y="869203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YAML header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9DCCF-D68B-4F96-9F52-86D2BA2F4C0E}"/>
              </a:ext>
            </a:extLst>
          </p:cNvPr>
          <p:cNvSpPr/>
          <p:nvPr/>
        </p:nvSpPr>
        <p:spPr>
          <a:xfrm>
            <a:off x="824345" y="4100945"/>
            <a:ext cx="2750128" cy="6511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1BAA3-23FF-4260-8910-1C7DEAEBBAF6}"/>
              </a:ext>
            </a:extLst>
          </p:cNvPr>
          <p:cNvSpPr txBox="1"/>
          <p:nvPr/>
        </p:nvSpPr>
        <p:spPr>
          <a:xfrm>
            <a:off x="3753476" y="429820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Code chunk</a:t>
            </a:r>
            <a:endParaRPr lang="nl-NL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4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051D-DBDF-4BEE-9B68-081D68B9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5" y="109422"/>
            <a:ext cx="8297872" cy="1158876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#1 : Add title and chart names to any of the layouts and knit them</a:t>
            </a:r>
          </a:p>
        </p:txBody>
      </p:sp>
      <p:pic>
        <p:nvPicPr>
          <p:cNvPr id="2058" name="Picture 1">
            <a:extLst>
              <a:ext uri="{FF2B5EF4-FFF2-40B4-BE49-F238E27FC236}">
                <a16:creationId xmlns:a16="http://schemas.microsoft.com/office/drawing/2014/main" id="{80ACD98D-9D9F-4134-B139-4D3CC1D0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1" y="1111135"/>
            <a:ext cx="1828800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2">
            <a:extLst>
              <a:ext uri="{FF2B5EF4-FFF2-40B4-BE49-F238E27FC236}">
                <a16:creationId xmlns:a16="http://schemas.microsoft.com/office/drawing/2014/main" id="{35FA1467-3D3F-4166-AAA2-06F9A4A1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01" y="1200035"/>
            <a:ext cx="2032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id="{D0F245B2-BC9B-4FF1-A49B-0953FA29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01" y="3168535"/>
            <a:ext cx="11493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 Stack (Fill)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477DB6B-7FB5-44B9-B840-0EDA44AF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01" y="328283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 Stack (Scrolling)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1" name="Picture 5">
            <a:extLst>
              <a:ext uri="{FF2B5EF4-FFF2-40B4-BE49-F238E27FC236}">
                <a16:creationId xmlns:a16="http://schemas.microsoft.com/office/drawing/2014/main" id="{F487E0A1-EA60-415F-AA9B-C1E740D5C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01" y="1168285"/>
            <a:ext cx="1863725" cy="20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794319D0-7EE0-4603-9BF7-7E53FA541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051" y="319393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Focal Chart (Top)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2" name="Picture 7">
            <a:extLst>
              <a:ext uri="{FF2B5EF4-FFF2-40B4-BE49-F238E27FC236}">
                <a16:creationId xmlns:a16="http://schemas.microsoft.com/office/drawing/2014/main" id="{4B183A30-00A7-48AB-B1F1-7F8F428A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51" y="1206385"/>
            <a:ext cx="195580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FF3E87BF-0FFE-4DC4-8A5F-B2B7C1E4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351" y="319393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Focal Chart (Left)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9">
            <a:extLst>
              <a:ext uri="{FF2B5EF4-FFF2-40B4-BE49-F238E27FC236}">
                <a16:creationId xmlns:a16="http://schemas.microsoft.com/office/drawing/2014/main" id="{762EFF83-1242-4228-891F-A006941E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1" y="3727335"/>
            <a:ext cx="1758950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B044498C-643C-453A-9024-1DDA687D8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351" y="653403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 Grid (2x2)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11">
            <a:extLst>
              <a:ext uri="{FF2B5EF4-FFF2-40B4-BE49-F238E27FC236}">
                <a16:creationId xmlns:a16="http://schemas.microsoft.com/office/drawing/2014/main" id="{D52D6337-80CA-4126-BB74-829C10F0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69" y="3825760"/>
            <a:ext cx="2074863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2">
            <a:extLst>
              <a:ext uri="{FF2B5EF4-FFF2-40B4-BE49-F238E27FC236}">
                <a16:creationId xmlns:a16="http://schemas.microsoft.com/office/drawing/2014/main" id="{9553FBF0-220A-4E6B-97CD-546C3D91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251" y="645148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Tabset Column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13">
            <a:extLst>
              <a:ext uri="{FF2B5EF4-FFF2-40B4-BE49-F238E27FC236}">
                <a16:creationId xmlns:a16="http://schemas.microsoft.com/office/drawing/2014/main" id="{69C00DC1-C637-48DE-8CAC-5516495F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51" y="3825760"/>
            <a:ext cx="2011564" cy="218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4">
            <a:extLst>
              <a:ext uri="{FF2B5EF4-FFF2-40B4-BE49-F238E27FC236}">
                <a16:creationId xmlns:a16="http://schemas.microsoft.com/office/drawing/2014/main" id="{59599668-86FB-4816-8767-90C0C88D4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851" y="6445135"/>
            <a:ext cx="1631950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Tabset Row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24A82A72-AD42-4F0D-A4B9-B2755E325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01" y="6253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C711A2BB-D8FF-4C5C-8425-9E36FEBF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51" y="11111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020843F6-0D2B-4740-978E-3EF00995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51" y="31621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14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ctr"/>
              </a:tabLst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ctr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14800" algn="ctr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1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E33-7BAB-400D-A2AF-309BC3B1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AB08-2E3B-4BC9-BA42-37C0EA4EB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95" y="1411842"/>
            <a:ext cx="8596668" cy="3880773"/>
          </a:xfrm>
        </p:spPr>
        <p:txBody>
          <a:bodyPr/>
          <a:lstStyle/>
          <a:p>
            <a:r>
              <a:rPr lang="en-US" dirty="0"/>
              <a:t>Value boxes: ```{r} </a:t>
            </a:r>
            <a:r>
              <a:rPr lang="en-US" dirty="0" err="1"/>
              <a:t>valueBox</a:t>
            </a:r>
            <a:r>
              <a:rPr lang="en-US" dirty="0"/>
              <a:t>(articles, icon = "fa-pencil")```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Gauges: ```{r} gauge(rate, min = 0, max = 100, symbol = '%', </a:t>
            </a:r>
            <a:r>
              <a:rPr lang="en-US" dirty="0" err="1"/>
              <a:t>gaugeSectors</a:t>
            </a:r>
            <a:r>
              <a:rPr lang="en-US" dirty="0"/>
              <a:t>(  success = c(80, 100), warning = c(40, 79), danger = c(0, 39)))```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F71F8-646C-4FE7-AA69-E8F6CBAE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6540"/>
            <a:ext cx="7151618" cy="1486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96A76-3D1B-4C00-8086-F799405A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27" y="4114868"/>
            <a:ext cx="7101325" cy="16254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CD4B85-0B38-4DA8-9A62-126EC0E4E3BE}"/>
              </a:ext>
            </a:extLst>
          </p:cNvPr>
          <p:cNvSpPr/>
          <p:nvPr/>
        </p:nvSpPr>
        <p:spPr>
          <a:xfrm>
            <a:off x="945465" y="6122371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Icons from: </a:t>
            </a:r>
            <a:r>
              <a:rPr lang="en-US" dirty="0">
                <a:solidFill>
                  <a:srgbClr val="00662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</a:t>
            </a:r>
            <a:endParaRPr lang="en-US" b="0" i="0" u="none" strike="noStrike" dirty="0">
              <a:solidFill>
                <a:srgbClr val="660099"/>
              </a:solidFill>
              <a:effectLst/>
              <a:latin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0980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E33-7BAB-400D-A2AF-309BC3B1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 2: Create a dashboard with value boxes, table and interactive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AB08-2E3B-4BC9-BA42-37C0EA4E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ggplotly</a:t>
            </a:r>
            <a:r>
              <a:rPr lang="en-US" dirty="0"/>
              <a:t>() for turning your </a:t>
            </a:r>
            <a:r>
              <a:rPr lang="en-US" dirty="0" err="1"/>
              <a:t>ggplots</a:t>
            </a:r>
            <a:r>
              <a:rPr lang="en-US" dirty="0"/>
              <a:t> into interactive graphs</a:t>
            </a:r>
          </a:p>
          <a:p>
            <a:r>
              <a:rPr lang="en-US" dirty="0"/>
              <a:t>Use DT::</a:t>
            </a:r>
            <a:r>
              <a:rPr lang="en-US" dirty="0" err="1"/>
              <a:t>datatable</a:t>
            </a:r>
            <a:r>
              <a:rPr lang="en-US" dirty="0"/>
              <a:t>(</a:t>
            </a:r>
            <a:r>
              <a:rPr lang="en-US" dirty="0" err="1"/>
              <a:t>rownames</a:t>
            </a:r>
            <a:r>
              <a:rPr lang="en-US" dirty="0"/>
              <a:t>=FALSE) for making searchable tables</a:t>
            </a:r>
          </a:p>
          <a:p>
            <a:r>
              <a:rPr lang="en-US" dirty="0"/>
              <a:t>For </a:t>
            </a:r>
            <a:r>
              <a:rPr lang="en-US" dirty="0" err="1"/>
              <a:t>valueBoxes</a:t>
            </a:r>
            <a:r>
              <a:rPr lang="en-US" dirty="0"/>
              <a:t>, make sure to add a color (e.g. </a:t>
            </a:r>
            <a:r>
              <a:rPr lang="en-US" dirty="0">
                <a:hlinkClick r:id="rId2"/>
              </a:rPr>
              <a:t>http://www.stat.columbia.edu/~tzheng/files/Rcolor.pdf</a:t>
            </a:r>
            <a:r>
              <a:rPr lang="en-US" dirty="0"/>
              <a:t>) and an icon (format: “fa-[name of the icon]” from </a:t>
            </a:r>
            <a:r>
              <a:rPr lang="en-US" dirty="0">
                <a:hlinkClick r:id="rId3"/>
              </a:rPr>
              <a:t>https://fontawesome.com/icons?d=gallery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653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280</TotalTime>
  <Words>482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Trebuchet MS</vt:lpstr>
      <vt:lpstr>Wingdings 3</vt:lpstr>
      <vt:lpstr>Facet</vt:lpstr>
      <vt:lpstr>FLEXDASHBOARD</vt:lpstr>
      <vt:lpstr>Hi, my name is Olga.</vt:lpstr>
      <vt:lpstr>Flexdashboard: what is it?</vt:lpstr>
      <vt:lpstr>Some examples:</vt:lpstr>
      <vt:lpstr>R Markdown</vt:lpstr>
      <vt:lpstr>PowerPoint Presentation</vt:lpstr>
      <vt:lpstr>Exercise #1 : Add title and chart names to any of the layouts and knit them</vt:lpstr>
      <vt:lpstr>Cool additions</vt:lpstr>
      <vt:lpstr>Exercise # 2: Create a dashboard with value boxes, table and interactive graph</vt:lpstr>
      <vt:lpstr>Great for communicating your point clearly</vt:lpstr>
      <vt:lpstr>Final Exercise</vt:lpstr>
      <vt:lpstr>What we have not covered at the workshop but exciting continuation…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FLEXDASHBOARD</dc:title>
  <dc:creator>Olga Sholderer</dc:creator>
  <cp:lastModifiedBy>Olga Sholderer</cp:lastModifiedBy>
  <cp:revision>22</cp:revision>
  <dcterms:created xsi:type="dcterms:W3CDTF">2019-06-19T20:17:04Z</dcterms:created>
  <dcterms:modified xsi:type="dcterms:W3CDTF">2019-07-17T10:18:07Z</dcterms:modified>
</cp:coreProperties>
</file>