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62" r:id="rId2"/>
    <p:sldId id="264" r:id="rId3"/>
    <p:sldId id="265" r:id="rId4"/>
    <p:sldId id="266" r:id="rId5"/>
    <p:sldId id="267" r:id="rId6"/>
    <p:sldId id="268" r:id="rId7"/>
    <p:sldId id="269" r:id="rId8"/>
    <p:sldId id="270" r:id="rId9"/>
    <p:sldId id="271"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42008CA-B720-4577-9256-8D6E6460F95D}">
          <p14:sldIdLst>
            <p14:sldId id="262"/>
            <p14:sldId id="264"/>
          </p14:sldIdLst>
        </p14:section>
        <p14:section name="Untitled Section" id="{5A1FC5EF-0CA3-44AB-9161-A6E43C875310}">
          <p14:sldIdLst>
            <p14:sldId id="265"/>
            <p14:sldId id="266"/>
            <p14:sldId id="267"/>
            <p14:sldId id="268"/>
            <p14:sldId id="269"/>
            <p14:sldId id="270"/>
            <p14:sldId id="271"/>
            <p14:sldId id="27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46" autoAdjust="0"/>
    <p:restoredTop sz="94706" autoAdjust="0"/>
  </p:normalViewPr>
  <p:slideViewPr>
    <p:cSldViewPr snapToGrid="0" showGuides="1">
      <p:cViewPr>
        <p:scale>
          <a:sx n="75" d="100"/>
          <a:sy n="75" d="100"/>
        </p:scale>
        <p:origin x="869" y="293"/>
      </p:cViewPr>
      <p:guideLst>
        <p:guide orient="horz" pos="2160"/>
        <p:guide pos="3840"/>
      </p:guideLst>
    </p:cSldViewPr>
  </p:slideViewPr>
  <p:notesTextViewPr>
    <p:cViewPr>
      <p:scale>
        <a:sx n="1" d="1"/>
        <a:sy n="1" d="1"/>
      </p:scale>
      <p:origin x="0" y="0"/>
    </p:cViewPr>
  </p:notesTextViewPr>
  <p:notesViewPr>
    <p:cSldViewPr snapToGrid="0" showGuides="1">
      <p:cViewPr varScale="1">
        <p:scale>
          <a:sx n="79" d="100"/>
          <a:sy n="79" d="100"/>
        </p:scale>
        <p:origin x="319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99A0E0-10E1-456B-BF15-9E5BCAAB5F0E}"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ru-RU"/>
        </a:p>
      </dgm:t>
    </dgm:pt>
    <dgm:pt modelId="{BE5CC757-9C33-4FD4-B408-E2AAB263BB0D}">
      <dgm:prSet phldrT="[Text]" custT="1"/>
      <dgm:spPr/>
      <dgm:t>
        <a:bodyPr/>
        <a:lstStyle/>
        <a:p>
          <a:r>
            <a:rPr lang="en-US" sz="2400" dirty="0"/>
            <a:t>Data sources</a:t>
          </a:r>
          <a:endParaRPr lang="ru-RU" sz="2400" dirty="0"/>
        </a:p>
      </dgm:t>
    </dgm:pt>
    <dgm:pt modelId="{1B07B2AF-3764-41B6-BB5A-13C5ACA2A616}" type="parTrans" cxnId="{1D549878-037D-440C-AED2-28819FA8E987}">
      <dgm:prSet/>
      <dgm:spPr/>
      <dgm:t>
        <a:bodyPr/>
        <a:lstStyle/>
        <a:p>
          <a:endParaRPr lang="ru-RU"/>
        </a:p>
      </dgm:t>
    </dgm:pt>
    <dgm:pt modelId="{31FC67F0-347A-4111-B929-F049128F0BE8}" type="sibTrans" cxnId="{1D549878-037D-440C-AED2-28819FA8E987}">
      <dgm:prSet/>
      <dgm:spPr/>
      <dgm:t>
        <a:bodyPr/>
        <a:lstStyle/>
        <a:p>
          <a:endParaRPr lang="ru-RU"/>
        </a:p>
      </dgm:t>
    </dgm:pt>
    <dgm:pt modelId="{851B47EA-462D-4B66-B85D-90FF33CF9AE6}">
      <dgm:prSet phldrT="[Text]" custT="1"/>
      <dgm:spPr/>
      <dgm:t>
        <a:bodyPr/>
        <a:lstStyle/>
        <a:p>
          <a:pPr algn="ctr"/>
          <a:r>
            <a:rPr lang="en-US" sz="1800" b="0" i="0" dirty="0"/>
            <a:t>species_info.csv</a:t>
          </a:r>
        </a:p>
        <a:p>
          <a:pPr algn="l">
            <a:buFont typeface="Arial" panose="020B0604020202020204" pitchFamily="34" charset="0"/>
            <a:buNone/>
          </a:pPr>
          <a:r>
            <a:rPr lang="en-US" sz="1100" b="0" i="0" dirty="0"/>
            <a:t>category - class of animal</a:t>
          </a:r>
        </a:p>
        <a:p>
          <a:pPr algn="l">
            <a:buFont typeface="Arial" panose="020B0604020202020204" pitchFamily="34" charset="0"/>
            <a:buNone/>
          </a:pPr>
          <a:r>
            <a:rPr lang="en-US" sz="1100" b="0" i="0" dirty="0"/>
            <a:t>scientific_name - the scientific name of each species</a:t>
          </a:r>
        </a:p>
        <a:p>
          <a:pPr algn="l">
            <a:buFont typeface="Arial" panose="020B0604020202020204" pitchFamily="34" charset="0"/>
            <a:buNone/>
          </a:pPr>
          <a:r>
            <a:rPr lang="en-US" sz="1100" b="0" i="0" dirty="0"/>
            <a:t>common_name - the common names of each species</a:t>
          </a:r>
        </a:p>
        <a:p>
          <a:pPr algn="l">
            <a:buFont typeface="Arial" panose="020B0604020202020204" pitchFamily="34" charset="0"/>
            <a:buNone/>
          </a:pPr>
          <a:r>
            <a:rPr lang="en-US" sz="1100" b="0" i="0" dirty="0"/>
            <a:t>conservation_status - each species current conservation status</a:t>
          </a:r>
        </a:p>
      </dgm:t>
    </dgm:pt>
    <dgm:pt modelId="{A9295CE2-9A29-443A-A751-8623368878BB}" type="parTrans" cxnId="{CC302479-A8C2-4BBF-BF5D-E791E0203657}">
      <dgm:prSet/>
      <dgm:spPr/>
      <dgm:t>
        <a:bodyPr/>
        <a:lstStyle/>
        <a:p>
          <a:endParaRPr lang="ru-RU"/>
        </a:p>
      </dgm:t>
    </dgm:pt>
    <dgm:pt modelId="{4BBFFAD2-6E54-4A6B-9A30-8E7BA7577653}" type="sibTrans" cxnId="{CC302479-A8C2-4BBF-BF5D-E791E0203657}">
      <dgm:prSet/>
      <dgm:spPr/>
      <dgm:t>
        <a:bodyPr/>
        <a:lstStyle/>
        <a:p>
          <a:endParaRPr lang="ru-RU"/>
        </a:p>
      </dgm:t>
    </dgm:pt>
    <dgm:pt modelId="{BAB324E5-42A3-4894-9B03-F975BFCF76A4}">
      <dgm:prSet phldrT="[Text]" custT="1"/>
      <dgm:spPr/>
      <dgm:t>
        <a:bodyPr/>
        <a:lstStyle/>
        <a:p>
          <a:pPr marL="0" lvl="0" algn="ctr" defTabSz="800100">
            <a:lnSpc>
              <a:spcPct val="90000"/>
            </a:lnSpc>
            <a:spcBef>
              <a:spcPct val="0"/>
            </a:spcBef>
            <a:spcAft>
              <a:spcPct val="35000"/>
            </a:spcAft>
          </a:pPr>
          <a:r>
            <a:rPr lang="en-US" sz="1800" b="0" i="0" kern="1200" dirty="0">
              <a:solidFill>
                <a:prstClr val="black"/>
              </a:solidFill>
              <a:latin typeface="Calibri" panose="020F0502020204030204"/>
              <a:ea typeface="+mn-ea"/>
              <a:cs typeface="+mn-cs"/>
            </a:rPr>
            <a:t>observations.csv</a:t>
          </a:r>
        </a:p>
        <a:p>
          <a:pPr marL="0" lvl="0" algn="l" defTabSz="800100">
            <a:lnSpc>
              <a:spcPct val="90000"/>
            </a:lnSpc>
            <a:spcBef>
              <a:spcPct val="0"/>
            </a:spcBef>
            <a:spcAft>
              <a:spcPct val="35000"/>
            </a:spcAft>
            <a:buFont typeface="Arial" panose="020B0604020202020204" pitchFamily="34" charset="0"/>
            <a:buNone/>
          </a:pPr>
          <a:r>
            <a:rPr lang="en-US" sz="1100" b="0" i="0" kern="1200" dirty="0">
              <a:solidFill>
                <a:prstClr val="black"/>
              </a:solidFill>
              <a:latin typeface="Calibri" panose="020F0502020204030204"/>
              <a:ea typeface="+mn-ea"/>
              <a:cs typeface="+mn-cs"/>
            </a:rPr>
            <a:t>scientific_name - the scientific name of each species</a:t>
          </a:r>
        </a:p>
        <a:p>
          <a:pPr marL="0" lvl="0" algn="l" defTabSz="800100">
            <a:lnSpc>
              <a:spcPct val="90000"/>
            </a:lnSpc>
            <a:spcBef>
              <a:spcPct val="0"/>
            </a:spcBef>
            <a:spcAft>
              <a:spcPct val="35000"/>
            </a:spcAft>
            <a:buFont typeface="Arial" panose="020B0604020202020204" pitchFamily="34" charset="0"/>
            <a:buNone/>
          </a:pPr>
          <a:r>
            <a:rPr lang="en-US" sz="1100" b="0" i="0" kern="1200" dirty="0">
              <a:solidFill>
                <a:prstClr val="black"/>
              </a:solidFill>
              <a:latin typeface="Calibri" panose="020F0502020204030204"/>
              <a:ea typeface="+mn-ea"/>
              <a:cs typeface="+mn-cs"/>
            </a:rPr>
            <a:t>park_name - the name of the park in which this species was observed</a:t>
          </a:r>
        </a:p>
        <a:p>
          <a:pPr marL="0" lvl="0" algn="l" defTabSz="800100">
            <a:lnSpc>
              <a:spcPct val="90000"/>
            </a:lnSpc>
            <a:spcBef>
              <a:spcPct val="0"/>
            </a:spcBef>
            <a:spcAft>
              <a:spcPct val="35000"/>
            </a:spcAft>
            <a:buFont typeface="Arial" panose="020B0604020202020204" pitchFamily="34" charset="0"/>
            <a:buNone/>
          </a:pPr>
          <a:r>
            <a:rPr lang="en-US" sz="1100" b="0" i="0" kern="1200" dirty="0">
              <a:solidFill>
                <a:prstClr val="black"/>
              </a:solidFill>
              <a:latin typeface="Calibri" panose="020F0502020204030204"/>
              <a:ea typeface="+mn-ea"/>
              <a:cs typeface="+mn-cs"/>
            </a:rPr>
            <a:t>observations - the number of observations in the past 7 days</a:t>
          </a:r>
          <a:endParaRPr lang="ru-RU" sz="1100" b="0" i="0" kern="1200" dirty="0">
            <a:solidFill>
              <a:prstClr val="black"/>
            </a:solidFill>
            <a:latin typeface="Calibri" panose="020F0502020204030204"/>
            <a:ea typeface="+mn-ea"/>
            <a:cs typeface="+mn-cs"/>
          </a:endParaRPr>
        </a:p>
        <a:p>
          <a:pPr marL="0" lvl="0" algn="l" defTabSz="800100">
            <a:lnSpc>
              <a:spcPct val="90000"/>
            </a:lnSpc>
            <a:spcBef>
              <a:spcPct val="0"/>
            </a:spcBef>
            <a:spcAft>
              <a:spcPct val="35000"/>
            </a:spcAft>
            <a:buFont typeface="Arial" panose="020B0604020202020204" pitchFamily="34" charset="0"/>
            <a:buNone/>
          </a:pPr>
          <a:endParaRPr lang="ru-RU" sz="1100" b="0" i="0" kern="1200" dirty="0">
            <a:solidFill>
              <a:prstClr val="black"/>
            </a:solidFill>
            <a:latin typeface="Calibri" panose="020F0502020204030204"/>
            <a:ea typeface="+mn-ea"/>
            <a:cs typeface="+mn-cs"/>
          </a:endParaRPr>
        </a:p>
      </dgm:t>
    </dgm:pt>
    <dgm:pt modelId="{4B0FAA04-4C97-4F27-8379-D5493BB87F53}" type="parTrans" cxnId="{934EDFF6-E7C1-4BC6-B13D-C462B4D6D6B9}">
      <dgm:prSet/>
      <dgm:spPr/>
      <dgm:t>
        <a:bodyPr/>
        <a:lstStyle/>
        <a:p>
          <a:endParaRPr lang="ru-RU"/>
        </a:p>
      </dgm:t>
    </dgm:pt>
    <dgm:pt modelId="{9BA19A5F-B32A-4095-A6F8-DAF8C235BDBD}" type="sibTrans" cxnId="{934EDFF6-E7C1-4BC6-B13D-C462B4D6D6B9}">
      <dgm:prSet/>
      <dgm:spPr/>
      <dgm:t>
        <a:bodyPr/>
        <a:lstStyle/>
        <a:p>
          <a:endParaRPr lang="ru-RU"/>
        </a:p>
      </dgm:t>
    </dgm:pt>
    <dgm:pt modelId="{1688376A-EEA5-465A-AE56-7F62D9C9D6A5}" type="pres">
      <dgm:prSet presAssocID="{3A99A0E0-10E1-456B-BF15-9E5BCAAB5F0E}" presName="hierChild1" presStyleCnt="0">
        <dgm:presLayoutVars>
          <dgm:orgChart val="1"/>
          <dgm:chPref val="1"/>
          <dgm:dir/>
          <dgm:animOne val="branch"/>
          <dgm:animLvl val="lvl"/>
          <dgm:resizeHandles/>
        </dgm:presLayoutVars>
      </dgm:prSet>
      <dgm:spPr/>
    </dgm:pt>
    <dgm:pt modelId="{181B06D4-6982-4CD8-9FA4-18BE1D00E331}" type="pres">
      <dgm:prSet presAssocID="{BE5CC757-9C33-4FD4-B408-E2AAB263BB0D}" presName="hierRoot1" presStyleCnt="0">
        <dgm:presLayoutVars>
          <dgm:hierBranch val="init"/>
        </dgm:presLayoutVars>
      </dgm:prSet>
      <dgm:spPr/>
    </dgm:pt>
    <dgm:pt modelId="{7E6E1B8B-21EA-47AA-94F4-CE09C2049E0A}" type="pres">
      <dgm:prSet presAssocID="{BE5CC757-9C33-4FD4-B408-E2AAB263BB0D}" presName="rootComposite1" presStyleCnt="0"/>
      <dgm:spPr/>
    </dgm:pt>
    <dgm:pt modelId="{7C337D8C-2E89-4821-8DB7-56111FDB3288}" type="pres">
      <dgm:prSet presAssocID="{BE5CC757-9C33-4FD4-B408-E2AAB263BB0D}" presName="rootText1" presStyleLbl="node0" presStyleIdx="0" presStyleCnt="1" custScaleX="237980">
        <dgm:presLayoutVars>
          <dgm:chPref val="3"/>
        </dgm:presLayoutVars>
      </dgm:prSet>
      <dgm:spPr/>
    </dgm:pt>
    <dgm:pt modelId="{C7229E8C-5F0F-4DF3-8913-5F2934F91256}" type="pres">
      <dgm:prSet presAssocID="{BE5CC757-9C33-4FD4-B408-E2AAB263BB0D}" presName="rootConnector1" presStyleLbl="node1" presStyleIdx="0" presStyleCnt="0"/>
      <dgm:spPr/>
    </dgm:pt>
    <dgm:pt modelId="{8B9F1D79-5D4A-4D09-893D-AFB9351C1CD6}" type="pres">
      <dgm:prSet presAssocID="{BE5CC757-9C33-4FD4-B408-E2AAB263BB0D}" presName="hierChild2" presStyleCnt="0"/>
      <dgm:spPr/>
    </dgm:pt>
    <dgm:pt modelId="{D5CE52F1-1AAB-4EF7-B8B3-9A14A6E6CF07}" type="pres">
      <dgm:prSet presAssocID="{A9295CE2-9A29-443A-A751-8623368878BB}" presName="Name37" presStyleLbl="parChTrans1D2" presStyleIdx="0" presStyleCnt="2"/>
      <dgm:spPr/>
    </dgm:pt>
    <dgm:pt modelId="{478F23E8-851D-4112-9B12-520DED1F3D22}" type="pres">
      <dgm:prSet presAssocID="{851B47EA-462D-4B66-B85D-90FF33CF9AE6}" presName="hierRoot2" presStyleCnt="0">
        <dgm:presLayoutVars>
          <dgm:hierBranch val="hang"/>
        </dgm:presLayoutVars>
      </dgm:prSet>
      <dgm:spPr/>
    </dgm:pt>
    <dgm:pt modelId="{551BDF2F-0867-4966-9628-9995A3000CF9}" type="pres">
      <dgm:prSet presAssocID="{851B47EA-462D-4B66-B85D-90FF33CF9AE6}" presName="rootComposite" presStyleCnt="0"/>
      <dgm:spPr/>
    </dgm:pt>
    <dgm:pt modelId="{D64E6021-3886-4B19-80FC-921377D06DBC}" type="pres">
      <dgm:prSet presAssocID="{851B47EA-462D-4B66-B85D-90FF33CF9AE6}" presName="rootText" presStyleLbl="node2" presStyleIdx="0" presStyleCnt="2" custScaleX="556963" custScaleY="559972">
        <dgm:presLayoutVars>
          <dgm:chPref val="3"/>
        </dgm:presLayoutVars>
      </dgm:prSet>
      <dgm:spPr/>
    </dgm:pt>
    <dgm:pt modelId="{56489055-C864-460E-B270-E363CC82DAFC}" type="pres">
      <dgm:prSet presAssocID="{851B47EA-462D-4B66-B85D-90FF33CF9AE6}" presName="rootConnector" presStyleLbl="node2" presStyleIdx="0" presStyleCnt="2"/>
      <dgm:spPr/>
    </dgm:pt>
    <dgm:pt modelId="{824C4FCC-2F27-49E6-85C7-D4A1C148A5D1}" type="pres">
      <dgm:prSet presAssocID="{851B47EA-462D-4B66-B85D-90FF33CF9AE6}" presName="hierChild4" presStyleCnt="0"/>
      <dgm:spPr/>
    </dgm:pt>
    <dgm:pt modelId="{44D788E3-B29C-41EB-B62A-2EDCB0577C38}" type="pres">
      <dgm:prSet presAssocID="{851B47EA-462D-4B66-B85D-90FF33CF9AE6}" presName="hierChild5" presStyleCnt="0"/>
      <dgm:spPr/>
    </dgm:pt>
    <dgm:pt modelId="{FFD5D442-9FEB-4A01-BB7A-1E0D20E5F9DA}" type="pres">
      <dgm:prSet presAssocID="{4B0FAA04-4C97-4F27-8379-D5493BB87F53}" presName="Name37" presStyleLbl="parChTrans1D2" presStyleIdx="1" presStyleCnt="2"/>
      <dgm:spPr/>
    </dgm:pt>
    <dgm:pt modelId="{5A87EEB7-583A-4F3A-9D15-9A2390689614}" type="pres">
      <dgm:prSet presAssocID="{BAB324E5-42A3-4894-9B03-F975BFCF76A4}" presName="hierRoot2" presStyleCnt="0">
        <dgm:presLayoutVars>
          <dgm:hierBranch val="init"/>
        </dgm:presLayoutVars>
      </dgm:prSet>
      <dgm:spPr/>
    </dgm:pt>
    <dgm:pt modelId="{B5AF1741-37DD-484F-BAB1-A944AAFADDA2}" type="pres">
      <dgm:prSet presAssocID="{BAB324E5-42A3-4894-9B03-F975BFCF76A4}" presName="rootComposite" presStyleCnt="0"/>
      <dgm:spPr/>
    </dgm:pt>
    <dgm:pt modelId="{8BF76B5D-B3C2-4D86-A6D7-FF78ABD1EF95}" type="pres">
      <dgm:prSet presAssocID="{BAB324E5-42A3-4894-9B03-F975BFCF76A4}" presName="rootText" presStyleLbl="node2" presStyleIdx="1" presStyleCnt="2" custScaleX="589001" custScaleY="562428">
        <dgm:presLayoutVars>
          <dgm:chPref val="3"/>
        </dgm:presLayoutVars>
      </dgm:prSet>
      <dgm:spPr/>
    </dgm:pt>
    <dgm:pt modelId="{B69EF61F-13B5-47A1-8B9E-F74C9692F43B}" type="pres">
      <dgm:prSet presAssocID="{BAB324E5-42A3-4894-9B03-F975BFCF76A4}" presName="rootConnector" presStyleLbl="node2" presStyleIdx="1" presStyleCnt="2"/>
      <dgm:spPr/>
    </dgm:pt>
    <dgm:pt modelId="{91DC16EC-0A92-47E9-932D-A6EA1CA26C91}" type="pres">
      <dgm:prSet presAssocID="{BAB324E5-42A3-4894-9B03-F975BFCF76A4}" presName="hierChild4" presStyleCnt="0"/>
      <dgm:spPr/>
    </dgm:pt>
    <dgm:pt modelId="{ED9A8727-3C66-4218-8C5A-DE994D22F320}" type="pres">
      <dgm:prSet presAssocID="{BAB324E5-42A3-4894-9B03-F975BFCF76A4}" presName="hierChild5" presStyleCnt="0"/>
      <dgm:spPr/>
    </dgm:pt>
    <dgm:pt modelId="{8D1A7F93-BD62-4459-B409-CD4BD15C1E5F}" type="pres">
      <dgm:prSet presAssocID="{BE5CC757-9C33-4FD4-B408-E2AAB263BB0D}" presName="hierChild3" presStyleCnt="0"/>
      <dgm:spPr/>
    </dgm:pt>
  </dgm:ptLst>
  <dgm:cxnLst>
    <dgm:cxn modelId="{9BA2E606-DE6E-4A8A-98FB-006CDF5FA0BB}" type="presOf" srcId="{BE5CC757-9C33-4FD4-B408-E2AAB263BB0D}" destId="{C7229E8C-5F0F-4DF3-8913-5F2934F91256}" srcOrd="1" destOrd="0" presId="urn:microsoft.com/office/officeart/2005/8/layout/orgChart1"/>
    <dgm:cxn modelId="{426A810B-834C-4169-BF98-28B94C2783C8}" type="presOf" srcId="{BAB324E5-42A3-4894-9B03-F975BFCF76A4}" destId="{8BF76B5D-B3C2-4D86-A6D7-FF78ABD1EF95}" srcOrd="0" destOrd="0" presId="urn:microsoft.com/office/officeart/2005/8/layout/orgChart1"/>
    <dgm:cxn modelId="{7E22E124-732D-47DD-816D-96D864BDCECD}" type="presOf" srcId="{851B47EA-462D-4B66-B85D-90FF33CF9AE6}" destId="{56489055-C864-460E-B270-E363CC82DAFC}" srcOrd="1" destOrd="0" presId="urn:microsoft.com/office/officeart/2005/8/layout/orgChart1"/>
    <dgm:cxn modelId="{A5C77D32-6511-4122-9587-F3BDFD63A063}" type="presOf" srcId="{BAB324E5-42A3-4894-9B03-F975BFCF76A4}" destId="{B69EF61F-13B5-47A1-8B9E-F74C9692F43B}" srcOrd="1" destOrd="0" presId="urn:microsoft.com/office/officeart/2005/8/layout/orgChart1"/>
    <dgm:cxn modelId="{BF2A4F64-C621-4563-A590-AD5437EBCE85}" type="presOf" srcId="{BE5CC757-9C33-4FD4-B408-E2AAB263BB0D}" destId="{7C337D8C-2E89-4821-8DB7-56111FDB3288}" srcOrd="0" destOrd="0" presId="urn:microsoft.com/office/officeart/2005/8/layout/orgChart1"/>
    <dgm:cxn modelId="{5D6C8374-02CC-4DEB-B57C-87D92588DB4D}" type="presOf" srcId="{A9295CE2-9A29-443A-A751-8623368878BB}" destId="{D5CE52F1-1AAB-4EF7-B8B3-9A14A6E6CF07}" srcOrd="0" destOrd="0" presId="urn:microsoft.com/office/officeart/2005/8/layout/orgChart1"/>
    <dgm:cxn modelId="{1D549878-037D-440C-AED2-28819FA8E987}" srcId="{3A99A0E0-10E1-456B-BF15-9E5BCAAB5F0E}" destId="{BE5CC757-9C33-4FD4-B408-E2AAB263BB0D}" srcOrd="0" destOrd="0" parTransId="{1B07B2AF-3764-41B6-BB5A-13C5ACA2A616}" sibTransId="{31FC67F0-347A-4111-B929-F049128F0BE8}"/>
    <dgm:cxn modelId="{CC302479-A8C2-4BBF-BF5D-E791E0203657}" srcId="{BE5CC757-9C33-4FD4-B408-E2AAB263BB0D}" destId="{851B47EA-462D-4B66-B85D-90FF33CF9AE6}" srcOrd="0" destOrd="0" parTransId="{A9295CE2-9A29-443A-A751-8623368878BB}" sibTransId="{4BBFFAD2-6E54-4A6B-9A30-8E7BA7577653}"/>
    <dgm:cxn modelId="{445DC77B-37FF-494A-B931-2ED8C8DF672E}" type="presOf" srcId="{3A99A0E0-10E1-456B-BF15-9E5BCAAB5F0E}" destId="{1688376A-EEA5-465A-AE56-7F62D9C9D6A5}" srcOrd="0" destOrd="0" presId="urn:microsoft.com/office/officeart/2005/8/layout/orgChart1"/>
    <dgm:cxn modelId="{8990FA8C-87EB-40E5-98F3-A9C8A410AE86}" type="presOf" srcId="{4B0FAA04-4C97-4F27-8379-D5493BB87F53}" destId="{FFD5D442-9FEB-4A01-BB7A-1E0D20E5F9DA}" srcOrd="0" destOrd="0" presId="urn:microsoft.com/office/officeart/2005/8/layout/orgChart1"/>
    <dgm:cxn modelId="{312762D5-1C5A-4D46-829B-84DCA489C338}" type="presOf" srcId="{851B47EA-462D-4B66-B85D-90FF33CF9AE6}" destId="{D64E6021-3886-4B19-80FC-921377D06DBC}" srcOrd="0" destOrd="0" presId="urn:microsoft.com/office/officeart/2005/8/layout/orgChart1"/>
    <dgm:cxn modelId="{934EDFF6-E7C1-4BC6-B13D-C462B4D6D6B9}" srcId="{BE5CC757-9C33-4FD4-B408-E2AAB263BB0D}" destId="{BAB324E5-42A3-4894-9B03-F975BFCF76A4}" srcOrd="1" destOrd="0" parTransId="{4B0FAA04-4C97-4F27-8379-D5493BB87F53}" sibTransId="{9BA19A5F-B32A-4095-A6F8-DAF8C235BDBD}"/>
    <dgm:cxn modelId="{E63321A1-647C-4300-ADB5-F013BF6D23AE}" type="presParOf" srcId="{1688376A-EEA5-465A-AE56-7F62D9C9D6A5}" destId="{181B06D4-6982-4CD8-9FA4-18BE1D00E331}" srcOrd="0" destOrd="0" presId="urn:microsoft.com/office/officeart/2005/8/layout/orgChart1"/>
    <dgm:cxn modelId="{E96A0617-69F5-4CBA-B384-63C873CBA446}" type="presParOf" srcId="{181B06D4-6982-4CD8-9FA4-18BE1D00E331}" destId="{7E6E1B8B-21EA-47AA-94F4-CE09C2049E0A}" srcOrd="0" destOrd="0" presId="urn:microsoft.com/office/officeart/2005/8/layout/orgChart1"/>
    <dgm:cxn modelId="{F6F42BCA-FABB-4FF1-9111-435FF43A4357}" type="presParOf" srcId="{7E6E1B8B-21EA-47AA-94F4-CE09C2049E0A}" destId="{7C337D8C-2E89-4821-8DB7-56111FDB3288}" srcOrd="0" destOrd="0" presId="urn:microsoft.com/office/officeart/2005/8/layout/orgChart1"/>
    <dgm:cxn modelId="{75C3418D-034D-4E14-82F5-46B0422BFFF0}" type="presParOf" srcId="{7E6E1B8B-21EA-47AA-94F4-CE09C2049E0A}" destId="{C7229E8C-5F0F-4DF3-8913-5F2934F91256}" srcOrd="1" destOrd="0" presId="urn:microsoft.com/office/officeart/2005/8/layout/orgChart1"/>
    <dgm:cxn modelId="{58DF1E78-4C24-4648-BD0D-F6989391BF24}" type="presParOf" srcId="{181B06D4-6982-4CD8-9FA4-18BE1D00E331}" destId="{8B9F1D79-5D4A-4D09-893D-AFB9351C1CD6}" srcOrd="1" destOrd="0" presId="urn:microsoft.com/office/officeart/2005/8/layout/orgChart1"/>
    <dgm:cxn modelId="{D7272792-38EE-4D7C-9B74-7CBB3FF8A951}" type="presParOf" srcId="{8B9F1D79-5D4A-4D09-893D-AFB9351C1CD6}" destId="{D5CE52F1-1AAB-4EF7-B8B3-9A14A6E6CF07}" srcOrd="0" destOrd="0" presId="urn:microsoft.com/office/officeart/2005/8/layout/orgChart1"/>
    <dgm:cxn modelId="{163C45A2-35D1-4DBA-A9A6-1D69A0023AC3}" type="presParOf" srcId="{8B9F1D79-5D4A-4D09-893D-AFB9351C1CD6}" destId="{478F23E8-851D-4112-9B12-520DED1F3D22}" srcOrd="1" destOrd="0" presId="urn:microsoft.com/office/officeart/2005/8/layout/orgChart1"/>
    <dgm:cxn modelId="{6B8E58B8-979A-4B03-AFCC-3C6C1BCEE9C0}" type="presParOf" srcId="{478F23E8-851D-4112-9B12-520DED1F3D22}" destId="{551BDF2F-0867-4966-9628-9995A3000CF9}" srcOrd="0" destOrd="0" presId="urn:microsoft.com/office/officeart/2005/8/layout/orgChart1"/>
    <dgm:cxn modelId="{C411EF82-D4C7-48C6-8F55-7D5E2D81D6E9}" type="presParOf" srcId="{551BDF2F-0867-4966-9628-9995A3000CF9}" destId="{D64E6021-3886-4B19-80FC-921377D06DBC}" srcOrd="0" destOrd="0" presId="urn:microsoft.com/office/officeart/2005/8/layout/orgChart1"/>
    <dgm:cxn modelId="{38DD3365-4042-49B9-B9C4-36EA128FFB5E}" type="presParOf" srcId="{551BDF2F-0867-4966-9628-9995A3000CF9}" destId="{56489055-C864-460E-B270-E363CC82DAFC}" srcOrd="1" destOrd="0" presId="urn:microsoft.com/office/officeart/2005/8/layout/orgChart1"/>
    <dgm:cxn modelId="{428617D0-C6EA-4252-8DE7-B6F02FDC3BCF}" type="presParOf" srcId="{478F23E8-851D-4112-9B12-520DED1F3D22}" destId="{824C4FCC-2F27-49E6-85C7-D4A1C148A5D1}" srcOrd="1" destOrd="0" presId="urn:microsoft.com/office/officeart/2005/8/layout/orgChart1"/>
    <dgm:cxn modelId="{934169EB-2A4C-45CC-862A-C05B4F24D920}" type="presParOf" srcId="{478F23E8-851D-4112-9B12-520DED1F3D22}" destId="{44D788E3-B29C-41EB-B62A-2EDCB0577C38}" srcOrd="2" destOrd="0" presId="urn:microsoft.com/office/officeart/2005/8/layout/orgChart1"/>
    <dgm:cxn modelId="{A433A86A-94D0-4917-A82E-D0C8CAB2CDB3}" type="presParOf" srcId="{8B9F1D79-5D4A-4D09-893D-AFB9351C1CD6}" destId="{FFD5D442-9FEB-4A01-BB7A-1E0D20E5F9DA}" srcOrd="2" destOrd="0" presId="urn:microsoft.com/office/officeart/2005/8/layout/orgChart1"/>
    <dgm:cxn modelId="{B085B2DD-81EC-4825-943F-0FCD15520D8C}" type="presParOf" srcId="{8B9F1D79-5D4A-4D09-893D-AFB9351C1CD6}" destId="{5A87EEB7-583A-4F3A-9D15-9A2390689614}" srcOrd="3" destOrd="0" presId="urn:microsoft.com/office/officeart/2005/8/layout/orgChart1"/>
    <dgm:cxn modelId="{80C3E0A6-E1FE-4114-AAE6-086AF53D752D}" type="presParOf" srcId="{5A87EEB7-583A-4F3A-9D15-9A2390689614}" destId="{B5AF1741-37DD-484F-BAB1-A944AAFADDA2}" srcOrd="0" destOrd="0" presId="urn:microsoft.com/office/officeart/2005/8/layout/orgChart1"/>
    <dgm:cxn modelId="{E4AAA5FD-9EE1-4F92-82D7-C494736DC98F}" type="presParOf" srcId="{B5AF1741-37DD-484F-BAB1-A944AAFADDA2}" destId="{8BF76B5D-B3C2-4D86-A6D7-FF78ABD1EF95}" srcOrd="0" destOrd="0" presId="urn:microsoft.com/office/officeart/2005/8/layout/orgChart1"/>
    <dgm:cxn modelId="{2072A923-CA95-4340-B44F-AD92749F3525}" type="presParOf" srcId="{B5AF1741-37DD-484F-BAB1-A944AAFADDA2}" destId="{B69EF61F-13B5-47A1-8B9E-F74C9692F43B}" srcOrd="1" destOrd="0" presId="urn:microsoft.com/office/officeart/2005/8/layout/orgChart1"/>
    <dgm:cxn modelId="{B6400344-464E-4AC3-ADA4-371F1322449F}" type="presParOf" srcId="{5A87EEB7-583A-4F3A-9D15-9A2390689614}" destId="{91DC16EC-0A92-47E9-932D-A6EA1CA26C91}" srcOrd="1" destOrd="0" presId="urn:microsoft.com/office/officeart/2005/8/layout/orgChart1"/>
    <dgm:cxn modelId="{2D48B020-6308-48AD-9C66-C5EACA0DACF9}" type="presParOf" srcId="{5A87EEB7-583A-4F3A-9D15-9A2390689614}" destId="{ED9A8727-3C66-4218-8C5A-DE994D22F320}" srcOrd="2" destOrd="0" presId="urn:microsoft.com/office/officeart/2005/8/layout/orgChart1"/>
    <dgm:cxn modelId="{BDC4CC47-9B6D-47E6-9BA1-979B310758EF}" type="presParOf" srcId="{181B06D4-6982-4CD8-9FA4-18BE1D00E331}" destId="{8D1A7F93-BD62-4459-B409-CD4BD15C1E5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D5D442-9FEB-4A01-BB7A-1E0D20E5F9DA}">
      <dsp:nvSpPr>
        <dsp:cNvPr id="0" name=""/>
        <dsp:cNvSpPr/>
      </dsp:nvSpPr>
      <dsp:spPr>
        <a:xfrm>
          <a:off x="4226880" y="419176"/>
          <a:ext cx="2091235" cy="151968"/>
        </a:xfrm>
        <a:custGeom>
          <a:avLst/>
          <a:gdLst/>
          <a:ahLst/>
          <a:cxnLst/>
          <a:rect l="0" t="0" r="0" b="0"/>
          <a:pathLst>
            <a:path>
              <a:moveTo>
                <a:pt x="0" y="0"/>
              </a:moveTo>
              <a:lnTo>
                <a:pt x="0" y="75984"/>
              </a:lnTo>
              <a:lnTo>
                <a:pt x="2091235" y="75984"/>
              </a:lnTo>
              <a:lnTo>
                <a:pt x="2091235" y="15196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CE52F1-1AAB-4EF7-B8B3-9A14A6E6CF07}">
      <dsp:nvSpPr>
        <dsp:cNvPr id="0" name=""/>
        <dsp:cNvSpPr/>
      </dsp:nvSpPr>
      <dsp:spPr>
        <a:xfrm>
          <a:off x="2019722" y="419176"/>
          <a:ext cx="2207158" cy="151968"/>
        </a:xfrm>
        <a:custGeom>
          <a:avLst/>
          <a:gdLst/>
          <a:ahLst/>
          <a:cxnLst/>
          <a:rect l="0" t="0" r="0" b="0"/>
          <a:pathLst>
            <a:path>
              <a:moveTo>
                <a:pt x="2207158" y="0"/>
              </a:moveTo>
              <a:lnTo>
                <a:pt x="2207158" y="75984"/>
              </a:lnTo>
              <a:lnTo>
                <a:pt x="0" y="75984"/>
              </a:lnTo>
              <a:lnTo>
                <a:pt x="0" y="15196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337D8C-2E89-4821-8DB7-56111FDB3288}">
      <dsp:nvSpPr>
        <dsp:cNvPr id="0" name=""/>
        <dsp:cNvSpPr/>
      </dsp:nvSpPr>
      <dsp:spPr>
        <a:xfrm>
          <a:off x="3365800" y="57347"/>
          <a:ext cx="1722159" cy="361828"/>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Data sources</a:t>
          </a:r>
          <a:endParaRPr lang="ru-RU" sz="2400" kern="1200" dirty="0"/>
        </a:p>
      </dsp:txBody>
      <dsp:txXfrm>
        <a:off x="3365800" y="57347"/>
        <a:ext cx="1722159" cy="361828"/>
      </dsp:txXfrm>
    </dsp:sp>
    <dsp:sp modelId="{D64E6021-3886-4B19-80FC-921377D06DBC}">
      <dsp:nvSpPr>
        <dsp:cNvPr id="0" name=""/>
        <dsp:cNvSpPr/>
      </dsp:nvSpPr>
      <dsp:spPr>
        <a:xfrm>
          <a:off x="4470" y="571144"/>
          <a:ext cx="4030502" cy="2026138"/>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t>species_info.csv</a:t>
          </a:r>
        </a:p>
        <a:p>
          <a:pPr marL="0" lvl="0" indent="0" algn="l" defTabSz="800100">
            <a:lnSpc>
              <a:spcPct val="90000"/>
            </a:lnSpc>
            <a:spcBef>
              <a:spcPct val="0"/>
            </a:spcBef>
            <a:spcAft>
              <a:spcPct val="35000"/>
            </a:spcAft>
            <a:buFont typeface="Arial" panose="020B0604020202020204" pitchFamily="34" charset="0"/>
            <a:buNone/>
          </a:pPr>
          <a:r>
            <a:rPr lang="en-US" sz="1100" b="0" i="0" kern="1200" dirty="0"/>
            <a:t>category - class of animal</a:t>
          </a:r>
        </a:p>
        <a:p>
          <a:pPr marL="0" lvl="0" indent="0" algn="l" defTabSz="800100">
            <a:lnSpc>
              <a:spcPct val="90000"/>
            </a:lnSpc>
            <a:spcBef>
              <a:spcPct val="0"/>
            </a:spcBef>
            <a:spcAft>
              <a:spcPct val="35000"/>
            </a:spcAft>
            <a:buFont typeface="Arial" panose="020B0604020202020204" pitchFamily="34" charset="0"/>
            <a:buNone/>
          </a:pPr>
          <a:r>
            <a:rPr lang="en-US" sz="1100" b="0" i="0" kern="1200" dirty="0"/>
            <a:t>scientific_name - the scientific name of each species</a:t>
          </a:r>
        </a:p>
        <a:p>
          <a:pPr marL="0" lvl="0" indent="0" algn="l" defTabSz="800100">
            <a:lnSpc>
              <a:spcPct val="90000"/>
            </a:lnSpc>
            <a:spcBef>
              <a:spcPct val="0"/>
            </a:spcBef>
            <a:spcAft>
              <a:spcPct val="35000"/>
            </a:spcAft>
            <a:buFont typeface="Arial" panose="020B0604020202020204" pitchFamily="34" charset="0"/>
            <a:buNone/>
          </a:pPr>
          <a:r>
            <a:rPr lang="en-US" sz="1100" b="0" i="0" kern="1200" dirty="0"/>
            <a:t>common_name - the common names of each species</a:t>
          </a:r>
        </a:p>
        <a:p>
          <a:pPr marL="0" lvl="0" indent="0" algn="l" defTabSz="800100">
            <a:lnSpc>
              <a:spcPct val="90000"/>
            </a:lnSpc>
            <a:spcBef>
              <a:spcPct val="0"/>
            </a:spcBef>
            <a:spcAft>
              <a:spcPct val="35000"/>
            </a:spcAft>
            <a:buFont typeface="Arial" panose="020B0604020202020204" pitchFamily="34" charset="0"/>
            <a:buNone/>
          </a:pPr>
          <a:r>
            <a:rPr lang="en-US" sz="1100" b="0" i="0" kern="1200" dirty="0"/>
            <a:t>conservation_status - each species current conservation status</a:t>
          </a:r>
        </a:p>
      </dsp:txBody>
      <dsp:txXfrm>
        <a:off x="4470" y="571144"/>
        <a:ext cx="4030502" cy="2026138"/>
      </dsp:txXfrm>
    </dsp:sp>
    <dsp:sp modelId="{8BF76B5D-B3C2-4D86-A6D7-FF78ABD1EF95}">
      <dsp:nvSpPr>
        <dsp:cNvPr id="0" name=""/>
        <dsp:cNvSpPr/>
      </dsp:nvSpPr>
      <dsp:spPr>
        <a:xfrm>
          <a:off x="4186941" y="571144"/>
          <a:ext cx="4262348" cy="2035025"/>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solidFill>
                <a:prstClr val="black"/>
              </a:solidFill>
              <a:latin typeface="Calibri" panose="020F0502020204030204"/>
              <a:ea typeface="+mn-ea"/>
              <a:cs typeface="+mn-cs"/>
            </a:rPr>
            <a:t>observations.csv</a:t>
          </a:r>
        </a:p>
        <a:p>
          <a:pPr marL="0" lvl="0" indent="0" algn="l" defTabSz="800100">
            <a:lnSpc>
              <a:spcPct val="90000"/>
            </a:lnSpc>
            <a:spcBef>
              <a:spcPct val="0"/>
            </a:spcBef>
            <a:spcAft>
              <a:spcPct val="35000"/>
            </a:spcAft>
            <a:buFont typeface="Arial" panose="020B0604020202020204" pitchFamily="34" charset="0"/>
            <a:buNone/>
          </a:pPr>
          <a:r>
            <a:rPr lang="en-US" sz="1100" b="0" i="0" kern="1200" dirty="0">
              <a:solidFill>
                <a:prstClr val="black"/>
              </a:solidFill>
              <a:latin typeface="Calibri" panose="020F0502020204030204"/>
              <a:ea typeface="+mn-ea"/>
              <a:cs typeface="+mn-cs"/>
            </a:rPr>
            <a:t>scientific_name - the scientific name of each species</a:t>
          </a:r>
        </a:p>
        <a:p>
          <a:pPr marL="0" lvl="0" indent="0" algn="l" defTabSz="800100">
            <a:lnSpc>
              <a:spcPct val="90000"/>
            </a:lnSpc>
            <a:spcBef>
              <a:spcPct val="0"/>
            </a:spcBef>
            <a:spcAft>
              <a:spcPct val="35000"/>
            </a:spcAft>
            <a:buFont typeface="Arial" panose="020B0604020202020204" pitchFamily="34" charset="0"/>
            <a:buNone/>
          </a:pPr>
          <a:r>
            <a:rPr lang="en-US" sz="1100" b="0" i="0" kern="1200" dirty="0">
              <a:solidFill>
                <a:prstClr val="black"/>
              </a:solidFill>
              <a:latin typeface="Calibri" panose="020F0502020204030204"/>
              <a:ea typeface="+mn-ea"/>
              <a:cs typeface="+mn-cs"/>
            </a:rPr>
            <a:t>park_name - the name of the park in which this species was observed</a:t>
          </a:r>
        </a:p>
        <a:p>
          <a:pPr marL="0" lvl="0" indent="0" algn="l" defTabSz="800100">
            <a:lnSpc>
              <a:spcPct val="90000"/>
            </a:lnSpc>
            <a:spcBef>
              <a:spcPct val="0"/>
            </a:spcBef>
            <a:spcAft>
              <a:spcPct val="35000"/>
            </a:spcAft>
            <a:buFont typeface="Arial" panose="020B0604020202020204" pitchFamily="34" charset="0"/>
            <a:buNone/>
          </a:pPr>
          <a:r>
            <a:rPr lang="en-US" sz="1100" b="0" i="0" kern="1200" dirty="0">
              <a:solidFill>
                <a:prstClr val="black"/>
              </a:solidFill>
              <a:latin typeface="Calibri" panose="020F0502020204030204"/>
              <a:ea typeface="+mn-ea"/>
              <a:cs typeface="+mn-cs"/>
            </a:rPr>
            <a:t>observations - the number of observations in the past 7 days</a:t>
          </a:r>
          <a:endParaRPr lang="ru-RU" sz="1100" b="0" i="0" kern="1200" dirty="0">
            <a:solidFill>
              <a:prstClr val="black"/>
            </a:solidFill>
            <a:latin typeface="Calibri" panose="020F0502020204030204"/>
            <a:ea typeface="+mn-ea"/>
            <a:cs typeface="+mn-cs"/>
          </a:endParaRPr>
        </a:p>
        <a:p>
          <a:pPr marL="0" lvl="0" indent="0" algn="l" defTabSz="800100">
            <a:lnSpc>
              <a:spcPct val="90000"/>
            </a:lnSpc>
            <a:spcBef>
              <a:spcPct val="0"/>
            </a:spcBef>
            <a:spcAft>
              <a:spcPct val="35000"/>
            </a:spcAft>
            <a:buFont typeface="Arial" panose="020B0604020202020204" pitchFamily="34" charset="0"/>
            <a:buNone/>
          </a:pPr>
          <a:endParaRPr lang="ru-RU" sz="1100" b="0" i="0" kern="1200" dirty="0">
            <a:solidFill>
              <a:prstClr val="black"/>
            </a:solidFill>
            <a:latin typeface="Calibri" panose="020F0502020204030204"/>
            <a:ea typeface="+mn-ea"/>
            <a:cs typeface="+mn-cs"/>
          </a:endParaRPr>
        </a:p>
      </dsp:txBody>
      <dsp:txXfrm>
        <a:off x="4186941" y="571144"/>
        <a:ext cx="4262348" cy="203502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CBB0D6-6D06-4BD3-AB31-E8869D874B02}" type="datetimeFigureOut">
              <a:rPr lang="en-US" smtClean="0"/>
              <a:t>10/12/2021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39DED2-DCCF-4B97-AD20-2724CDB6C582}" type="slidenum">
              <a:rPr lang="en-US" smtClean="0"/>
              <a:t>‹#›</a:t>
            </a:fld>
            <a:endParaRPr lang="en-US"/>
          </a:p>
        </p:txBody>
      </p:sp>
    </p:spTree>
    <p:extLst>
      <p:ext uri="{BB962C8B-B14F-4D97-AF65-F5344CB8AC3E}">
        <p14:creationId xmlns:p14="http://schemas.microsoft.com/office/powerpoint/2010/main" val="521868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409EA-C7DB-44FA-89E8-1410E2A9549A}" type="datetimeFigureOut">
              <a:rPr lang="en-US" smtClean="0"/>
              <a:t>10/12/2021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3E91F2-10CE-41A6-AD49-30D4CB692F4F}" type="slidenum">
              <a:rPr lang="en-US" smtClean="0"/>
              <a:t>‹#›</a:t>
            </a:fld>
            <a:endParaRPr lang="en-US"/>
          </a:p>
        </p:txBody>
      </p:sp>
    </p:spTree>
    <p:extLst>
      <p:ext uri="{BB962C8B-B14F-4D97-AF65-F5344CB8AC3E}">
        <p14:creationId xmlns:p14="http://schemas.microsoft.com/office/powerpoint/2010/main" val="1564197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603346" cy="1828800"/>
          </a:xfrm>
        </p:spPr>
        <p:txBody>
          <a:bodyPr anchor="b"/>
          <a:lstStyle>
            <a:lvl1pPr algn="r">
              <a:lnSpc>
                <a:spcPct val="100000"/>
              </a:lnSpc>
              <a:defRPr sz="6000">
                <a:solidFill>
                  <a:schemeClr val="tx2">
                    <a:lumMod val="20000"/>
                    <a:lumOff val="8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6709892" y="1981083"/>
            <a:ext cx="4417453" cy="1655762"/>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3B2A8E-2924-46CB-8A3D-E6C838C23300}" type="datetimeFigureOut">
              <a:rPr lang="en-US" smtClean="0"/>
              <a:t>10/12/2021</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B42CFBD-2225-44FB-8E2E-7BC9B9D5CD10}" type="slidenum">
              <a:rPr lang="en-US" smtClean="0"/>
              <a:t>‹#›</a:t>
            </a:fld>
            <a:endParaRPr lang="en-US"/>
          </a:p>
        </p:txBody>
      </p:sp>
    </p:spTree>
    <p:extLst>
      <p:ext uri="{BB962C8B-B14F-4D97-AF65-F5344CB8AC3E}">
        <p14:creationId xmlns:p14="http://schemas.microsoft.com/office/powerpoint/2010/main" val="164185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057327" cy="4351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3B2A8E-2924-46CB-8A3D-E6C838C23300}" type="datetimeFigureOut">
              <a:rPr lang="en-US" smtClean="0"/>
              <a:t>10/12/2021</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B42CFBD-2225-44FB-8E2E-7BC9B9D5CD10}" type="slidenum">
              <a:rPr lang="en-US" smtClean="0"/>
              <a:t>‹#›</a:t>
            </a:fld>
            <a:endParaRPr lang="en-US"/>
          </a:p>
        </p:txBody>
      </p:sp>
    </p:spTree>
    <p:extLst>
      <p:ext uri="{BB962C8B-B14F-4D97-AF65-F5344CB8AC3E}">
        <p14:creationId xmlns:p14="http://schemas.microsoft.com/office/powerpoint/2010/main" val="3196462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92427"/>
            <a:ext cx="2628900" cy="55845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592427"/>
            <a:ext cx="7734300" cy="55845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3B2A8E-2924-46CB-8A3D-E6C838C23300}" type="datetimeFigureOut">
              <a:rPr lang="en-US" smtClean="0"/>
              <a:t>10/12/2021</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B42CFBD-2225-44FB-8E2E-7BC9B9D5CD10}" type="slidenum">
              <a:rPr lang="en-US" smtClean="0"/>
              <a:t>‹#›</a:t>
            </a:fld>
            <a:endParaRPr lang="en-US"/>
          </a:p>
        </p:txBody>
      </p:sp>
    </p:spTree>
    <p:extLst>
      <p:ext uri="{BB962C8B-B14F-4D97-AF65-F5344CB8AC3E}">
        <p14:creationId xmlns:p14="http://schemas.microsoft.com/office/powerpoint/2010/main" val="1069531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3B2A8E-2924-46CB-8A3D-E6C838C23300}" type="datetimeFigureOut">
              <a:rPr lang="en-US" smtClean="0"/>
              <a:t>10/12/2021</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B42CFBD-2225-44FB-8E2E-7BC9B9D5CD10}" type="slidenum">
              <a:rPr lang="en-US" smtClean="0"/>
              <a:t>‹#›</a:t>
            </a:fld>
            <a:endParaRPr lang="en-US"/>
          </a:p>
        </p:txBody>
      </p:sp>
    </p:spTree>
    <p:extLst>
      <p:ext uri="{BB962C8B-B14F-4D97-AF65-F5344CB8AC3E}">
        <p14:creationId xmlns:p14="http://schemas.microsoft.com/office/powerpoint/2010/main" val="188163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026650" cy="2862262"/>
          </a:xfrm>
        </p:spPr>
        <p:txBody>
          <a:bodyPr anchor="b"/>
          <a:lstStyle>
            <a:lvl1pPr>
              <a:defRPr sz="600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02665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E33B2A8E-2924-46CB-8A3D-E6C838C23300}" type="datetimeFigureOut">
              <a:rPr lang="en-US" smtClean="0"/>
              <a:t>10/12/2021</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B42CFBD-2225-44FB-8E2E-7BC9B9D5CD10}" type="slidenum">
              <a:rPr lang="en-US" smtClean="0"/>
              <a:t>‹#›</a:t>
            </a:fld>
            <a:endParaRPr lang="en-US"/>
          </a:p>
        </p:txBody>
      </p:sp>
    </p:spTree>
    <p:extLst>
      <p:ext uri="{BB962C8B-B14F-4D97-AF65-F5344CB8AC3E}">
        <p14:creationId xmlns:p14="http://schemas.microsoft.com/office/powerpoint/2010/main" val="4179119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484632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6086" y="1825625"/>
            <a:ext cx="484632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3B2A8E-2924-46CB-8A3D-E6C838C23300}" type="datetimeFigureOut">
              <a:rPr lang="en-US" smtClean="0"/>
              <a:t>10/12/2021</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5B42CFBD-2225-44FB-8E2E-7BC9B9D5CD10}" type="slidenum">
              <a:rPr lang="en-US" smtClean="0"/>
              <a:t>‹#›</a:t>
            </a:fld>
            <a:endParaRPr lang="en-US"/>
          </a:p>
        </p:txBody>
      </p:sp>
    </p:spTree>
    <p:extLst>
      <p:ext uri="{BB962C8B-B14F-4D97-AF65-F5344CB8AC3E}">
        <p14:creationId xmlns:p14="http://schemas.microsoft.com/office/powerpoint/2010/main" val="2052463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1248" y="365760"/>
            <a:ext cx="10515600" cy="132588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1850" y="1755057"/>
            <a:ext cx="4846320" cy="5965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1850" y="2418735"/>
            <a:ext cx="4846320" cy="37534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11247" y="1755057"/>
            <a:ext cx="4846320" cy="5965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11247" y="2418735"/>
            <a:ext cx="4846320" cy="37534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3B2A8E-2924-46CB-8A3D-E6C838C23300}" type="datetimeFigureOut">
              <a:rPr lang="en-US" smtClean="0"/>
              <a:t>10/12/2021</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5B42CFBD-2225-44FB-8E2E-7BC9B9D5CD10}" type="slidenum">
              <a:rPr lang="en-US" smtClean="0"/>
              <a:t>‹#›</a:t>
            </a:fld>
            <a:endParaRPr lang="en-US"/>
          </a:p>
        </p:txBody>
      </p:sp>
    </p:spTree>
    <p:extLst>
      <p:ext uri="{BB962C8B-B14F-4D97-AF65-F5344CB8AC3E}">
        <p14:creationId xmlns:p14="http://schemas.microsoft.com/office/powerpoint/2010/main" val="152014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3B2A8E-2924-46CB-8A3D-E6C838C23300}" type="datetimeFigureOut">
              <a:rPr lang="en-US" smtClean="0"/>
              <a:t>10/12/2021</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5B42CFBD-2225-44FB-8E2E-7BC9B9D5CD10}" type="slidenum">
              <a:rPr lang="en-US" smtClean="0"/>
              <a:t>‹#›</a:t>
            </a:fld>
            <a:endParaRPr lang="en-US"/>
          </a:p>
        </p:txBody>
      </p:sp>
    </p:spTree>
    <p:extLst>
      <p:ext uri="{BB962C8B-B14F-4D97-AF65-F5344CB8AC3E}">
        <p14:creationId xmlns:p14="http://schemas.microsoft.com/office/powerpoint/2010/main" val="3710116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3B2A8E-2924-46CB-8A3D-E6C838C23300}" type="datetimeFigureOut">
              <a:rPr lang="en-US" smtClean="0"/>
              <a:t>10/12/2021</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5B42CFBD-2225-44FB-8E2E-7BC9B9D5CD10}" type="slidenum">
              <a:rPr lang="en-US" smtClean="0"/>
              <a:t>‹#›</a:t>
            </a:fld>
            <a:endParaRPr lang="en-US"/>
          </a:p>
        </p:txBody>
      </p:sp>
    </p:spTree>
    <p:extLst>
      <p:ext uri="{BB962C8B-B14F-4D97-AF65-F5344CB8AC3E}">
        <p14:creationId xmlns:p14="http://schemas.microsoft.com/office/powerpoint/2010/main" val="3548617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621826"/>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1683834"/>
            <a:ext cx="5675312" cy="44002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3300761"/>
            <a:ext cx="3932237" cy="278330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B2A8E-2924-46CB-8A3D-E6C838C23300}" type="datetimeFigureOut">
              <a:rPr lang="en-US" smtClean="0"/>
              <a:t>10/12/2021</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5B42CFBD-2225-44FB-8E2E-7BC9B9D5CD10}" type="slidenum">
              <a:rPr lang="en-US" smtClean="0"/>
              <a:t>‹#›</a:t>
            </a:fld>
            <a:endParaRPr lang="en-US"/>
          </a:p>
        </p:txBody>
      </p:sp>
    </p:spTree>
    <p:extLst>
      <p:ext uri="{BB962C8B-B14F-4D97-AF65-F5344CB8AC3E}">
        <p14:creationId xmlns:p14="http://schemas.microsoft.com/office/powerpoint/2010/main" val="3193854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594624"/>
            <a:ext cx="3932237" cy="1600200"/>
          </a:xfrm>
        </p:spPr>
        <p:txBody>
          <a:bodyPr anchor="b"/>
          <a:lstStyle>
            <a:lvl1pPr>
              <a:defRPr sz="32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5183188" y="1594624"/>
            <a:ext cx="5675312" cy="450060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3323062"/>
            <a:ext cx="3932237" cy="267629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B2A8E-2924-46CB-8A3D-E6C838C23300}" type="datetimeFigureOut">
              <a:rPr lang="en-US" smtClean="0"/>
              <a:t>10/12/2021</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5B42CFBD-2225-44FB-8E2E-7BC9B9D5CD10}" type="slidenum">
              <a:rPr lang="en-US" smtClean="0"/>
              <a:t>‹#›</a:t>
            </a:fld>
            <a:endParaRPr lang="en-US"/>
          </a:p>
        </p:txBody>
      </p:sp>
    </p:spTree>
    <p:extLst>
      <p:ext uri="{BB962C8B-B14F-4D97-AF65-F5344CB8AC3E}">
        <p14:creationId xmlns:p14="http://schemas.microsoft.com/office/powerpoint/2010/main" val="791464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23492" y="6498019"/>
            <a:ext cx="2891307" cy="365125"/>
          </a:xfrm>
          <a:prstGeom prst="rect">
            <a:avLst/>
          </a:prstGeom>
        </p:spPr>
        <p:txBody>
          <a:bodyPr vert="horz" lIns="91440" tIns="45720" rIns="91440" bIns="45720" rtlCol="0" anchor="ctr"/>
          <a:lstStyle>
            <a:lvl1pPr algn="l">
              <a:defRPr sz="1200">
                <a:solidFill>
                  <a:schemeClr val="tx2"/>
                </a:solidFill>
              </a:defRPr>
            </a:lvl1pPr>
          </a:lstStyle>
          <a:p>
            <a:fld id="{E33B2A8E-2924-46CB-8A3D-E6C838C23300}" type="datetimeFigureOut">
              <a:rPr lang="en-US" smtClean="0"/>
              <a:pPr/>
              <a:t>10/12/2021</a:t>
            </a:fld>
            <a:endParaRPr lang="en-US"/>
          </a:p>
        </p:txBody>
      </p:sp>
      <p:sp>
        <p:nvSpPr>
          <p:cNvPr id="5" name="Footer Placeholder 4"/>
          <p:cNvSpPr>
            <a:spLocks noGrp="1"/>
          </p:cNvSpPr>
          <p:nvPr>
            <p:ph type="ftr" sz="quarter" idx="3"/>
          </p:nvPr>
        </p:nvSpPr>
        <p:spPr>
          <a:xfrm>
            <a:off x="4648200" y="6498019"/>
            <a:ext cx="2895600" cy="365125"/>
          </a:xfrm>
          <a:prstGeom prst="rect">
            <a:avLst/>
          </a:prstGeom>
        </p:spPr>
        <p:txBody>
          <a:bodyPr vert="horz" lIns="91440" tIns="45720" rIns="91440" bIns="45720" rtlCol="0" anchor="ctr"/>
          <a:lstStyle>
            <a:lvl1pPr algn="ctr">
              <a:defRPr sz="1200">
                <a:solidFill>
                  <a:schemeClr val="tx2"/>
                </a:solidFill>
              </a:defRPr>
            </a:lvl1pPr>
          </a:lstStyle>
          <a:p>
            <a:r>
              <a:rPr lang="en-US" dirty="0"/>
              <a:t>Add a footer</a:t>
            </a:r>
          </a:p>
        </p:txBody>
      </p:sp>
      <p:sp>
        <p:nvSpPr>
          <p:cNvPr id="6" name="Slide Number Placeholder 5"/>
          <p:cNvSpPr>
            <a:spLocks noGrp="1"/>
          </p:cNvSpPr>
          <p:nvPr>
            <p:ph type="sldNum" sz="quarter" idx="4"/>
          </p:nvPr>
        </p:nvSpPr>
        <p:spPr>
          <a:xfrm>
            <a:off x="8077200" y="6498019"/>
            <a:ext cx="3276600" cy="365125"/>
          </a:xfrm>
          <a:prstGeom prst="rect">
            <a:avLst/>
          </a:prstGeom>
        </p:spPr>
        <p:txBody>
          <a:bodyPr vert="horz" lIns="91440" tIns="45720" rIns="91440" bIns="45720" rtlCol="0" anchor="ctr"/>
          <a:lstStyle>
            <a:lvl1pPr algn="r">
              <a:defRPr sz="1200">
                <a:solidFill>
                  <a:schemeClr val="tx2"/>
                </a:solidFill>
              </a:defRPr>
            </a:lvl1pPr>
          </a:lstStyle>
          <a:p>
            <a:fld id="{5B42CFBD-2225-44FB-8E2E-7BC9B9D5CD10}" type="slidenum">
              <a:rPr lang="en-US" smtClean="0"/>
              <a:pPr/>
              <a:t>‹#›</a:t>
            </a:fld>
            <a:endParaRPr lang="en-US"/>
          </a:p>
        </p:txBody>
      </p:sp>
    </p:spTree>
    <p:extLst>
      <p:ext uri="{BB962C8B-B14F-4D97-AF65-F5344CB8AC3E}">
        <p14:creationId xmlns:p14="http://schemas.microsoft.com/office/powerpoint/2010/main" val="759572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ts val="4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Clr>
          <a:schemeClr val="tx2"/>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tx2"/>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tx2"/>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tx2"/>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tx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02D63-1D7A-4CC7-ACA5-6F855CE7BD3F}"/>
              </a:ext>
            </a:extLst>
          </p:cNvPr>
          <p:cNvSpPr>
            <a:spLocks noGrp="1"/>
          </p:cNvSpPr>
          <p:nvPr>
            <p:ph type="ctrTitle"/>
          </p:nvPr>
        </p:nvSpPr>
        <p:spPr/>
        <p:txBody>
          <a:bodyPr/>
          <a:lstStyle/>
          <a:p>
            <a:r>
              <a:rPr lang="en-US" dirty="0"/>
              <a:t>BIODIVERSITY PROJECT </a:t>
            </a:r>
            <a:endParaRPr lang="ru-RU" dirty="0"/>
          </a:p>
        </p:txBody>
      </p:sp>
      <p:sp>
        <p:nvSpPr>
          <p:cNvPr id="3" name="Subtitle 2">
            <a:extLst>
              <a:ext uri="{FF2B5EF4-FFF2-40B4-BE49-F238E27FC236}">
                <a16:creationId xmlns:a16="http://schemas.microsoft.com/office/drawing/2014/main" id="{5134DBB9-5E7B-4EAC-A742-69251851FE71}"/>
              </a:ext>
            </a:extLst>
          </p:cNvPr>
          <p:cNvSpPr>
            <a:spLocks noGrp="1"/>
          </p:cNvSpPr>
          <p:nvPr>
            <p:ph type="subTitle" idx="1"/>
          </p:nvPr>
        </p:nvSpPr>
        <p:spPr>
          <a:xfrm>
            <a:off x="6778753" y="1981082"/>
            <a:ext cx="4206240" cy="3048119"/>
          </a:xfrm>
        </p:spPr>
        <p:txBody>
          <a:bodyPr>
            <a:normAutofit/>
          </a:bodyPr>
          <a:lstStyle/>
          <a:p>
            <a:pPr algn="just"/>
            <a:r>
              <a:rPr lang="en-US" b="0" i="0" dirty="0">
                <a:solidFill>
                  <a:srgbClr val="FFFFFF"/>
                </a:solidFill>
                <a:effectLst/>
                <a:latin typeface="Apercu"/>
              </a:rPr>
              <a:t> </a:t>
            </a:r>
            <a:r>
              <a:rPr lang="en-US" sz="2800" dirty="0">
                <a:solidFill>
                  <a:srgbClr val="FFFFFF"/>
                </a:solidFill>
                <a:latin typeface="Apercu"/>
              </a:rPr>
              <a:t>Analysis of </a:t>
            </a:r>
            <a:r>
              <a:rPr lang="en-US" sz="2800" b="0" i="0" dirty="0">
                <a:solidFill>
                  <a:srgbClr val="FFFFFF"/>
                </a:solidFill>
                <a:effectLst/>
                <a:latin typeface="Apercu"/>
              </a:rPr>
              <a:t>data from the National Parks Service about endangered species in different parks.</a:t>
            </a:r>
          </a:p>
          <a:p>
            <a:pPr algn="just"/>
            <a:endParaRPr lang="en-US" dirty="0">
              <a:solidFill>
                <a:srgbClr val="FFFFFF"/>
              </a:solidFill>
              <a:latin typeface="Apercu"/>
            </a:endParaRPr>
          </a:p>
          <a:p>
            <a:pPr algn="just"/>
            <a:endParaRPr lang="en-US" dirty="0">
              <a:solidFill>
                <a:srgbClr val="FFFFFF"/>
              </a:solidFill>
              <a:latin typeface="Apercu"/>
            </a:endParaRPr>
          </a:p>
          <a:p>
            <a:pPr algn="just"/>
            <a:r>
              <a:rPr lang="en-US" dirty="0">
                <a:solidFill>
                  <a:srgbClr val="FFFFFF"/>
                </a:solidFill>
                <a:latin typeface="Apercu"/>
              </a:rPr>
              <a:t>Created by Olga </a:t>
            </a:r>
            <a:r>
              <a:rPr lang="en-US" dirty="0" err="1">
                <a:solidFill>
                  <a:srgbClr val="FFFFFF"/>
                </a:solidFill>
                <a:latin typeface="Apercu"/>
              </a:rPr>
              <a:t>Skripnichenko</a:t>
            </a:r>
            <a:endParaRPr lang="ru-RU" dirty="0"/>
          </a:p>
        </p:txBody>
      </p:sp>
    </p:spTree>
    <p:extLst>
      <p:ext uri="{BB962C8B-B14F-4D97-AF65-F5344CB8AC3E}">
        <p14:creationId xmlns:p14="http://schemas.microsoft.com/office/powerpoint/2010/main" val="198092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85248-509B-4702-BBE0-CDC7015B2775}"/>
              </a:ext>
            </a:extLst>
          </p:cNvPr>
          <p:cNvSpPr>
            <a:spLocks noGrp="1"/>
          </p:cNvSpPr>
          <p:nvPr>
            <p:ph type="title"/>
          </p:nvPr>
        </p:nvSpPr>
        <p:spPr/>
        <p:txBody>
          <a:bodyPr/>
          <a:lstStyle/>
          <a:p>
            <a:r>
              <a:rPr lang="en-US" dirty="0"/>
              <a:t>Conclusions and further research</a:t>
            </a:r>
            <a:br>
              <a:rPr lang="ru-RU" dirty="0"/>
            </a:br>
            <a:endParaRPr lang="ru-RU" dirty="0"/>
          </a:p>
        </p:txBody>
      </p:sp>
      <p:sp>
        <p:nvSpPr>
          <p:cNvPr id="3" name="Content Placeholder 2">
            <a:extLst>
              <a:ext uri="{FF2B5EF4-FFF2-40B4-BE49-F238E27FC236}">
                <a16:creationId xmlns:a16="http://schemas.microsoft.com/office/drawing/2014/main" id="{752522FC-F6DB-440C-A15A-7E7E484E8014}"/>
              </a:ext>
            </a:extLst>
          </p:cNvPr>
          <p:cNvSpPr>
            <a:spLocks noGrp="1"/>
          </p:cNvSpPr>
          <p:nvPr>
            <p:ph sz="half" idx="1"/>
          </p:nvPr>
        </p:nvSpPr>
        <p:spPr>
          <a:xfrm>
            <a:off x="838200" y="1544320"/>
            <a:ext cx="9941560" cy="4396105"/>
          </a:xfrm>
        </p:spPr>
        <p:txBody>
          <a:bodyPr>
            <a:normAutofit fontScale="25000" lnSpcReduction="20000"/>
          </a:bodyPr>
          <a:lstStyle/>
          <a:p>
            <a:pPr algn="l">
              <a:buFont typeface="Arial" panose="020B0604020202020204" pitchFamily="34" charset="0"/>
              <a:buChar char="•"/>
            </a:pPr>
            <a:r>
              <a:rPr lang="en-US" sz="7200" b="0" i="0" dirty="0">
                <a:effectLst/>
                <a:latin typeface="Arial" panose="020B0604020202020204" pitchFamily="34" charset="0"/>
              </a:rPr>
              <a:t>76% of all observed species are Vascular Plants. Others: Nonvascular Plants, Mammals, Birds, Fishes, Amphibians and Reptiles.</a:t>
            </a:r>
          </a:p>
          <a:p>
            <a:pPr algn="l">
              <a:buFont typeface="Arial" panose="020B0604020202020204" pitchFamily="34" charset="0"/>
              <a:buChar char="•"/>
            </a:pPr>
            <a:r>
              <a:rPr lang="en-US" sz="7200" b="0" i="0" dirty="0">
                <a:effectLst/>
                <a:latin typeface="Arial" panose="020B0604020202020204" pitchFamily="34" charset="0"/>
              </a:rPr>
              <a:t>Approximately 97% of all species have not been assigned a conservation status. Only 179 species are protected (those with a conservation status).</a:t>
            </a:r>
          </a:p>
          <a:p>
            <a:pPr algn="l">
              <a:buFont typeface="Arial" panose="020B0604020202020204" pitchFamily="34" charset="0"/>
              <a:buChar char="•"/>
            </a:pPr>
            <a:r>
              <a:rPr lang="en-US" sz="7200" b="0" i="0" dirty="0">
                <a:effectLst/>
                <a:latin typeface="Arial" panose="020B0604020202020204" pitchFamily="34" charset="0"/>
              </a:rPr>
              <a:t>Mammals and Birds are in a more dangerous state.</a:t>
            </a:r>
          </a:p>
          <a:p>
            <a:pPr algn="l">
              <a:buFont typeface="Arial" panose="020B0604020202020204" pitchFamily="34" charset="0"/>
              <a:buChar char="•"/>
            </a:pPr>
            <a:r>
              <a:rPr lang="en-US" sz="7200" b="0" i="0" dirty="0">
                <a:effectLst/>
                <a:latin typeface="Arial" panose="020B0604020202020204" pitchFamily="34" charset="0"/>
              </a:rPr>
              <a:t>Observations in each park have normal distribution.</a:t>
            </a:r>
          </a:p>
          <a:p>
            <a:pPr algn="l">
              <a:buFont typeface="Arial" panose="020B0604020202020204" pitchFamily="34" charset="0"/>
              <a:buChar char="•"/>
            </a:pPr>
            <a:r>
              <a:rPr lang="en-US" sz="7200" b="0" i="0" dirty="0">
                <a:effectLst/>
                <a:latin typeface="Arial" panose="020B0604020202020204" pitchFamily="34" charset="0"/>
              </a:rPr>
              <a:t>We noticed the dependence of the conservation status and the number of observations by </a:t>
            </a:r>
            <a:r>
              <a:rPr lang="en-US" sz="7200" b="0" i="0" dirty="0" err="1">
                <a:effectLst/>
                <a:latin typeface="Arial" panose="020B0604020202020204" pitchFamily="34" charset="0"/>
              </a:rPr>
              <a:t>constucting</a:t>
            </a:r>
            <a:r>
              <a:rPr lang="en-US" sz="7200" b="0" i="0" dirty="0">
                <a:effectLst/>
                <a:latin typeface="Arial" panose="020B0604020202020204" pitchFamily="34" charset="0"/>
              </a:rPr>
              <a:t> boxplots for each park. But the use of statistical testing for this data is not correct because the variance of the datasets is not equal.</a:t>
            </a:r>
          </a:p>
          <a:p>
            <a:pPr algn="l">
              <a:buFont typeface="Arial" panose="020B0604020202020204" pitchFamily="34" charset="0"/>
              <a:buChar char="•"/>
            </a:pPr>
            <a:r>
              <a:rPr lang="en-US" sz="7200" b="0" i="0" dirty="0">
                <a:effectLst/>
                <a:latin typeface="Arial" panose="020B0604020202020204" pitchFamily="34" charset="0"/>
              </a:rPr>
              <a:t>After analyzing the data, we have compiled a list of those species to which each park should pay attention in order to prevent the transition of this species to a more dangerous status. These results can be viewed in the dictionary named </a:t>
            </a:r>
            <a:r>
              <a:rPr lang="en-US" sz="7200" b="0" i="1" dirty="0" err="1">
                <a:effectLst/>
                <a:latin typeface="Arial" panose="020B0604020202020204" pitchFamily="34" charset="0"/>
              </a:rPr>
              <a:t>dict_warning</a:t>
            </a:r>
            <a:r>
              <a:rPr lang="en-US" sz="7200" b="0" i="0" dirty="0">
                <a:effectLst/>
                <a:latin typeface="Arial" panose="020B0604020202020204" pitchFamily="34" charset="0"/>
              </a:rPr>
              <a:t>.</a:t>
            </a:r>
          </a:p>
          <a:p>
            <a:pPr algn="l">
              <a:buFont typeface="Arial" panose="020B0604020202020204" pitchFamily="34" charset="0"/>
              <a:buChar char="•"/>
            </a:pPr>
            <a:endParaRPr lang="en-US" sz="7200" dirty="0">
              <a:latin typeface="Arial" panose="020B0604020202020204" pitchFamily="34" charset="0"/>
            </a:endParaRPr>
          </a:p>
          <a:p>
            <a:pPr algn="l">
              <a:buFont typeface="Arial" panose="020B0604020202020204" pitchFamily="34" charset="0"/>
              <a:buChar char="•"/>
            </a:pPr>
            <a:r>
              <a:rPr lang="en-US" sz="7200" dirty="0">
                <a:latin typeface="Arial" panose="020B0604020202020204" pitchFamily="34" charset="0"/>
              </a:rPr>
              <a:t>Since the distribution of observations is not normal, in the analysis we considered the data for each park separately. Given the data on the size of the parks, it will be possible to use the quantity: the number of observations per square meter, to bring data of all the parks together.</a:t>
            </a:r>
          </a:p>
          <a:p>
            <a:pPr algn="l">
              <a:buFont typeface="Arial" panose="020B0604020202020204" pitchFamily="34" charset="0"/>
              <a:buChar char="•"/>
            </a:pPr>
            <a:r>
              <a:rPr lang="en-US" sz="7200" dirty="0">
                <a:latin typeface="Arial" panose="020B0604020202020204" pitchFamily="34" charset="0"/>
              </a:rPr>
              <a:t>Many factors are taken into account when assessing conservation status, not simply the number of individuals remaining. So further research requires data on population change over time.</a:t>
            </a:r>
            <a:endParaRPr lang="en-US" sz="7200" b="0" i="0" dirty="0">
              <a:effectLst/>
              <a:latin typeface="Arial" panose="020B0604020202020204" pitchFamily="34" charset="0"/>
            </a:endParaRPr>
          </a:p>
          <a:p>
            <a:pPr marL="0" indent="0">
              <a:buNone/>
            </a:pPr>
            <a:endParaRPr lang="ru-RU" dirty="0"/>
          </a:p>
        </p:txBody>
      </p:sp>
    </p:spTree>
    <p:extLst>
      <p:ext uri="{BB962C8B-B14F-4D97-AF65-F5344CB8AC3E}">
        <p14:creationId xmlns:p14="http://schemas.microsoft.com/office/powerpoint/2010/main" val="3756126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EC4F0-D377-4BCE-AAD3-9B4179E09B8D}"/>
              </a:ext>
            </a:extLst>
          </p:cNvPr>
          <p:cNvSpPr>
            <a:spLocks noGrp="1"/>
          </p:cNvSpPr>
          <p:nvPr>
            <p:ph type="title"/>
          </p:nvPr>
        </p:nvSpPr>
        <p:spPr/>
        <p:txBody>
          <a:bodyPr/>
          <a:lstStyle/>
          <a:p>
            <a:r>
              <a:rPr lang="en-US" dirty="0">
                <a:latin typeface="Franklin Gothic Book" panose="020B0503020102020204" pitchFamily="34" charset="0"/>
              </a:rPr>
              <a:t>GOALS AND STRUCTURE OF THE PROJECT</a:t>
            </a:r>
            <a:endParaRPr lang="ru-RU" dirty="0"/>
          </a:p>
        </p:txBody>
      </p:sp>
      <p:sp>
        <p:nvSpPr>
          <p:cNvPr id="3" name="Content Placeholder 2">
            <a:extLst>
              <a:ext uri="{FF2B5EF4-FFF2-40B4-BE49-F238E27FC236}">
                <a16:creationId xmlns:a16="http://schemas.microsoft.com/office/drawing/2014/main" id="{5898BF2D-4009-4184-BB67-FE0C641DAD4B}"/>
              </a:ext>
            </a:extLst>
          </p:cNvPr>
          <p:cNvSpPr>
            <a:spLocks noGrp="1"/>
          </p:cNvSpPr>
          <p:nvPr>
            <p:ph sz="half" idx="1"/>
          </p:nvPr>
        </p:nvSpPr>
        <p:spPr>
          <a:xfrm>
            <a:off x="838200" y="1825625"/>
            <a:ext cx="4846320" cy="4114800"/>
          </a:xfrm>
        </p:spPr>
        <p:txBody>
          <a:bodyPr>
            <a:normAutofit/>
          </a:bodyPr>
          <a:lstStyle/>
          <a:p>
            <a:pPr marL="0" indent="0">
              <a:buNone/>
            </a:pPr>
            <a:r>
              <a:rPr lang="en-US" sz="1700" dirty="0">
                <a:latin typeface="Arial" panose="020B0604020202020204" pitchFamily="34" charset="0"/>
              </a:rPr>
              <a:t> </a:t>
            </a:r>
            <a:r>
              <a:rPr lang="en-US" sz="1700" dirty="0">
                <a:highlight>
                  <a:srgbClr val="008000"/>
                </a:highlight>
                <a:latin typeface="Arial" panose="020B0604020202020204" pitchFamily="34" charset="0"/>
              </a:rPr>
              <a:t>The main objectives are:</a:t>
            </a:r>
          </a:p>
          <a:p>
            <a:pPr marL="0" indent="0">
              <a:buNone/>
            </a:pPr>
            <a:endParaRPr lang="en-US" sz="1700" dirty="0">
              <a:latin typeface="Arial" panose="020B0604020202020204" pitchFamily="34" charset="0"/>
            </a:endParaRPr>
          </a:p>
          <a:p>
            <a:pPr>
              <a:spcBef>
                <a:spcPts val="1800"/>
              </a:spcBef>
            </a:pPr>
            <a:r>
              <a:rPr lang="en-US" sz="1800" dirty="0"/>
              <a:t>Perform data analysis on the conservation statuses of species;</a:t>
            </a:r>
          </a:p>
          <a:p>
            <a:pPr>
              <a:spcBef>
                <a:spcPts val="1800"/>
              </a:spcBef>
            </a:pPr>
            <a:r>
              <a:rPr lang="en-US" sz="1800" dirty="0"/>
              <a:t>Investigate if there are any patterns or themes to the types of species that become endangered;</a:t>
            </a:r>
          </a:p>
          <a:p>
            <a:pPr>
              <a:spcBef>
                <a:spcPts val="1800"/>
              </a:spcBef>
            </a:pPr>
            <a:r>
              <a:rPr lang="en-US" sz="1800" dirty="0"/>
              <a:t>Identify and provide information to the National Park Service that can be useful for the conservation of biodiversity.</a:t>
            </a:r>
          </a:p>
        </p:txBody>
      </p:sp>
      <p:sp>
        <p:nvSpPr>
          <p:cNvPr id="4" name="Content Placeholder 3">
            <a:extLst>
              <a:ext uri="{FF2B5EF4-FFF2-40B4-BE49-F238E27FC236}">
                <a16:creationId xmlns:a16="http://schemas.microsoft.com/office/drawing/2014/main" id="{ACAB86FE-01CA-494F-984C-4CBEBE259F13}"/>
              </a:ext>
            </a:extLst>
          </p:cNvPr>
          <p:cNvSpPr>
            <a:spLocks noGrp="1"/>
          </p:cNvSpPr>
          <p:nvPr>
            <p:ph sz="half" idx="2"/>
          </p:nvPr>
        </p:nvSpPr>
        <p:spPr>
          <a:xfrm>
            <a:off x="6096000" y="1825625"/>
            <a:ext cx="4846320" cy="4114800"/>
          </a:xfrm>
        </p:spPr>
        <p:txBody>
          <a:bodyPr>
            <a:normAutofit/>
          </a:bodyPr>
          <a:lstStyle/>
          <a:p>
            <a:pPr marL="0" indent="0">
              <a:buNone/>
            </a:pPr>
            <a:r>
              <a:rPr lang="en-US" sz="1800" dirty="0">
                <a:highlight>
                  <a:srgbClr val="008000"/>
                </a:highlight>
              </a:rPr>
              <a:t>A list of visualizations:</a:t>
            </a:r>
          </a:p>
          <a:p>
            <a:pPr marL="0" indent="0">
              <a:buNone/>
            </a:pPr>
            <a:endParaRPr lang="en-US" sz="1800" dirty="0"/>
          </a:p>
          <a:p>
            <a:r>
              <a:rPr lang="en-US" sz="1800" dirty="0"/>
              <a:t>brief description of data;</a:t>
            </a:r>
          </a:p>
          <a:p>
            <a:r>
              <a:rPr lang="en-US" sz="1800" dirty="0"/>
              <a:t>species composition according to their categories;</a:t>
            </a:r>
          </a:p>
          <a:p>
            <a:r>
              <a:rPr lang="en-US" sz="1800" dirty="0"/>
              <a:t>species composition according to their statuses;</a:t>
            </a:r>
          </a:p>
          <a:p>
            <a:r>
              <a:rPr lang="en-US" sz="1800" dirty="0"/>
              <a:t>how species are distributed by status in each category;</a:t>
            </a:r>
          </a:p>
          <a:p>
            <a:r>
              <a:rPr lang="en-US" sz="1800" dirty="0"/>
              <a:t>distribution of the number of observations;</a:t>
            </a:r>
          </a:p>
          <a:p>
            <a:r>
              <a:rPr lang="en-US" sz="1800" dirty="0"/>
              <a:t>observation boxplots for each park;</a:t>
            </a:r>
          </a:p>
          <a:p>
            <a:r>
              <a:rPr lang="en-US" sz="1800" dirty="0"/>
              <a:t>How to identify species that are at risk of changing their status to a more dangerous one.</a:t>
            </a:r>
          </a:p>
          <a:p>
            <a:endParaRPr lang="en-US" dirty="0"/>
          </a:p>
        </p:txBody>
      </p:sp>
    </p:spTree>
    <p:extLst>
      <p:ext uri="{BB962C8B-B14F-4D97-AF65-F5344CB8AC3E}">
        <p14:creationId xmlns:p14="http://schemas.microsoft.com/office/powerpoint/2010/main" val="1545683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D3710-4F57-473A-93A1-6DF695DA1CBC}"/>
              </a:ext>
            </a:extLst>
          </p:cNvPr>
          <p:cNvSpPr>
            <a:spLocks noGrp="1"/>
          </p:cNvSpPr>
          <p:nvPr>
            <p:ph type="title"/>
          </p:nvPr>
        </p:nvSpPr>
        <p:spPr/>
        <p:txBody>
          <a:bodyPr/>
          <a:lstStyle/>
          <a:p>
            <a:r>
              <a:rPr lang="en-US" dirty="0"/>
              <a:t>DISCRIPTION OF DATA</a:t>
            </a:r>
            <a:endParaRPr lang="ru-RU" dirty="0"/>
          </a:p>
        </p:txBody>
      </p:sp>
      <p:graphicFrame>
        <p:nvGraphicFramePr>
          <p:cNvPr id="4" name="Content Placeholder 3">
            <a:extLst>
              <a:ext uri="{FF2B5EF4-FFF2-40B4-BE49-F238E27FC236}">
                <a16:creationId xmlns:a16="http://schemas.microsoft.com/office/drawing/2014/main" id="{C8926A7E-2C91-4AB2-AA2D-ACE9DA3A90A8}"/>
              </a:ext>
            </a:extLst>
          </p:cNvPr>
          <p:cNvGraphicFramePr>
            <a:graphicFrameLocks noGrp="1"/>
          </p:cNvGraphicFramePr>
          <p:nvPr>
            <p:ph idx="1"/>
            <p:extLst>
              <p:ext uri="{D42A27DB-BD31-4B8C-83A1-F6EECF244321}">
                <p14:modId xmlns:p14="http://schemas.microsoft.com/office/powerpoint/2010/main" val="270272593"/>
              </p:ext>
            </p:extLst>
          </p:nvPr>
        </p:nvGraphicFramePr>
        <p:xfrm>
          <a:off x="2303016" y="1690688"/>
          <a:ext cx="8453761" cy="26635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4">
            <a:extLst>
              <a:ext uri="{FF2B5EF4-FFF2-40B4-BE49-F238E27FC236}">
                <a16:creationId xmlns:a16="http://schemas.microsoft.com/office/drawing/2014/main" id="{37B4BB74-9DFB-4E3D-8BA6-89413DF5955F}"/>
              </a:ext>
            </a:extLst>
          </p:cNvPr>
          <p:cNvSpPr>
            <a:spLocks noChangeArrowheads="1"/>
          </p:cNvSpPr>
          <p:nvPr/>
        </p:nvSpPr>
        <p:spPr bwMode="auto">
          <a:xfrm>
            <a:off x="1233996" y="4571773"/>
            <a:ext cx="952278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i="0" u="sng" strike="noStrike" normalizeH="0" baseline="0" dirty="0">
                <a:ln w="0"/>
                <a:effectLst>
                  <a:outerShdw blurRad="38100" dist="19050" dir="2700000" algn="tl" rotWithShape="0">
                    <a:schemeClr val="dk1">
                      <a:alpha val="40000"/>
                    </a:schemeClr>
                  </a:outerShdw>
                </a:effectLst>
                <a:latin typeface="Courier New" panose="02070309020205020404" pitchFamily="49" charset="0"/>
              </a:rPr>
              <a:t>Short dataframe review:</a:t>
            </a:r>
            <a:endParaRPr kumimoji="0" lang="en-US" altLang="ru-RU" sz="1100" i="0" u="sng" strike="noStrike" normalizeH="0" baseline="0" dirty="0">
              <a:ln w="0"/>
              <a:effectLst>
                <a:outerShdw blurRad="38100" dist="19050" dir="2700000" algn="tl" rotWithShape="0">
                  <a:schemeClr val="dk1">
                    <a:alpha val="40000"/>
                  </a:schemeClr>
                </a:outerShdw>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100" i="0" u="none" strike="noStrike" normalizeH="0" baseline="0" dirty="0">
                <a:ln w="0"/>
                <a:effectLst>
                  <a:outerShdw blurRad="38100" dist="19050" dir="2700000" algn="tl" rotWithShape="0">
                    <a:schemeClr val="dk1">
                      <a:alpha val="40000"/>
                    </a:schemeClr>
                  </a:outerShdw>
                </a:effectLst>
                <a:latin typeface="Courier New" panose="02070309020205020404" pitchFamily="49" charset="0"/>
              </a:rPr>
              <a:t> </a:t>
            </a:r>
            <a:endParaRPr kumimoji="0" lang="en-US" altLang="ru-RU" sz="1100" i="0" u="none" strike="noStrike" normalizeH="0" baseline="0" dirty="0">
              <a:ln w="0"/>
              <a:effectLst>
                <a:outerShdw blurRad="38100" dist="19050" dir="2700000" algn="tl" rotWithShape="0">
                  <a:schemeClr val="dk1">
                    <a:alpha val="40000"/>
                  </a:schemeClr>
                </a:outerShdw>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i="0" u="none" strike="noStrike" normalizeH="0" baseline="0" dirty="0">
                <a:ln w="0"/>
                <a:effectLst>
                  <a:outerShdw blurRad="38100" dist="19050" dir="2700000" algn="tl" rotWithShape="0">
                    <a:schemeClr val="dk1">
                      <a:alpha val="40000"/>
                    </a:schemeClr>
                  </a:outerShdw>
                </a:effectLst>
                <a:latin typeface="Courier New" panose="02070309020205020404" pitchFamily="49" charset="0"/>
              </a:rPr>
              <a:t>Number of species: 5541 </a:t>
            </a:r>
            <a:endParaRPr kumimoji="0" lang="en-US" altLang="ru-RU" sz="1000" i="0" u="none" strike="noStrike" normalizeH="0" baseline="0" dirty="0">
              <a:ln w="0"/>
              <a:effectLst>
                <a:outerShdw blurRad="38100" dist="19050" dir="2700000" algn="tl" rotWithShape="0">
                  <a:schemeClr val="dk1">
                    <a:alpha val="40000"/>
                  </a:schemeClr>
                </a:outerShdw>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i="0" u="none" strike="noStrike" normalizeH="0" baseline="0" dirty="0">
                <a:ln w="0"/>
                <a:effectLst>
                  <a:outerShdw blurRad="38100" dist="19050" dir="2700000" algn="tl" rotWithShape="0">
                    <a:schemeClr val="dk1">
                      <a:alpha val="40000"/>
                    </a:schemeClr>
                  </a:outerShdw>
                </a:effectLst>
                <a:latin typeface="Courier New" panose="02070309020205020404" pitchFamily="49" charset="0"/>
              </a:rPr>
              <a:t>Parks: ['Bryce National Park' 'Great Smoky Mountains National Park' 'Yellowstone National Park' 'Yosemite National Park’] </a:t>
            </a:r>
            <a:endParaRPr kumimoji="0" lang="en-US" altLang="ru-RU" sz="1000" i="0" u="none" strike="noStrike" normalizeH="0" baseline="0" dirty="0">
              <a:ln w="0"/>
              <a:effectLst>
                <a:outerShdw blurRad="38100" dist="19050" dir="2700000" algn="tl" rotWithShape="0">
                  <a:schemeClr val="dk1">
                    <a:alpha val="40000"/>
                  </a:schemeClr>
                </a:outerShdw>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i="0" u="none" strike="noStrike" normalizeH="0" baseline="0" dirty="0">
                <a:ln w="0"/>
                <a:effectLst>
                  <a:outerShdw blurRad="38100" dist="19050" dir="2700000" algn="tl" rotWithShape="0">
                    <a:schemeClr val="dk1">
                      <a:alpha val="40000"/>
                    </a:schemeClr>
                  </a:outerShdw>
                </a:effectLst>
                <a:latin typeface="Courier New" panose="02070309020205020404" pitchFamily="49" charset="0"/>
              </a:rPr>
              <a:t>Number of observations: 3154261.0 </a:t>
            </a:r>
            <a:endParaRPr kumimoji="0" lang="en-US" altLang="ru-RU" sz="1000" i="0" u="none" strike="noStrike" normalizeH="0" baseline="0" dirty="0">
              <a:ln w="0"/>
              <a:effectLst>
                <a:outerShdw blurRad="38100" dist="19050" dir="2700000" algn="tl" rotWithShape="0">
                  <a:schemeClr val="dk1">
                    <a:alpha val="40000"/>
                  </a:schemeClr>
                </a:outerShdw>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i="0" u="none" strike="noStrike" normalizeH="0" baseline="0" dirty="0">
                <a:ln w="0"/>
                <a:effectLst>
                  <a:outerShdw blurRad="38100" dist="19050" dir="2700000" algn="tl" rotWithShape="0">
                    <a:schemeClr val="dk1">
                      <a:alpha val="40000"/>
                    </a:schemeClr>
                  </a:outerShdw>
                </a:effectLst>
                <a:latin typeface="Courier New" panose="02070309020205020404" pitchFamily="49" charset="0"/>
              </a:rPr>
              <a:t>Categories: ['Vascular Plant' 'Nonvascular Plant' 'Bird' 'Amphibian' 'Reptile' 'Mammal' 'Fish’] </a:t>
            </a:r>
            <a:endParaRPr kumimoji="0" lang="en-US" altLang="ru-RU" sz="1000" i="0" u="none" strike="noStrike" normalizeH="0" baseline="0" dirty="0">
              <a:ln w="0"/>
              <a:effectLst>
                <a:outerShdw blurRad="38100" dist="19050" dir="2700000" algn="tl" rotWithShape="0">
                  <a:schemeClr val="dk1">
                    <a:alpha val="40000"/>
                  </a:schemeClr>
                </a:outerShdw>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000" i="0" u="none" strike="noStrike" normalizeH="0" baseline="0" dirty="0">
                <a:ln w="0"/>
                <a:effectLst>
                  <a:outerShdw blurRad="38100" dist="19050" dir="2700000" algn="tl" rotWithShape="0">
                    <a:schemeClr val="dk1">
                      <a:alpha val="40000"/>
                    </a:schemeClr>
                  </a:outerShdw>
                </a:effectLst>
                <a:latin typeface="Courier New" panose="02070309020205020404" pitchFamily="49" charset="0"/>
              </a:rPr>
              <a:t>Status</a:t>
            </a:r>
            <a:r>
              <a:rPr kumimoji="0" lang="en-US" altLang="ru-RU" sz="1000" i="0" u="none" strike="noStrike" normalizeH="0" baseline="0" dirty="0">
                <a:ln w="0"/>
                <a:effectLst>
                  <a:outerShdw blurRad="38100" dist="19050" dir="2700000" algn="tl" rotWithShape="0">
                    <a:schemeClr val="dk1">
                      <a:alpha val="40000"/>
                    </a:schemeClr>
                  </a:outerShdw>
                </a:effectLst>
                <a:latin typeface="Courier New" panose="02070309020205020404" pitchFamily="49" charset="0"/>
              </a:rPr>
              <a:t>es</a:t>
            </a:r>
            <a:r>
              <a:rPr kumimoji="0" lang="ru-RU" altLang="ru-RU" sz="1000" i="0" u="none" strike="noStrike" normalizeH="0" baseline="0" dirty="0">
                <a:ln w="0"/>
                <a:effectLst>
                  <a:outerShdw blurRad="38100" dist="19050" dir="2700000" algn="tl" rotWithShape="0">
                    <a:schemeClr val="dk1">
                      <a:alpha val="40000"/>
                    </a:schemeClr>
                  </a:outerShdw>
                </a:effectLst>
                <a:latin typeface="Courier New" panose="02070309020205020404" pitchFamily="49" charset="0"/>
              </a:rPr>
              <a:t>: ['1 - Not Evaluated' '2 - Species of Concern' '3 - Threatened' '5 - In Recovery' '4 - Endangered']</a:t>
            </a:r>
            <a:r>
              <a:rPr kumimoji="0" lang="ru-RU" altLang="ru-RU" sz="1000" i="0" u="none" strike="noStrike" normalizeH="0" baseline="0" dirty="0">
                <a:ln w="0"/>
                <a:effectLst>
                  <a:outerShdw blurRad="38100" dist="19050" dir="2700000" algn="tl" rotWithShape="0">
                    <a:schemeClr val="dk1">
                      <a:alpha val="40000"/>
                    </a:schemeClr>
                  </a:outerShdw>
                </a:effectLst>
              </a:rPr>
              <a:t> </a:t>
            </a:r>
            <a:endParaRPr kumimoji="0" lang="ru-RU" altLang="ru-RU" sz="1000" i="0" u="none" strike="noStrike" normalizeH="0" baseline="0" dirty="0">
              <a:ln w="0"/>
              <a:effectLst>
                <a:outerShdw blurRad="38100" dist="19050" dir="2700000" algn="tl" rotWithShape="0">
                  <a:schemeClr val="dk1">
                    <a:alpha val="40000"/>
                  </a:schemeClr>
                </a:outerShdw>
              </a:effectLst>
              <a:latin typeface="Arial" panose="020B0604020202020204" pitchFamily="34" charset="0"/>
            </a:endParaRPr>
          </a:p>
        </p:txBody>
      </p:sp>
    </p:spTree>
    <p:extLst>
      <p:ext uri="{BB962C8B-B14F-4D97-AF65-F5344CB8AC3E}">
        <p14:creationId xmlns:p14="http://schemas.microsoft.com/office/powerpoint/2010/main" val="521947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C9B11-9FD4-4B6E-B716-3C234C393F36}"/>
              </a:ext>
            </a:extLst>
          </p:cNvPr>
          <p:cNvSpPr>
            <a:spLocks noGrp="1"/>
          </p:cNvSpPr>
          <p:nvPr>
            <p:ph type="title"/>
          </p:nvPr>
        </p:nvSpPr>
        <p:spPr>
          <a:xfrm>
            <a:off x="838200" y="365125"/>
            <a:ext cx="10515600" cy="1325563"/>
          </a:xfrm>
        </p:spPr>
        <p:txBody>
          <a:bodyPr anchor="ctr">
            <a:normAutofit/>
          </a:bodyPr>
          <a:lstStyle/>
          <a:p>
            <a:r>
              <a:rPr lang="en-US" dirty="0"/>
              <a:t>S</a:t>
            </a:r>
            <a:r>
              <a:rPr lang="en-US"/>
              <a:t>pecies composition according to their categories</a:t>
            </a:r>
            <a:endParaRPr lang="ru-RU" dirty="0"/>
          </a:p>
        </p:txBody>
      </p:sp>
      <p:pic>
        <p:nvPicPr>
          <p:cNvPr id="26" name="Content Placeholder 25" descr="Chart, pie chart&#10;&#10;Description automatically generated">
            <a:extLst>
              <a:ext uri="{FF2B5EF4-FFF2-40B4-BE49-F238E27FC236}">
                <a16:creationId xmlns:a16="http://schemas.microsoft.com/office/drawing/2014/main" id="{D2AE459C-9C4D-4362-86B5-D9163DCBF8E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5024"/>
          <a:stretch/>
        </p:blipFill>
        <p:spPr>
          <a:xfrm>
            <a:off x="2159000" y="1690688"/>
            <a:ext cx="7874000" cy="4241421"/>
          </a:xfrm>
          <a:noFill/>
        </p:spPr>
      </p:pic>
    </p:spTree>
    <p:extLst>
      <p:ext uri="{BB962C8B-B14F-4D97-AF65-F5344CB8AC3E}">
        <p14:creationId xmlns:p14="http://schemas.microsoft.com/office/powerpoint/2010/main" val="3113263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00CC7-79BB-43D5-86DC-3C4F4ACC1975}"/>
              </a:ext>
            </a:extLst>
          </p:cNvPr>
          <p:cNvSpPr>
            <a:spLocks noGrp="1"/>
          </p:cNvSpPr>
          <p:nvPr>
            <p:ph type="title"/>
          </p:nvPr>
        </p:nvSpPr>
        <p:spPr/>
        <p:txBody>
          <a:bodyPr/>
          <a:lstStyle/>
          <a:p>
            <a:r>
              <a:rPr lang="en-US" dirty="0"/>
              <a:t>S</a:t>
            </a:r>
            <a:r>
              <a:rPr lang="en-US" sz="4000" dirty="0"/>
              <a:t>pecies composition according to their statuses</a:t>
            </a:r>
            <a:endParaRPr lang="ru-RU" dirty="0"/>
          </a:p>
        </p:txBody>
      </p:sp>
      <p:pic>
        <p:nvPicPr>
          <p:cNvPr id="5" name="Content Placeholder 4" descr="Chart, bar chart&#10;&#10;Description automatically generated">
            <a:extLst>
              <a:ext uri="{FF2B5EF4-FFF2-40B4-BE49-F238E27FC236}">
                <a16:creationId xmlns:a16="http://schemas.microsoft.com/office/drawing/2014/main" id="{0E247157-DA8D-4944-A7EF-5FE9BDF38F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4013" y="1795145"/>
            <a:ext cx="8929348" cy="4167029"/>
          </a:xfrm>
        </p:spPr>
      </p:pic>
    </p:spTree>
    <p:extLst>
      <p:ext uri="{BB962C8B-B14F-4D97-AF65-F5344CB8AC3E}">
        <p14:creationId xmlns:p14="http://schemas.microsoft.com/office/powerpoint/2010/main" val="1074113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94769-849B-4253-BFA2-E66E8B44AD21}"/>
              </a:ext>
            </a:extLst>
          </p:cNvPr>
          <p:cNvSpPr>
            <a:spLocks noGrp="1"/>
          </p:cNvSpPr>
          <p:nvPr>
            <p:ph type="title"/>
          </p:nvPr>
        </p:nvSpPr>
        <p:spPr/>
        <p:txBody>
          <a:bodyPr>
            <a:normAutofit/>
          </a:bodyPr>
          <a:lstStyle/>
          <a:p>
            <a:r>
              <a:rPr lang="en-US" sz="3600"/>
              <a:t>How species are distributed by status in each category</a:t>
            </a:r>
            <a:endParaRPr lang="ru-RU" sz="3600" dirty="0"/>
          </a:p>
        </p:txBody>
      </p:sp>
      <p:pic>
        <p:nvPicPr>
          <p:cNvPr id="13" name="Content Placeholder 12" descr="Chart, bar chart&#10;&#10;Description automatically generated">
            <a:extLst>
              <a:ext uri="{FF2B5EF4-FFF2-40B4-BE49-F238E27FC236}">
                <a16:creationId xmlns:a16="http://schemas.microsoft.com/office/drawing/2014/main" id="{C5E1A66C-94C9-4A68-BFDD-94462097A8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182" y="1351280"/>
            <a:ext cx="11741618" cy="5323840"/>
          </a:xfrm>
        </p:spPr>
      </p:pic>
    </p:spTree>
    <p:extLst>
      <p:ext uri="{BB962C8B-B14F-4D97-AF65-F5344CB8AC3E}">
        <p14:creationId xmlns:p14="http://schemas.microsoft.com/office/powerpoint/2010/main" val="3148600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9400-4E43-4F05-908A-B734B210676E}"/>
              </a:ext>
            </a:extLst>
          </p:cNvPr>
          <p:cNvSpPr>
            <a:spLocks noGrp="1"/>
          </p:cNvSpPr>
          <p:nvPr>
            <p:ph type="title"/>
          </p:nvPr>
        </p:nvSpPr>
        <p:spPr>
          <a:xfrm>
            <a:off x="838200" y="365125"/>
            <a:ext cx="10515600" cy="1325563"/>
          </a:xfrm>
        </p:spPr>
        <p:txBody>
          <a:bodyPr anchor="ctr">
            <a:normAutofit/>
          </a:bodyPr>
          <a:lstStyle/>
          <a:p>
            <a:r>
              <a:rPr lang="en-US" dirty="0"/>
              <a:t>D</a:t>
            </a:r>
            <a:r>
              <a:rPr lang="en-US"/>
              <a:t>istribution of the number of observations</a:t>
            </a:r>
            <a:endParaRPr lang="ru-RU" dirty="0"/>
          </a:p>
        </p:txBody>
      </p:sp>
      <p:pic>
        <p:nvPicPr>
          <p:cNvPr id="9" name="Content Placeholder 8" descr="Chart, bar chart, histogram&#10;&#10;Description automatically generated">
            <a:extLst>
              <a:ext uri="{FF2B5EF4-FFF2-40B4-BE49-F238E27FC236}">
                <a16:creationId xmlns:a16="http://schemas.microsoft.com/office/drawing/2014/main" id="{FECBEAEB-4E2A-4CA0-9680-051E40BA1E4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29920" y="1411719"/>
            <a:ext cx="5781040" cy="5140857"/>
          </a:xfrm>
          <a:noFill/>
        </p:spPr>
      </p:pic>
      <p:sp>
        <p:nvSpPr>
          <p:cNvPr id="10" name="Rectangle 1">
            <a:extLst>
              <a:ext uri="{FF2B5EF4-FFF2-40B4-BE49-F238E27FC236}">
                <a16:creationId xmlns:a16="http://schemas.microsoft.com/office/drawing/2014/main" id="{F21B259A-56CE-43C9-9BA0-861B1E75F040}"/>
              </a:ext>
            </a:extLst>
          </p:cNvPr>
          <p:cNvSpPr>
            <a:spLocks noGrp="1" noChangeArrowheads="1"/>
          </p:cNvSpPr>
          <p:nvPr>
            <p:ph sz="half" idx="2"/>
          </p:nvPr>
        </p:nvSpPr>
        <p:spPr bwMode="auto">
          <a:xfrm>
            <a:off x="6804660" y="1690688"/>
            <a:ext cx="393191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a:ln>
                  <a:noFill/>
                </a:ln>
                <a:solidFill>
                  <a:schemeClr val="tx1"/>
                </a:solidFill>
                <a:effectLst/>
                <a:latin typeface="Arial Unicode MS"/>
              </a:rPr>
              <a:t>The position of each distribution of observations relative to others is determined by the number of observations.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ru-RU" altLang="ru-RU" sz="1600" b="0" i="0" u="none" strike="noStrike" cap="none" normalizeH="0" baseline="0" dirty="0">
              <a:ln>
                <a:noFill/>
              </a:ln>
              <a:solidFill>
                <a:schemeClr val="tx1"/>
              </a:solidFill>
              <a:effectLst/>
              <a:latin typeface="Arial Unicode MS"/>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a:ln>
                  <a:noFill/>
                </a:ln>
                <a:solidFill>
                  <a:schemeClr val="tx1"/>
                </a:solidFill>
                <a:effectLst/>
                <a:latin typeface="Arial Unicode MS"/>
              </a:rPr>
              <a:t>We see that Yellowstone National Park has more observations than others. This difference in the number of observations due to the size of the parks (Yellowstone is the largest).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ru-RU" sz="1600" b="0" i="0" u="none" strike="noStrike" cap="none" normalizeH="0" baseline="0" dirty="0">
              <a:ln>
                <a:noFill/>
              </a:ln>
              <a:solidFill>
                <a:schemeClr val="tx1"/>
              </a:solidFill>
              <a:effectLst/>
              <a:latin typeface="Arial Unicode MS"/>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ru-RU" sz="1600" dirty="0">
              <a:latin typeface="Arial Unicode MS"/>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ru-RU" altLang="ru-RU" sz="1600" b="0" i="0" u="none" strike="noStrike" cap="none" normalizeH="0" baseline="0" dirty="0">
              <a:ln>
                <a:noFill/>
              </a:ln>
              <a:solidFill>
                <a:schemeClr val="tx1"/>
              </a:solidFill>
              <a:effectLst/>
              <a:latin typeface="Arial Unicode MS"/>
            </a:endParaRPr>
          </a:p>
          <a:p>
            <a:pPr marL="0" indent="0" algn="just" eaLnBrk="0" fontAlgn="base" hangingPunct="0">
              <a:lnSpc>
                <a:spcPct val="100000"/>
              </a:lnSpc>
              <a:spcBef>
                <a:spcPct val="0"/>
              </a:spcBef>
              <a:spcAft>
                <a:spcPct val="0"/>
              </a:spcAft>
              <a:buClrTx/>
              <a:buNone/>
            </a:pPr>
            <a:r>
              <a:rPr lang="en-US" sz="1600" dirty="0">
                <a:latin typeface="Arial Unicode MS"/>
              </a:rPr>
              <a:t>Further we will look at the distribution of observations for each park separately.</a:t>
            </a:r>
            <a:endParaRPr lang="ru-RU" altLang="ru-RU" sz="1600" dirty="0">
              <a:latin typeface="Arial Unicode MS"/>
            </a:endParaRPr>
          </a:p>
        </p:txBody>
      </p:sp>
    </p:spTree>
    <p:extLst>
      <p:ext uri="{BB962C8B-B14F-4D97-AF65-F5344CB8AC3E}">
        <p14:creationId xmlns:p14="http://schemas.microsoft.com/office/powerpoint/2010/main" val="1156815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2923F-9454-4592-985E-BB3F3E585B61}"/>
              </a:ext>
            </a:extLst>
          </p:cNvPr>
          <p:cNvSpPr>
            <a:spLocks noGrp="1"/>
          </p:cNvSpPr>
          <p:nvPr>
            <p:ph type="title"/>
          </p:nvPr>
        </p:nvSpPr>
        <p:spPr/>
        <p:txBody>
          <a:bodyPr/>
          <a:lstStyle/>
          <a:p>
            <a:r>
              <a:rPr lang="en-US" dirty="0"/>
              <a:t>O</a:t>
            </a:r>
            <a:r>
              <a:rPr lang="en-US" sz="4000" dirty="0"/>
              <a:t>bservation boxplots for each park</a:t>
            </a:r>
            <a:endParaRPr lang="ru-RU" dirty="0"/>
          </a:p>
        </p:txBody>
      </p:sp>
      <p:pic>
        <p:nvPicPr>
          <p:cNvPr id="5" name="Content Placeholder 4" descr="Chart, box and whisker chart&#10;&#10;Description automatically generated">
            <a:extLst>
              <a:ext uri="{FF2B5EF4-FFF2-40B4-BE49-F238E27FC236}">
                <a16:creationId xmlns:a16="http://schemas.microsoft.com/office/drawing/2014/main" id="{848823ED-3A78-4393-8C99-62EBA0C57D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2572" y="1690688"/>
            <a:ext cx="9324295" cy="4351338"/>
          </a:xfrm>
        </p:spPr>
      </p:pic>
    </p:spTree>
    <p:extLst>
      <p:ext uri="{BB962C8B-B14F-4D97-AF65-F5344CB8AC3E}">
        <p14:creationId xmlns:p14="http://schemas.microsoft.com/office/powerpoint/2010/main" val="4138647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E54C5-A187-497F-B38A-DD62ADA8924F}"/>
              </a:ext>
            </a:extLst>
          </p:cNvPr>
          <p:cNvSpPr>
            <a:spLocks noGrp="1"/>
          </p:cNvSpPr>
          <p:nvPr>
            <p:ph type="title"/>
          </p:nvPr>
        </p:nvSpPr>
        <p:spPr>
          <a:xfrm>
            <a:off x="838200" y="365125"/>
            <a:ext cx="10515600" cy="1325563"/>
          </a:xfrm>
        </p:spPr>
        <p:txBody>
          <a:bodyPr anchor="ctr">
            <a:normAutofit/>
          </a:bodyPr>
          <a:lstStyle/>
          <a:p>
            <a:r>
              <a:rPr lang="en-US"/>
              <a:t>How to identify species that are at risk of changing their status to a more dangerous one</a:t>
            </a:r>
            <a:endParaRPr lang="ru-RU"/>
          </a:p>
        </p:txBody>
      </p:sp>
      <p:pic>
        <p:nvPicPr>
          <p:cNvPr id="5" name="Content Placeholder 4" descr="Chart, box and whisker chart&#10;&#10;Description automatically generated">
            <a:extLst>
              <a:ext uri="{FF2B5EF4-FFF2-40B4-BE49-F238E27FC236}">
                <a16:creationId xmlns:a16="http://schemas.microsoft.com/office/drawing/2014/main" id="{0CB93266-B791-4DBD-B6A5-860AE36D48D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199" y="1825625"/>
            <a:ext cx="5003983" cy="3863975"/>
          </a:xfrm>
          <a:noFill/>
        </p:spPr>
      </p:pic>
      <p:sp>
        <p:nvSpPr>
          <p:cNvPr id="10" name="Content Placeholder 3">
            <a:extLst>
              <a:ext uri="{FF2B5EF4-FFF2-40B4-BE49-F238E27FC236}">
                <a16:creationId xmlns:a16="http://schemas.microsoft.com/office/drawing/2014/main" id="{B8C89D3E-A2D0-4CF3-8DA3-5B4E38533FD1}"/>
              </a:ext>
            </a:extLst>
          </p:cNvPr>
          <p:cNvSpPr>
            <a:spLocks noGrp="1"/>
          </p:cNvSpPr>
          <p:nvPr>
            <p:ph sz="half" idx="2"/>
          </p:nvPr>
        </p:nvSpPr>
        <p:spPr>
          <a:xfrm>
            <a:off x="6016086" y="1825625"/>
            <a:ext cx="4846320" cy="4114800"/>
          </a:xfrm>
        </p:spPr>
        <p:txBody>
          <a:bodyPr>
            <a:normAutofit/>
          </a:bodyPr>
          <a:lstStyle/>
          <a:p>
            <a:pPr algn="just"/>
            <a:r>
              <a:rPr lang="en-US" sz="2400" b="0" i="0" dirty="0">
                <a:effectLst/>
                <a:latin typeface="Arial" panose="020B0604020202020204" pitchFamily="34" charset="0"/>
              </a:rPr>
              <a:t>Find those varieties whose observations are much lower than the values for the group, or rather fall into the IQR of the group of the more dangerous status. </a:t>
            </a:r>
          </a:p>
          <a:p>
            <a:pPr algn="just"/>
            <a:r>
              <a:rPr lang="en-US" sz="2400" b="0" i="0" dirty="0">
                <a:effectLst/>
                <a:latin typeface="Arial" panose="020B0604020202020204" pitchFamily="34" charset="0"/>
              </a:rPr>
              <a:t>We will consider only statuses: Species of Concern, Threatened, Endangered. </a:t>
            </a:r>
            <a:endParaRPr lang="en-US" sz="2400" dirty="0"/>
          </a:p>
        </p:txBody>
      </p:sp>
      <p:cxnSp>
        <p:nvCxnSpPr>
          <p:cNvPr id="7" name="Straight Connector 6">
            <a:extLst>
              <a:ext uri="{FF2B5EF4-FFF2-40B4-BE49-F238E27FC236}">
                <a16:creationId xmlns:a16="http://schemas.microsoft.com/office/drawing/2014/main" id="{E4FA3491-C7AE-4D49-BB45-BF7397E502D3}"/>
              </a:ext>
            </a:extLst>
          </p:cNvPr>
          <p:cNvCxnSpPr/>
          <p:nvPr/>
        </p:nvCxnSpPr>
        <p:spPr>
          <a:xfrm flipH="1">
            <a:off x="1960880" y="4704080"/>
            <a:ext cx="11684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Straight Connector 10">
            <a:extLst>
              <a:ext uri="{FF2B5EF4-FFF2-40B4-BE49-F238E27FC236}">
                <a16:creationId xmlns:a16="http://schemas.microsoft.com/office/drawing/2014/main" id="{FD8A1C7C-11DC-4B9E-957D-97B7DDE0CED0}"/>
              </a:ext>
            </a:extLst>
          </p:cNvPr>
          <p:cNvCxnSpPr/>
          <p:nvPr/>
        </p:nvCxnSpPr>
        <p:spPr>
          <a:xfrm flipH="1">
            <a:off x="3261360" y="4937760"/>
            <a:ext cx="1168400" cy="0"/>
          </a:xfrm>
          <a:prstGeom prst="line">
            <a:avLst/>
          </a:prstGeom>
        </p:spPr>
        <p:style>
          <a:lnRef idx="3">
            <a:schemeClr val="accent2"/>
          </a:lnRef>
          <a:fillRef idx="0">
            <a:schemeClr val="accent2"/>
          </a:fillRef>
          <a:effectRef idx="2">
            <a:schemeClr val="accent2"/>
          </a:effectRef>
          <a:fontRef idx="minor">
            <a:schemeClr val="tx1"/>
          </a:fontRef>
        </p:style>
      </p:cxnSp>
      <p:sp>
        <p:nvSpPr>
          <p:cNvPr id="8" name="Freeform: Shape 7">
            <a:extLst>
              <a:ext uri="{FF2B5EF4-FFF2-40B4-BE49-F238E27FC236}">
                <a16:creationId xmlns:a16="http://schemas.microsoft.com/office/drawing/2014/main" id="{D1F99CA9-6078-43A1-99F0-D371C34E507E}"/>
              </a:ext>
            </a:extLst>
          </p:cNvPr>
          <p:cNvSpPr/>
          <p:nvPr/>
        </p:nvSpPr>
        <p:spPr>
          <a:xfrm>
            <a:off x="1828800" y="4709385"/>
            <a:ext cx="355600" cy="411255"/>
          </a:xfrm>
          <a:custGeom>
            <a:avLst/>
            <a:gdLst>
              <a:gd name="connsiteX0" fmla="*/ 121920 w 355600"/>
              <a:gd name="connsiteY0" fmla="*/ 4855 h 411255"/>
              <a:gd name="connsiteX1" fmla="*/ 81280 w 355600"/>
              <a:gd name="connsiteY1" fmla="*/ 136935 h 411255"/>
              <a:gd name="connsiteX2" fmla="*/ 60960 w 355600"/>
              <a:gd name="connsiteY2" fmla="*/ 177575 h 411255"/>
              <a:gd name="connsiteX3" fmla="*/ 0 w 355600"/>
              <a:gd name="connsiteY3" fmla="*/ 269015 h 411255"/>
              <a:gd name="connsiteX4" fmla="*/ 20320 w 355600"/>
              <a:gd name="connsiteY4" fmla="*/ 319815 h 411255"/>
              <a:gd name="connsiteX5" fmla="*/ 132080 w 355600"/>
              <a:gd name="connsiteY5" fmla="*/ 411255 h 411255"/>
              <a:gd name="connsiteX6" fmla="*/ 304800 w 355600"/>
              <a:gd name="connsiteY6" fmla="*/ 390935 h 411255"/>
              <a:gd name="connsiteX7" fmla="*/ 355600 w 355600"/>
              <a:gd name="connsiteY7" fmla="*/ 269015 h 411255"/>
              <a:gd name="connsiteX8" fmla="*/ 345440 w 355600"/>
              <a:gd name="connsiteY8" fmla="*/ 136935 h 411255"/>
              <a:gd name="connsiteX9" fmla="*/ 264160 w 355600"/>
              <a:gd name="connsiteY9" fmla="*/ 86135 h 411255"/>
              <a:gd name="connsiteX10" fmla="*/ 182880 w 355600"/>
              <a:gd name="connsiteY10" fmla="*/ 65815 h 411255"/>
              <a:gd name="connsiteX11" fmla="*/ 152400 w 355600"/>
              <a:gd name="connsiteY11" fmla="*/ 45495 h 411255"/>
              <a:gd name="connsiteX12" fmla="*/ 121920 w 355600"/>
              <a:gd name="connsiteY12" fmla="*/ 4855 h 411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5600" h="411255">
                <a:moveTo>
                  <a:pt x="121920" y="4855"/>
                </a:moveTo>
                <a:cubicBezTo>
                  <a:pt x="110067" y="20095"/>
                  <a:pt x="114075" y="58226"/>
                  <a:pt x="81280" y="136935"/>
                </a:cubicBezTo>
                <a:cubicBezTo>
                  <a:pt x="75455" y="150916"/>
                  <a:pt x="69361" y="164973"/>
                  <a:pt x="60960" y="177575"/>
                </a:cubicBezTo>
                <a:cubicBezTo>
                  <a:pt x="-14192" y="290303"/>
                  <a:pt x="47514" y="173987"/>
                  <a:pt x="0" y="269015"/>
                </a:cubicBezTo>
                <a:cubicBezTo>
                  <a:pt x="6773" y="285948"/>
                  <a:pt x="9377" y="305225"/>
                  <a:pt x="20320" y="319815"/>
                </a:cubicBezTo>
                <a:cubicBezTo>
                  <a:pt x="69418" y="385279"/>
                  <a:pt x="76240" y="383335"/>
                  <a:pt x="132080" y="411255"/>
                </a:cubicBezTo>
                <a:cubicBezTo>
                  <a:pt x="189653" y="404482"/>
                  <a:pt x="255893" y="422058"/>
                  <a:pt x="304800" y="390935"/>
                </a:cubicBezTo>
                <a:cubicBezTo>
                  <a:pt x="341944" y="367298"/>
                  <a:pt x="355600" y="269015"/>
                  <a:pt x="355600" y="269015"/>
                </a:cubicBezTo>
                <a:cubicBezTo>
                  <a:pt x="352213" y="224988"/>
                  <a:pt x="353578" y="180335"/>
                  <a:pt x="345440" y="136935"/>
                </a:cubicBezTo>
                <a:cubicBezTo>
                  <a:pt x="338126" y="97927"/>
                  <a:pt x="293049" y="94014"/>
                  <a:pt x="264160" y="86135"/>
                </a:cubicBezTo>
                <a:cubicBezTo>
                  <a:pt x="238655" y="79179"/>
                  <a:pt x="207542" y="78146"/>
                  <a:pt x="182880" y="65815"/>
                </a:cubicBezTo>
                <a:cubicBezTo>
                  <a:pt x="171958" y="60354"/>
                  <a:pt x="162560" y="52268"/>
                  <a:pt x="152400" y="45495"/>
                </a:cubicBezTo>
                <a:cubicBezTo>
                  <a:pt x="130201" y="12197"/>
                  <a:pt x="133773" y="-10385"/>
                  <a:pt x="121920" y="4855"/>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Freeform: Shape 11">
            <a:extLst>
              <a:ext uri="{FF2B5EF4-FFF2-40B4-BE49-F238E27FC236}">
                <a16:creationId xmlns:a16="http://schemas.microsoft.com/office/drawing/2014/main" id="{DB678956-6EF6-4CB9-9CCB-0D351BC7DE01}"/>
              </a:ext>
            </a:extLst>
          </p:cNvPr>
          <p:cNvSpPr/>
          <p:nvPr/>
        </p:nvSpPr>
        <p:spPr>
          <a:xfrm>
            <a:off x="3068320" y="4915783"/>
            <a:ext cx="376717" cy="275977"/>
          </a:xfrm>
          <a:custGeom>
            <a:avLst/>
            <a:gdLst>
              <a:gd name="connsiteX0" fmla="*/ 203200 w 376717"/>
              <a:gd name="connsiteY0" fmla="*/ 1657 h 275977"/>
              <a:gd name="connsiteX1" fmla="*/ 152400 w 376717"/>
              <a:gd name="connsiteY1" fmla="*/ 11817 h 275977"/>
              <a:gd name="connsiteX2" fmla="*/ 101600 w 376717"/>
              <a:gd name="connsiteY2" fmla="*/ 52457 h 275977"/>
              <a:gd name="connsiteX3" fmla="*/ 0 w 376717"/>
              <a:gd name="connsiteY3" fmla="*/ 184537 h 275977"/>
              <a:gd name="connsiteX4" fmla="*/ 30480 w 376717"/>
              <a:gd name="connsiteY4" fmla="*/ 235337 h 275977"/>
              <a:gd name="connsiteX5" fmla="*/ 152400 w 376717"/>
              <a:gd name="connsiteY5" fmla="*/ 275977 h 275977"/>
              <a:gd name="connsiteX6" fmla="*/ 345440 w 376717"/>
              <a:gd name="connsiteY6" fmla="*/ 255657 h 275977"/>
              <a:gd name="connsiteX7" fmla="*/ 375920 w 376717"/>
              <a:gd name="connsiteY7" fmla="*/ 215017 h 275977"/>
              <a:gd name="connsiteX8" fmla="*/ 355600 w 376717"/>
              <a:gd name="connsiteY8" fmla="*/ 62617 h 275977"/>
              <a:gd name="connsiteX9" fmla="*/ 304800 w 376717"/>
              <a:gd name="connsiteY9" fmla="*/ 42297 h 275977"/>
              <a:gd name="connsiteX10" fmla="*/ 203200 w 376717"/>
              <a:gd name="connsiteY10" fmla="*/ 1657 h 275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6717" h="275977">
                <a:moveTo>
                  <a:pt x="203200" y="1657"/>
                </a:moveTo>
                <a:cubicBezTo>
                  <a:pt x="177800" y="-3423"/>
                  <a:pt x="167846" y="4094"/>
                  <a:pt x="152400" y="11817"/>
                </a:cubicBezTo>
                <a:cubicBezTo>
                  <a:pt x="133004" y="21515"/>
                  <a:pt x="117585" y="37804"/>
                  <a:pt x="101600" y="52457"/>
                </a:cubicBezTo>
                <a:cubicBezTo>
                  <a:pt x="21122" y="126228"/>
                  <a:pt x="40929" y="102679"/>
                  <a:pt x="0" y="184537"/>
                </a:cubicBezTo>
                <a:cubicBezTo>
                  <a:pt x="10160" y="201470"/>
                  <a:pt x="15618" y="222333"/>
                  <a:pt x="30480" y="235337"/>
                </a:cubicBezTo>
                <a:cubicBezTo>
                  <a:pt x="44772" y="247842"/>
                  <a:pt x="144046" y="273590"/>
                  <a:pt x="152400" y="275977"/>
                </a:cubicBezTo>
                <a:cubicBezTo>
                  <a:pt x="216747" y="269204"/>
                  <a:pt x="283018" y="272681"/>
                  <a:pt x="345440" y="255657"/>
                </a:cubicBezTo>
                <a:cubicBezTo>
                  <a:pt x="361777" y="251202"/>
                  <a:pt x="375030" y="231927"/>
                  <a:pt x="375920" y="215017"/>
                </a:cubicBezTo>
                <a:cubicBezTo>
                  <a:pt x="378614" y="163838"/>
                  <a:pt x="375113" y="110006"/>
                  <a:pt x="355600" y="62617"/>
                </a:cubicBezTo>
                <a:cubicBezTo>
                  <a:pt x="348656" y="45753"/>
                  <a:pt x="321975" y="48431"/>
                  <a:pt x="304800" y="42297"/>
                </a:cubicBezTo>
                <a:cubicBezTo>
                  <a:pt x="274543" y="31491"/>
                  <a:pt x="228600" y="6737"/>
                  <a:pt x="203200" y="1657"/>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05727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easons in Sage Design Templat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easons in sage design slides.potx" id="{20B2578C-A058-49A0-BF74-1D8EE2CBF7F1}" vid="{6013AC06-0964-4A95-8D65-BA949AA843E2}"/>
    </a:ext>
  </a:extLst>
</a:theme>
</file>

<file path=ppt/theme/theme2.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Seasons in sage design slides</Template>
  <TotalTime>7250</TotalTime>
  <Words>719</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Apercu</vt:lpstr>
      <vt:lpstr>Arial</vt:lpstr>
      <vt:lpstr>Arial Unicode MS</vt:lpstr>
      <vt:lpstr>Calibri</vt:lpstr>
      <vt:lpstr>Courier New</vt:lpstr>
      <vt:lpstr>Franklin Gothic Book</vt:lpstr>
      <vt:lpstr>Wingdings</vt:lpstr>
      <vt:lpstr>Seasons in Sage Design Template</vt:lpstr>
      <vt:lpstr>BIODIVERSITY PROJECT </vt:lpstr>
      <vt:lpstr>GOALS AND STRUCTURE OF THE PROJECT</vt:lpstr>
      <vt:lpstr>DISCRIPTION OF DATA</vt:lpstr>
      <vt:lpstr>Species composition according to their categories</vt:lpstr>
      <vt:lpstr>Species composition according to their statuses</vt:lpstr>
      <vt:lpstr>How species are distributed by status in each category</vt:lpstr>
      <vt:lpstr>Distribution of the number of observations</vt:lpstr>
      <vt:lpstr>Observation boxplots for each park</vt:lpstr>
      <vt:lpstr>How to identify species that are at risk of changing their status to a more dangerous one</vt:lpstr>
      <vt:lpstr>Conclusions and further research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BIODIVERSITY PROJECT </dc:title>
  <dc:creator>Никита Крыксин</dc:creator>
  <cp:lastModifiedBy>Никита Крыксин</cp:lastModifiedBy>
  <cp:revision>3</cp:revision>
  <dcterms:created xsi:type="dcterms:W3CDTF">2021-10-12T20:40:22Z</dcterms:created>
  <dcterms:modified xsi:type="dcterms:W3CDTF">2021-10-17T21:30:38Z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74067000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