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2" r:id="rId2"/>
    <p:sldId id="264" r:id="rId3"/>
    <p:sldId id="265" r:id="rId4"/>
    <p:sldId id="266" r:id="rId5"/>
    <p:sldId id="267" r:id="rId6"/>
    <p:sldId id="268"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2008CA-B720-4577-9256-8D6E6460F95D}">
          <p14:sldIdLst>
            <p14:sldId id="262"/>
            <p14:sldId id="264"/>
          </p14:sldIdLst>
        </p14:section>
        <p14:section name="Untitled Section" id="{5A1FC5EF-0CA3-44AB-9161-A6E43C875310}">
          <p14:sldIdLst>
            <p14:sldId id="265"/>
            <p14:sldId id="266"/>
            <p14:sldId id="267"/>
            <p14:sldId id="268"/>
            <p14:sldId id="269"/>
            <p14:sldId id="270"/>
            <p14:sldId id="271"/>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46" autoAdjust="0"/>
    <p:restoredTop sz="94706" autoAdjust="0"/>
  </p:normalViewPr>
  <p:slideViewPr>
    <p:cSldViewPr snapToGrid="0" showGuides="1">
      <p:cViewPr varScale="1">
        <p:scale>
          <a:sx n="96" d="100"/>
          <a:sy n="96" d="100"/>
        </p:scale>
        <p:origin x="67" y="106"/>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9A0E0-10E1-456B-BF15-9E5BCAAB5F0E}"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ru-RU"/>
        </a:p>
      </dgm:t>
    </dgm:pt>
    <dgm:pt modelId="{BE5CC757-9C33-4FD4-B408-E2AAB263BB0D}">
      <dgm:prSet phldrT="[Text]" custT="1"/>
      <dgm:spPr/>
      <dgm:t>
        <a:bodyPr/>
        <a:lstStyle/>
        <a:p>
          <a:r>
            <a:rPr lang="en-US" sz="2400" dirty="0"/>
            <a:t>Data sources</a:t>
          </a:r>
          <a:endParaRPr lang="ru-RU" sz="2400" dirty="0"/>
        </a:p>
      </dgm:t>
    </dgm:pt>
    <dgm:pt modelId="{1B07B2AF-3764-41B6-BB5A-13C5ACA2A616}" type="parTrans" cxnId="{1D549878-037D-440C-AED2-28819FA8E987}">
      <dgm:prSet/>
      <dgm:spPr/>
      <dgm:t>
        <a:bodyPr/>
        <a:lstStyle/>
        <a:p>
          <a:endParaRPr lang="ru-RU"/>
        </a:p>
      </dgm:t>
    </dgm:pt>
    <dgm:pt modelId="{31FC67F0-347A-4111-B929-F049128F0BE8}" type="sibTrans" cxnId="{1D549878-037D-440C-AED2-28819FA8E987}">
      <dgm:prSet/>
      <dgm:spPr/>
      <dgm:t>
        <a:bodyPr/>
        <a:lstStyle/>
        <a:p>
          <a:endParaRPr lang="ru-RU"/>
        </a:p>
      </dgm:t>
    </dgm:pt>
    <dgm:pt modelId="{851B47EA-462D-4B66-B85D-90FF33CF9AE6}">
      <dgm:prSet phldrT="[Text]" custT="1"/>
      <dgm:spPr/>
      <dgm:t>
        <a:bodyPr/>
        <a:lstStyle/>
        <a:p>
          <a:pPr algn="ctr"/>
          <a:r>
            <a:rPr lang="en-US" sz="1800" b="0" i="0" dirty="0"/>
            <a:t>species_info.csv</a:t>
          </a:r>
        </a:p>
        <a:p>
          <a:pPr algn="l">
            <a:buFont typeface="Arial" panose="020B0604020202020204" pitchFamily="34" charset="0"/>
            <a:buNone/>
          </a:pPr>
          <a:r>
            <a:rPr lang="en-US" sz="1100" b="0" i="0" dirty="0"/>
            <a:t>category - class of animal</a:t>
          </a:r>
        </a:p>
        <a:p>
          <a:pPr algn="l">
            <a:buFont typeface="Arial" panose="020B0604020202020204" pitchFamily="34" charset="0"/>
            <a:buNone/>
          </a:pPr>
          <a:r>
            <a:rPr lang="en-US" sz="1100" b="0" i="0" dirty="0"/>
            <a:t>scientific_name - the scientific name of each species</a:t>
          </a:r>
        </a:p>
        <a:p>
          <a:pPr algn="l">
            <a:buFont typeface="Arial" panose="020B0604020202020204" pitchFamily="34" charset="0"/>
            <a:buNone/>
          </a:pPr>
          <a:r>
            <a:rPr lang="en-US" sz="1100" b="0" i="0" dirty="0"/>
            <a:t>common_name - the common names of each species</a:t>
          </a:r>
        </a:p>
        <a:p>
          <a:pPr algn="l">
            <a:buFont typeface="Arial" panose="020B0604020202020204" pitchFamily="34" charset="0"/>
            <a:buNone/>
          </a:pPr>
          <a:r>
            <a:rPr lang="en-US" sz="1100" b="0" i="0" dirty="0"/>
            <a:t>conservation_status - each species current conservation status</a:t>
          </a:r>
        </a:p>
      </dgm:t>
    </dgm:pt>
    <dgm:pt modelId="{A9295CE2-9A29-443A-A751-8623368878BB}" type="parTrans" cxnId="{CC302479-A8C2-4BBF-BF5D-E791E0203657}">
      <dgm:prSet/>
      <dgm:spPr/>
      <dgm:t>
        <a:bodyPr/>
        <a:lstStyle/>
        <a:p>
          <a:endParaRPr lang="ru-RU"/>
        </a:p>
      </dgm:t>
    </dgm:pt>
    <dgm:pt modelId="{4BBFFAD2-6E54-4A6B-9A30-8E7BA7577653}" type="sibTrans" cxnId="{CC302479-A8C2-4BBF-BF5D-E791E0203657}">
      <dgm:prSet/>
      <dgm:spPr/>
      <dgm:t>
        <a:bodyPr/>
        <a:lstStyle/>
        <a:p>
          <a:endParaRPr lang="ru-RU"/>
        </a:p>
      </dgm:t>
    </dgm:pt>
    <dgm:pt modelId="{BAB324E5-42A3-4894-9B03-F975BFCF76A4}">
      <dgm:prSet phldrT="[Text]" custT="1"/>
      <dgm:spPr/>
      <dgm:t>
        <a:bodyPr/>
        <a:lstStyle/>
        <a:p>
          <a:pPr marL="0" lvl="0" algn="ctr" defTabSz="800100">
            <a:lnSpc>
              <a:spcPct val="90000"/>
            </a:lnSpc>
            <a:spcBef>
              <a:spcPct val="0"/>
            </a:spcBef>
            <a:spcAft>
              <a:spcPct val="35000"/>
            </a:spcAft>
          </a:pPr>
          <a:r>
            <a:rPr lang="en-US" sz="1800" b="0" i="0" kern="1200" dirty="0">
              <a:solidFill>
                <a:prstClr val="black"/>
              </a:solidFill>
              <a:latin typeface="Calibri" panose="020F0502020204030204"/>
              <a:ea typeface="+mn-ea"/>
              <a:cs typeface="+mn-cs"/>
            </a:rPr>
            <a:t>observations.csv</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scientific_name - the scientific name of each species</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park_name - the name of the park in which this species was observed</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observations - the number of observations in the past 7 days</a:t>
          </a:r>
          <a:endParaRPr lang="ru-RU" sz="1100" b="0" i="0" kern="1200" dirty="0">
            <a:solidFill>
              <a:prstClr val="black"/>
            </a:solidFill>
            <a:latin typeface="Calibri" panose="020F0502020204030204"/>
            <a:ea typeface="+mn-ea"/>
            <a:cs typeface="+mn-cs"/>
          </a:endParaRPr>
        </a:p>
        <a:p>
          <a:pPr marL="0" lvl="0" algn="l" defTabSz="800100">
            <a:lnSpc>
              <a:spcPct val="90000"/>
            </a:lnSpc>
            <a:spcBef>
              <a:spcPct val="0"/>
            </a:spcBef>
            <a:spcAft>
              <a:spcPct val="35000"/>
            </a:spcAft>
            <a:buFont typeface="Arial" panose="020B0604020202020204" pitchFamily="34" charset="0"/>
            <a:buNone/>
          </a:pPr>
          <a:endParaRPr lang="ru-RU" sz="1100" b="0" i="0" kern="1200" dirty="0">
            <a:solidFill>
              <a:prstClr val="black"/>
            </a:solidFill>
            <a:latin typeface="Calibri" panose="020F0502020204030204"/>
            <a:ea typeface="+mn-ea"/>
            <a:cs typeface="+mn-cs"/>
          </a:endParaRPr>
        </a:p>
      </dgm:t>
    </dgm:pt>
    <dgm:pt modelId="{4B0FAA04-4C97-4F27-8379-D5493BB87F53}" type="parTrans" cxnId="{934EDFF6-E7C1-4BC6-B13D-C462B4D6D6B9}">
      <dgm:prSet/>
      <dgm:spPr/>
      <dgm:t>
        <a:bodyPr/>
        <a:lstStyle/>
        <a:p>
          <a:endParaRPr lang="ru-RU"/>
        </a:p>
      </dgm:t>
    </dgm:pt>
    <dgm:pt modelId="{9BA19A5F-B32A-4095-A6F8-DAF8C235BDBD}" type="sibTrans" cxnId="{934EDFF6-E7C1-4BC6-B13D-C462B4D6D6B9}">
      <dgm:prSet/>
      <dgm:spPr/>
      <dgm:t>
        <a:bodyPr/>
        <a:lstStyle/>
        <a:p>
          <a:endParaRPr lang="ru-RU"/>
        </a:p>
      </dgm:t>
    </dgm:pt>
    <dgm:pt modelId="{1688376A-EEA5-465A-AE56-7F62D9C9D6A5}" type="pres">
      <dgm:prSet presAssocID="{3A99A0E0-10E1-456B-BF15-9E5BCAAB5F0E}" presName="hierChild1" presStyleCnt="0">
        <dgm:presLayoutVars>
          <dgm:orgChart val="1"/>
          <dgm:chPref val="1"/>
          <dgm:dir/>
          <dgm:animOne val="branch"/>
          <dgm:animLvl val="lvl"/>
          <dgm:resizeHandles/>
        </dgm:presLayoutVars>
      </dgm:prSet>
      <dgm:spPr/>
    </dgm:pt>
    <dgm:pt modelId="{181B06D4-6982-4CD8-9FA4-18BE1D00E331}" type="pres">
      <dgm:prSet presAssocID="{BE5CC757-9C33-4FD4-B408-E2AAB263BB0D}" presName="hierRoot1" presStyleCnt="0">
        <dgm:presLayoutVars>
          <dgm:hierBranch val="init"/>
        </dgm:presLayoutVars>
      </dgm:prSet>
      <dgm:spPr/>
    </dgm:pt>
    <dgm:pt modelId="{7E6E1B8B-21EA-47AA-94F4-CE09C2049E0A}" type="pres">
      <dgm:prSet presAssocID="{BE5CC757-9C33-4FD4-B408-E2AAB263BB0D}" presName="rootComposite1" presStyleCnt="0"/>
      <dgm:spPr/>
    </dgm:pt>
    <dgm:pt modelId="{7C337D8C-2E89-4821-8DB7-56111FDB3288}" type="pres">
      <dgm:prSet presAssocID="{BE5CC757-9C33-4FD4-B408-E2AAB263BB0D}" presName="rootText1" presStyleLbl="node0" presStyleIdx="0" presStyleCnt="1" custScaleX="237980">
        <dgm:presLayoutVars>
          <dgm:chPref val="3"/>
        </dgm:presLayoutVars>
      </dgm:prSet>
      <dgm:spPr/>
    </dgm:pt>
    <dgm:pt modelId="{C7229E8C-5F0F-4DF3-8913-5F2934F91256}" type="pres">
      <dgm:prSet presAssocID="{BE5CC757-9C33-4FD4-B408-E2AAB263BB0D}" presName="rootConnector1" presStyleLbl="node1" presStyleIdx="0" presStyleCnt="0"/>
      <dgm:spPr/>
    </dgm:pt>
    <dgm:pt modelId="{8B9F1D79-5D4A-4D09-893D-AFB9351C1CD6}" type="pres">
      <dgm:prSet presAssocID="{BE5CC757-9C33-4FD4-B408-E2AAB263BB0D}" presName="hierChild2" presStyleCnt="0"/>
      <dgm:spPr/>
    </dgm:pt>
    <dgm:pt modelId="{D5CE52F1-1AAB-4EF7-B8B3-9A14A6E6CF07}" type="pres">
      <dgm:prSet presAssocID="{A9295CE2-9A29-443A-A751-8623368878BB}" presName="Name37" presStyleLbl="parChTrans1D2" presStyleIdx="0" presStyleCnt="2"/>
      <dgm:spPr/>
    </dgm:pt>
    <dgm:pt modelId="{478F23E8-851D-4112-9B12-520DED1F3D22}" type="pres">
      <dgm:prSet presAssocID="{851B47EA-462D-4B66-B85D-90FF33CF9AE6}" presName="hierRoot2" presStyleCnt="0">
        <dgm:presLayoutVars>
          <dgm:hierBranch val="hang"/>
        </dgm:presLayoutVars>
      </dgm:prSet>
      <dgm:spPr/>
    </dgm:pt>
    <dgm:pt modelId="{551BDF2F-0867-4966-9628-9995A3000CF9}" type="pres">
      <dgm:prSet presAssocID="{851B47EA-462D-4B66-B85D-90FF33CF9AE6}" presName="rootComposite" presStyleCnt="0"/>
      <dgm:spPr/>
    </dgm:pt>
    <dgm:pt modelId="{D64E6021-3886-4B19-80FC-921377D06DBC}" type="pres">
      <dgm:prSet presAssocID="{851B47EA-462D-4B66-B85D-90FF33CF9AE6}" presName="rootText" presStyleLbl="node2" presStyleIdx="0" presStyleCnt="2" custScaleX="556963" custScaleY="559972">
        <dgm:presLayoutVars>
          <dgm:chPref val="3"/>
        </dgm:presLayoutVars>
      </dgm:prSet>
      <dgm:spPr/>
    </dgm:pt>
    <dgm:pt modelId="{56489055-C864-460E-B270-E363CC82DAFC}" type="pres">
      <dgm:prSet presAssocID="{851B47EA-462D-4B66-B85D-90FF33CF9AE6}" presName="rootConnector" presStyleLbl="node2" presStyleIdx="0" presStyleCnt="2"/>
      <dgm:spPr/>
    </dgm:pt>
    <dgm:pt modelId="{824C4FCC-2F27-49E6-85C7-D4A1C148A5D1}" type="pres">
      <dgm:prSet presAssocID="{851B47EA-462D-4B66-B85D-90FF33CF9AE6}" presName="hierChild4" presStyleCnt="0"/>
      <dgm:spPr/>
    </dgm:pt>
    <dgm:pt modelId="{44D788E3-B29C-41EB-B62A-2EDCB0577C38}" type="pres">
      <dgm:prSet presAssocID="{851B47EA-462D-4B66-B85D-90FF33CF9AE6}" presName="hierChild5" presStyleCnt="0"/>
      <dgm:spPr/>
    </dgm:pt>
    <dgm:pt modelId="{FFD5D442-9FEB-4A01-BB7A-1E0D20E5F9DA}" type="pres">
      <dgm:prSet presAssocID="{4B0FAA04-4C97-4F27-8379-D5493BB87F53}" presName="Name37" presStyleLbl="parChTrans1D2" presStyleIdx="1" presStyleCnt="2"/>
      <dgm:spPr/>
    </dgm:pt>
    <dgm:pt modelId="{5A87EEB7-583A-4F3A-9D15-9A2390689614}" type="pres">
      <dgm:prSet presAssocID="{BAB324E5-42A3-4894-9B03-F975BFCF76A4}" presName="hierRoot2" presStyleCnt="0">
        <dgm:presLayoutVars>
          <dgm:hierBranch val="init"/>
        </dgm:presLayoutVars>
      </dgm:prSet>
      <dgm:spPr/>
    </dgm:pt>
    <dgm:pt modelId="{B5AF1741-37DD-484F-BAB1-A944AAFADDA2}" type="pres">
      <dgm:prSet presAssocID="{BAB324E5-42A3-4894-9B03-F975BFCF76A4}" presName="rootComposite" presStyleCnt="0"/>
      <dgm:spPr/>
    </dgm:pt>
    <dgm:pt modelId="{8BF76B5D-B3C2-4D86-A6D7-FF78ABD1EF95}" type="pres">
      <dgm:prSet presAssocID="{BAB324E5-42A3-4894-9B03-F975BFCF76A4}" presName="rootText" presStyleLbl="node2" presStyleIdx="1" presStyleCnt="2" custScaleX="589001" custScaleY="562428">
        <dgm:presLayoutVars>
          <dgm:chPref val="3"/>
        </dgm:presLayoutVars>
      </dgm:prSet>
      <dgm:spPr/>
    </dgm:pt>
    <dgm:pt modelId="{B69EF61F-13B5-47A1-8B9E-F74C9692F43B}" type="pres">
      <dgm:prSet presAssocID="{BAB324E5-42A3-4894-9B03-F975BFCF76A4}" presName="rootConnector" presStyleLbl="node2" presStyleIdx="1" presStyleCnt="2"/>
      <dgm:spPr/>
    </dgm:pt>
    <dgm:pt modelId="{91DC16EC-0A92-47E9-932D-A6EA1CA26C91}" type="pres">
      <dgm:prSet presAssocID="{BAB324E5-42A3-4894-9B03-F975BFCF76A4}" presName="hierChild4" presStyleCnt="0"/>
      <dgm:spPr/>
    </dgm:pt>
    <dgm:pt modelId="{ED9A8727-3C66-4218-8C5A-DE994D22F320}" type="pres">
      <dgm:prSet presAssocID="{BAB324E5-42A3-4894-9B03-F975BFCF76A4}" presName="hierChild5" presStyleCnt="0"/>
      <dgm:spPr/>
    </dgm:pt>
    <dgm:pt modelId="{8D1A7F93-BD62-4459-B409-CD4BD15C1E5F}" type="pres">
      <dgm:prSet presAssocID="{BE5CC757-9C33-4FD4-B408-E2AAB263BB0D}" presName="hierChild3" presStyleCnt="0"/>
      <dgm:spPr/>
    </dgm:pt>
  </dgm:ptLst>
  <dgm:cxnLst>
    <dgm:cxn modelId="{9BA2E606-DE6E-4A8A-98FB-006CDF5FA0BB}" type="presOf" srcId="{BE5CC757-9C33-4FD4-B408-E2AAB263BB0D}" destId="{C7229E8C-5F0F-4DF3-8913-5F2934F91256}" srcOrd="1" destOrd="0" presId="urn:microsoft.com/office/officeart/2005/8/layout/orgChart1"/>
    <dgm:cxn modelId="{426A810B-834C-4169-BF98-28B94C2783C8}" type="presOf" srcId="{BAB324E5-42A3-4894-9B03-F975BFCF76A4}" destId="{8BF76B5D-B3C2-4D86-A6D7-FF78ABD1EF95}" srcOrd="0" destOrd="0" presId="urn:microsoft.com/office/officeart/2005/8/layout/orgChart1"/>
    <dgm:cxn modelId="{7E22E124-732D-47DD-816D-96D864BDCECD}" type="presOf" srcId="{851B47EA-462D-4B66-B85D-90FF33CF9AE6}" destId="{56489055-C864-460E-B270-E363CC82DAFC}" srcOrd="1" destOrd="0" presId="urn:microsoft.com/office/officeart/2005/8/layout/orgChart1"/>
    <dgm:cxn modelId="{A5C77D32-6511-4122-9587-F3BDFD63A063}" type="presOf" srcId="{BAB324E5-42A3-4894-9B03-F975BFCF76A4}" destId="{B69EF61F-13B5-47A1-8B9E-F74C9692F43B}" srcOrd="1" destOrd="0" presId="urn:microsoft.com/office/officeart/2005/8/layout/orgChart1"/>
    <dgm:cxn modelId="{BF2A4F64-C621-4563-A590-AD5437EBCE85}" type="presOf" srcId="{BE5CC757-9C33-4FD4-B408-E2AAB263BB0D}" destId="{7C337D8C-2E89-4821-8DB7-56111FDB3288}" srcOrd="0" destOrd="0" presId="urn:microsoft.com/office/officeart/2005/8/layout/orgChart1"/>
    <dgm:cxn modelId="{5D6C8374-02CC-4DEB-B57C-87D92588DB4D}" type="presOf" srcId="{A9295CE2-9A29-443A-A751-8623368878BB}" destId="{D5CE52F1-1AAB-4EF7-B8B3-9A14A6E6CF07}" srcOrd="0" destOrd="0" presId="urn:microsoft.com/office/officeart/2005/8/layout/orgChart1"/>
    <dgm:cxn modelId="{1D549878-037D-440C-AED2-28819FA8E987}" srcId="{3A99A0E0-10E1-456B-BF15-9E5BCAAB5F0E}" destId="{BE5CC757-9C33-4FD4-B408-E2AAB263BB0D}" srcOrd="0" destOrd="0" parTransId="{1B07B2AF-3764-41B6-BB5A-13C5ACA2A616}" sibTransId="{31FC67F0-347A-4111-B929-F049128F0BE8}"/>
    <dgm:cxn modelId="{CC302479-A8C2-4BBF-BF5D-E791E0203657}" srcId="{BE5CC757-9C33-4FD4-B408-E2AAB263BB0D}" destId="{851B47EA-462D-4B66-B85D-90FF33CF9AE6}" srcOrd="0" destOrd="0" parTransId="{A9295CE2-9A29-443A-A751-8623368878BB}" sibTransId="{4BBFFAD2-6E54-4A6B-9A30-8E7BA7577653}"/>
    <dgm:cxn modelId="{445DC77B-37FF-494A-B931-2ED8C8DF672E}" type="presOf" srcId="{3A99A0E0-10E1-456B-BF15-9E5BCAAB5F0E}" destId="{1688376A-EEA5-465A-AE56-7F62D9C9D6A5}" srcOrd="0" destOrd="0" presId="urn:microsoft.com/office/officeart/2005/8/layout/orgChart1"/>
    <dgm:cxn modelId="{8990FA8C-87EB-40E5-98F3-A9C8A410AE86}" type="presOf" srcId="{4B0FAA04-4C97-4F27-8379-D5493BB87F53}" destId="{FFD5D442-9FEB-4A01-BB7A-1E0D20E5F9DA}" srcOrd="0" destOrd="0" presId="urn:microsoft.com/office/officeart/2005/8/layout/orgChart1"/>
    <dgm:cxn modelId="{312762D5-1C5A-4D46-829B-84DCA489C338}" type="presOf" srcId="{851B47EA-462D-4B66-B85D-90FF33CF9AE6}" destId="{D64E6021-3886-4B19-80FC-921377D06DBC}" srcOrd="0" destOrd="0" presId="urn:microsoft.com/office/officeart/2005/8/layout/orgChart1"/>
    <dgm:cxn modelId="{934EDFF6-E7C1-4BC6-B13D-C462B4D6D6B9}" srcId="{BE5CC757-9C33-4FD4-B408-E2AAB263BB0D}" destId="{BAB324E5-42A3-4894-9B03-F975BFCF76A4}" srcOrd="1" destOrd="0" parTransId="{4B0FAA04-4C97-4F27-8379-D5493BB87F53}" sibTransId="{9BA19A5F-B32A-4095-A6F8-DAF8C235BDBD}"/>
    <dgm:cxn modelId="{E63321A1-647C-4300-ADB5-F013BF6D23AE}" type="presParOf" srcId="{1688376A-EEA5-465A-AE56-7F62D9C9D6A5}" destId="{181B06D4-6982-4CD8-9FA4-18BE1D00E331}" srcOrd="0" destOrd="0" presId="urn:microsoft.com/office/officeart/2005/8/layout/orgChart1"/>
    <dgm:cxn modelId="{E96A0617-69F5-4CBA-B384-63C873CBA446}" type="presParOf" srcId="{181B06D4-6982-4CD8-9FA4-18BE1D00E331}" destId="{7E6E1B8B-21EA-47AA-94F4-CE09C2049E0A}" srcOrd="0" destOrd="0" presId="urn:microsoft.com/office/officeart/2005/8/layout/orgChart1"/>
    <dgm:cxn modelId="{F6F42BCA-FABB-4FF1-9111-435FF43A4357}" type="presParOf" srcId="{7E6E1B8B-21EA-47AA-94F4-CE09C2049E0A}" destId="{7C337D8C-2E89-4821-8DB7-56111FDB3288}" srcOrd="0" destOrd="0" presId="urn:microsoft.com/office/officeart/2005/8/layout/orgChart1"/>
    <dgm:cxn modelId="{75C3418D-034D-4E14-82F5-46B0422BFFF0}" type="presParOf" srcId="{7E6E1B8B-21EA-47AA-94F4-CE09C2049E0A}" destId="{C7229E8C-5F0F-4DF3-8913-5F2934F91256}" srcOrd="1" destOrd="0" presId="urn:microsoft.com/office/officeart/2005/8/layout/orgChart1"/>
    <dgm:cxn modelId="{58DF1E78-4C24-4648-BD0D-F6989391BF24}" type="presParOf" srcId="{181B06D4-6982-4CD8-9FA4-18BE1D00E331}" destId="{8B9F1D79-5D4A-4D09-893D-AFB9351C1CD6}" srcOrd="1" destOrd="0" presId="urn:microsoft.com/office/officeart/2005/8/layout/orgChart1"/>
    <dgm:cxn modelId="{D7272792-38EE-4D7C-9B74-7CBB3FF8A951}" type="presParOf" srcId="{8B9F1D79-5D4A-4D09-893D-AFB9351C1CD6}" destId="{D5CE52F1-1AAB-4EF7-B8B3-9A14A6E6CF07}" srcOrd="0" destOrd="0" presId="urn:microsoft.com/office/officeart/2005/8/layout/orgChart1"/>
    <dgm:cxn modelId="{163C45A2-35D1-4DBA-A9A6-1D69A0023AC3}" type="presParOf" srcId="{8B9F1D79-5D4A-4D09-893D-AFB9351C1CD6}" destId="{478F23E8-851D-4112-9B12-520DED1F3D22}" srcOrd="1" destOrd="0" presId="urn:microsoft.com/office/officeart/2005/8/layout/orgChart1"/>
    <dgm:cxn modelId="{6B8E58B8-979A-4B03-AFCC-3C6C1BCEE9C0}" type="presParOf" srcId="{478F23E8-851D-4112-9B12-520DED1F3D22}" destId="{551BDF2F-0867-4966-9628-9995A3000CF9}" srcOrd="0" destOrd="0" presId="urn:microsoft.com/office/officeart/2005/8/layout/orgChart1"/>
    <dgm:cxn modelId="{C411EF82-D4C7-48C6-8F55-7D5E2D81D6E9}" type="presParOf" srcId="{551BDF2F-0867-4966-9628-9995A3000CF9}" destId="{D64E6021-3886-4B19-80FC-921377D06DBC}" srcOrd="0" destOrd="0" presId="urn:microsoft.com/office/officeart/2005/8/layout/orgChart1"/>
    <dgm:cxn modelId="{38DD3365-4042-49B9-B9C4-36EA128FFB5E}" type="presParOf" srcId="{551BDF2F-0867-4966-9628-9995A3000CF9}" destId="{56489055-C864-460E-B270-E363CC82DAFC}" srcOrd="1" destOrd="0" presId="urn:microsoft.com/office/officeart/2005/8/layout/orgChart1"/>
    <dgm:cxn modelId="{428617D0-C6EA-4252-8DE7-B6F02FDC3BCF}" type="presParOf" srcId="{478F23E8-851D-4112-9B12-520DED1F3D22}" destId="{824C4FCC-2F27-49E6-85C7-D4A1C148A5D1}" srcOrd="1" destOrd="0" presId="urn:microsoft.com/office/officeart/2005/8/layout/orgChart1"/>
    <dgm:cxn modelId="{934169EB-2A4C-45CC-862A-C05B4F24D920}" type="presParOf" srcId="{478F23E8-851D-4112-9B12-520DED1F3D22}" destId="{44D788E3-B29C-41EB-B62A-2EDCB0577C38}" srcOrd="2" destOrd="0" presId="urn:microsoft.com/office/officeart/2005/8/layout/orgChart1"/>
    <dgm:cxn modelId="{A433A86A-94D0-4917-A82E-D0C8CAB2CDB3}" type="presParOf" srcId="{8B9F1D79-5D4A-4D09-893D-AFB9351C1CD6}" destId="{FFD5D442-9FEB-4A01-BB7A-1E0D20E5F9DA}" srcOrd="2" destOrd="0" presId="urn:microsoft.com/office/officeart/2005/8/layout/orgChart1"/>
    <dgm:cxn modelId="{B085B2DD-81EC-4825-943F-0FCD15520D8C}" type="presParOf" srcId="{8B9F1D79-5D4A-4D09-893D-AFB9351C1CD6}" destId="{5A87EEB7-583A-4F3A-9D15-9A2390689614}" srcOrd="3" destOrd="0" presId="urn:microsoft.com/office/officeart/2005/8/layout/orgChart1"/>
    <dgm:cxn modelId="{80C3E0A6-E1FE-4114-AAE6-086AF53D752D}" type="presParOf" srcId="{5A87EEB7-583A-4F3A-9D15-9A2390689614}" destId="{B5AF1741-37DD-484F-BAB1-A944AAFADDA2}" srcOrd="0" destOrd="0" presId="urn:microsoft.com/office/officeart/2005/8/layout/orgChart1"/>
    <dgm:cxn modelId="{E4AAA5FD-9EE1-4F92-82D7-C494736DC98F}" type="presParOf" srcId="{B5AF1741-37DD-484F-BAB1-A944AAFADDA2}" destId="{8BF76B5D-B3C2-4D86-A6D7-FF78ABD1EF95}" srcOrd="0" destOrd="0" presId="urn:microsoft.com/office/officeart/2005/8/layout/orgChart1"/>
    <dgm:cxn modelId="{2072A923-CA95-4340-B44F-AD92749F3525}" type="presParOf" srcId="{B5AF1741-37DD-484F-BAB1-A944AAFADDA2}" destId="{B69EF61F-13B5-47A1-8B9E-F74C9692F43B}" srcOrd="1" destOrd="0" presId="urn:microsoft.com/office/officeart/2005/8/layout/orgChart1"/>
    <dgm:cxn modelId="{B6400344-464E-4AC3-ADA4-371F1322449F}" type="presParOf" srcId="{5A87EEB7-583A-4F3A-9D15-9A2390689614}" destId="{91DC16EC-0A92-47E9-932D-A6EA1CA26C91}" srcOrd="1" destOrd="0" presId="urn:microsoft.com/office/officeart/2005/8/layout/orgChart1"/>
    <dgm:cxn modelId="{2D48B020-6308-48AD-9C66-C5EACA0DACF9}" type="presParOf" srcId="{5A87EEB7-583A-4F3A-9D15-9A2390689614}" destId="{ED9A8727-3C66-4218-8C5A-DE994D22F320}" srcOrd="2" destOrd="0" presId="urn:microsoft.com/office/officeart/2005/8/layout/orgChart1"/>
    <dgm:cxn modelId="{BDC4CC47-9B6D-47E6-9BA1-979B310758EF}" type="presParOf" srcId="{181B06D4-6982-4CD8-9FA4-18BE1D00E331}" destId="{8D1A7F93-BD62-4459-B409-CD4BD15C1E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5D442-9FEB-4A01-BB7A-1E0D20E5F9DA}">
      <dsp:nvSpPr>
        <dsp:cNvPr id="0" name=""/>
        <dsp:cNvSpPr/>
      </dsp:nvSpPr>
      <dsp:spPr>
        <a:xfrm>
          <a:off x="4226880" y="419176"/>
          <a:ext cx="2091235" cy="151968"/>
        </a:xfrm>
        <a:custGeom>
          <a:avLst/>
          <a:gdLst/>
          <a:ahLst/>
          <a:cxnLst/>
          <a:rect l="0" t="0" r="0" b="0"/>
          <a:pathLst>
            <a:path>
              <a:moveTo>
                <a:pt x="0" y="0"/>
              </a:moveTo>
              <a:lnTo>
                <a:pt x="0" y="75984"/>
              </a:lnTo>
              <a:lnTo>
                <a:pt x="2091235" y="75984"/>
              </a:lnTo>
              <a:lnTo>
                <a:pt x="2091235" y="151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CE52F1-1AAB-4EF7-B8B3-9A14A6E6CF07}">
      <dsp:nvSpPr>
        <dsp:cNvPr id="0" name=""/>
        <dsp:cNvSpPr/>
      </dsp:nvSpPr>
      <dsp:spPr>
        <a:xfrm>
          <a:off x="2019722" y="419176"/>
          <a:ext cx="2207158" cy="151968"/>
        </a:xfrm>
        <a:custGeom>
          <a:avLst/>
          <a:gdLst/>
          <a:ahLst/>
          <a:cxnLst/>
          <a:rect l="0" t="0" r="0" b="0"/>
          <a:pathLst>
            <a:path>
              <a:moveTo>
                <a:pt x="2207158" y="0"/>
              </a:moveTo>
              <a:lnTo>
                <a:pt x="2207158" y="75984"/>
              </a:lnTo>
              <a:lnTo>
                <a:pt x="0" y="75984"/>
              </a:lnTo>
              <a:lnTo>
                <a:pt x="0" y="151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337D8C-2E89-4821-8DB7-56111FDB3288}">
      <dsp:nvSpPr>
        <dsp:cNvPr id="0" name=""/>
        <dsp:cNvSpPr/>
      </dsp:nvSpPr>
      <dsp:spPr>
        <a:xfrm>
          <a:off x="3365800" y="57347"/>
          <a:ext cx="1722159" cy="36182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 sources</a:t>
          </a:r>
          <a:endParaRPr lang="ru-RU" sz="2400" kern="1200" dirty="0"/>
        </a:p>
      </dsp:txBody>
      <dsp:txXfrm>
        <a:off x="3365800" y="57347"/>
        <a:ext cx="1722159" cy="361828"/>
      </dsp:txXfrm>
    </dsp:sp>
    <dsp:sp modelId="{D64E6021-3886-4B19-80FC-921377D06DBC}">
      <dsp:nvSpPr>
        <dsp:cNvPr id="0" name=""/>
        <dsp:cNvSpPr/>
      </dsp:nvSpPr>
      <dsp:spPr>
        <a:xfrm>
          <a:off x="4470" y="571144"/>
          <a:ext cx="4030502" cy="202613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species_info.csv</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category - class of animal</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scientific_name - the scientific name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common_name - the common names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conservation_status - each species current conservation status</a:t>
          </a:r>
        </a:p>
      </dsp:txBody>
      <dsp:txXfrm>
        <a:off x="4470" y="571144"/>
        <a:ext cx="4030502" cy="2026138"/>
      </dsp:txXfrm>
    </dsp:sp>
    <dsp:sp modelId="{8BF76B5D-B3C2-4D86-A6D7-FF78ABD1EF95}">
      <dsp:nvSpPr>
        <dsp:cNvPr id="0" name=""/>
        <dsp:cNvSpPr/>
      </dsp:nvSpPr>
      <dsp:spPr>
        <a:xfrm>
          <a:off x="4186941" y="571144"/>
          <a:ext cx="4262348" cy="203502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black"/>
              </a:solidFill>
              <a:latin typeface="Calibri" panose="020F0502020204030204"/>
              <a:ea typeface="+mn-ea"/>
              <a:cs typeface="+mn-cs"/>
            </a:rPr>
            <a:t>observations.csv</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scientific_name - the scientific name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park_name - the name of the park in which this species was observed</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observations - the number of observations in the past 7 days</a:t>
          </a:r>
          <a:endParaRPr lang="ru-RU" sz="1100" b="0" i="0" kern="1200" dirty="0">
            <a:solidFill>
              <a:prstClr val="black"/>
            </a:solidFill>
            <a:latin typeface="Calibri" panose="020F0502020204030204"/>
            <a:ea typeface="+mn-ea"/>
            <a:cs typeface="+mn-cs"/>
          </a:endParaRPr>
        </a:p>
        <a:p>
          <a:pPr marL="0" lvl="0" indent="0" algn="l" defTabSz="800100">
            <a:lnSpc>
              <a:spcPct val="90000"/>
            </a:lnSpc>
            <a:spcBef>
              <a:spcPct val="0"/>
            </a:spcBef>
            <a:spcAft>
              <a:spcPct val="35000"/>
            </a:spcAft>
            <a:buFont typeface="Arial" panose="020B0604020202020204" pitchFamily="34" charset="0"/>
            <a:buNone/>
          </a:pPr>
          <a:endParaRPr lang="ru-RU" sz="1100" b="0" i="0" kern="1200" dirty="0">
            <a:solidFill>
              <a:prstClr val="black"/>
            </a:solidFill>
            <a:latin typeface="Calibri" panose="020F0502020204030204"/>
            <a:ea typeface="+mn-ea"/>
            <a:cs typeface="+mn-cs"/>
          </a:endParaRPr>
        </a:p>
      </dsp:txBody>
      <dsp:txXfrm>
        <a:off x="4186941" y="571144"/>
        <a:ext cx="4262348" cy="20350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BB0D6-6D06-4BD3-AB31-E8869D874B02}" type="datetimeFigureOut">
              <a:rPr lang="en-US" smtClean="0"/>
              <a:t>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39DED2-DCCF-4B97-AD20-2724CDB6C582}" type="slidenum">
              <a:rPr lang="en-US" smtClean="0"/>
              <a:t>‹#›</a:t>
            </a:fld>
            <a:endParaRPr lang="en-US"/>
          </a:p>
        </p:txBody>
      </p:sp>
    </p:spTree>
    <p:extLst>
      <p:ext uri="{BB962C8B-B14F-4D97-AF65-F5344CB8AC3E}">
        <p14:creationId xmlns:p14="http://schemas.microsoft.com/office/powerpoint/2010/main" val="521868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09EA-C7DB-44FA-89E8-1410E2A9549A}"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E91F2-10CE-41A6-AD49-30D4CB692F4F}" type="slidenum">
              <a:rPr lang="en-US" smtClean="0"/>
              <a:t>‹#›</a:t>
            </a:fld>
            <a:endParaRPr lang="en-US"/>
          </a:p>
        </p:txBody>
      </p:sp>
    </p:spTree>
    <p:extLst>
      <p:ext uri="{BB962C8B-B14F-4D97-AF65-F5344CB8AC3E}">
        <p14:creationId xmlns:p14="http://schemas.microsoft.com/office/powerpoint/2010/main" val="15641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603346" cy="1828800"/>
          </a:xfrm>
        </p:spPr>
        <p:txBody>
          <a:bodyPr anchor="b"/>
          <a:lstStyle>
            <a:lvl1pPr algn="r">
              <a:lnSpc>
                <a:spcPct val="100000"/>
              </a:lnSpc>
              <a:defRPr sz="6000">
                <a:solidFill>
                  <a:schemeClr val="tx2">
                    <a:lumMod val="20000"/>
                    <a:lumOff val="8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709892" y="1981083"/>
            <a:ext cx="4417453"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6418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05732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64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427"/>
            <a:ext cx="2628900" cy="5584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592427"/>
            <a:ext cx="7734300" cy="5584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0695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8816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26650" cy="2862262"/>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0266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33B2A8E-2924-46CB-8A3D-E6C838C23300}" type="datetimeFigureOut">
              <a:rPr lang="en-US" smtClean="0"/>
              <a:t>2/2/2025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41791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6086"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3B2A8E-2924-46CB-8A3D-E6C838C23300}" type="datetimeFigureOut">
              <a:rPr lang="en-US" smtClean="0"/>
              <a:t>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2052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1248" y="365760"/>
            <a:ext cx="10515600" cy="13258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1850"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1247"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1247"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3B2A8E-2924-46CB-8A3D-E6C838C23300}" type="datetimeFigureOut">
              <a:rPr lang="en-US" smtClean="0"/>
              <a:t>2/2/2025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5201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3B2A8E-2924-46CB-8A3D-E6C838C23300}" type="datetimeFigureOut">
              <a:rPr lang="en-US" smtClean="0"/>
              <a:t>2/2/2025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71011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2A8E-2924-46CB-8A3D-E6C838C23300}" type="datetimeFigureOut">
              <a:rPr lang="en-US" smtClean="0"/>
              <a:t>2/2/2025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5486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1826"/>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683834"/>
            <a:ext cx="5675312" cy="44002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0761"/>
            <a:ext cx="3932237" cy="27833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385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94624"/>
            <a:ext cx="3932237"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5183188" y="1594624"/>
            <a:ext cx="5675312" cy="45006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3323062"/>
            <a:ext cx="3932237" cy="26762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2/2/2025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79146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3492" y="6498019"/>
            <a:ext cx="2891307" cy="365125"/>
          </a:xfrm>
          <a:prstGeom prst="rect">
            <a:avLst/>
          </a:prstGeom>
        </p:spPr>
        <p:txBody>
          <a:bodyPr vert="horz" lIns="91440" tIns="45720" rIns="91440" bIns="45720" rtlCol="0" anchor="ctr"/>
          <a:lstStyle>
            <a:lvl1pPr algn="l">
              <a:defRPr sz="1200">
                <a:solidFill>
                  <a:schemeClr val="tx2"/>
                </a:solidFill>
              </a:defRPr>
            </a:lvl1pPr>
          </a:lstStyle>
          <a:p>
            <a:fld id="{E33B2A8E-2924-46CB-8A3D-E6C838C23300}" type="datetimeFigureOut">
              <a:rPr lang="en-US" smtClean="0"/>
              <a:pPr/>
              <a:t>2/2/2025</a:t>
            </a:fld>
            <a:endParaRPr lang="en-US"/>
          </a:p>
        </p:txBody>
      </p:sp>
      <p:sp>
        <p:nvSpPr>
          <p:cNvPr id="5" name="Footer Placeholder 4"/>
          <p:cNvSpPr>
            <a:spLocks noGrp="1"/>
          </p:cNvSpPr>
          <p:nvPr>
            <p:ph type="ftr" sz="quarter" idx="3"/>
          </p:nvPr>
        </p:nvSpPr>
        <p:spPr>
          <a:xfrm>
            <a:off x="4648200" y="6498019"/>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6" name="Slide Number Placeholder 5"/>
          <p:cNvSpPr>
            <a:spLocks noGrp="1"/>
          </p:cNvSpPr>
          <p:nvPr>
            <p:ph type="sldNum" sz="quarter" idx="4"/>
          </p:nvPr>
        </p:nvSpPr>
        <p:spPr>
          <a:xfrm>
            <a:off x="8077200" y="6498019"/>
            <a:ext cx="3276600" cy="365125"/>
          </a:xfrm>
          <a:prstGeom prst="rect">
            <a:avLst/>
          </a:prstGeom>
        </p:spPr>
        <p:txBody>
          <a:bodyPr vert="horz" lIns="91440" tIns="45720" rIns="91440" bIns="45720" rtlCol="0" anchor="ctr"/>
          <a:lstStyle>
            <a:lvl1pPr algn="r">
              <a:defRPr sz="1200">
                <a:solidFill>
                  <a:schemeClr val="tx2"/>
                </a:solidFill>
              </a:defRPr>
            </a:lvl1pPr>
          </a:lstStyle>
          <a:p>
            <a:fld id="{5B42CFBD-2225-44FB-8E2E-7BC9B9D5CD10}" type="slidenum">
              <a:rPr lang="en-US" smtClean="0"/>
              <a:pPr/>
              <a:t>‹#›</a:t>
            </a:fld>
            <a:endParaRPr lang="en-US"/>
          </a:p>
        </p:txBody>
      </p:sp>
    </p:spTree>
    <p:extLst>
      <p:ext uri="{BB962C8B-B14F-4D97-AF65-F5344CB8AC3E}">
        <p14:creationId xmlns:p14="http://schemas.microsoft.com/office/powerpoint/2010/main" val="7595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2D63-1D7A-4CC7-ACA5-6F855CE7BD3F}"/>
              </a:ext>
            </a:extLst>
          </p:cNvPr>
          <p:cNvSpPr>
            <a:spLocks noGrp="1"/>
          </p:cNvSpPr>
          <p:nvPr>
            <p:ph type="ctrTitle"/>
          </p:nvPr>
        </p:nvSpPr>
        <p:spPr/>
        <p:txBody>
          <a:bodyPr/>
          <a:lstStyle/>
          <a:p>
            <a:r>
              <a:rPr lang="en-US" dirty="0"/>
              <a:t>BIODIVERSITY PROJECT </a:t>
            </a:r>
            <a:endParaRPr lang="ru-RU" dirty="0"/>
          </a:p>
        </p:txBody>
      </p:sp>
      <p:sp>
        <p:nvSpPr>
          <p:cNvPr id="3" name="Subtitle 2">
            <a:extLst>
              <a:ext uri="{FF2B5EF4-FFF2-40B4-BE49-F238E27FC236}">
                <a16:creationId xmlns:a16="http://schemas.microsoft.com/office/drawing/2014/main" id="{5134DBB9-5E7B-4EAC-A742-69251851FE71}"/>
              </a:ext>
            </a:extLst>
          </p:cNvPr>
          <p:cNvSpPr>
            <a:spLocks noGrp="1"/>
          </p:cNvSpPr>
          <p:nvPr>
            <p:ph type="subTitle" idx="1"/>
          </p:nvPr>
        </p:nvSpPr>
        <p:spPr>
          <a:xfrm>
            <a:off x="6778753" y="1981082"/>
            <a:ext cx="4206240" cy="3048119"/>
          </a:xfrm>
        </p:spPr>
        <p:txBody>
          <a:bodyPr>
            <a:normAutofit/>
          </a:bodyPr>
          <a:lstStyle/>
          <a:p>
            <a:pPr algn="just"/>
            <a:r>
              <a:rPr lang="en-US" b="0" i="0" dirty="0">
                <a:solidFill>
                  <a:srgbClr val="FFFFFF"/>
                </a:solidFill>
                <a:effectLst/>
                <a:latin typeface="Apercu"/>
              </a:rPr>
              <a:t> </a:t>
            </a:r>
            <a:r>
              <a:rPr lang="en-US" sz="2800" dirty="0">
                <a:solidFill>
                  <a:srgbClr val="FFFFFF"/>
                </a:solidFill>
                <a:latin typeface="Apercu"/>
              </a:rPr>
              <a:t>Analysis of </a:t>
            </a:r>
            <a:r>
              <a:rPr lang="en-US" sz="2800" b="0" i="0" dirty="0">
                <a:solidFill>
                  <a:srgbClr val="FFFFFF"/>
                </a:solidFill>
                <a:effectLst/>
                <a:latin typeface="Apercu"/>
              </a:rPr>
              <a:t>data from the National Parks Service about endangered species in different parks.</a:t>
            </a:r>
            <a:r>
              <a:rPr lang="en-GB" sz="2000" dirty="0"/>
              <a:t> </a:t>
            </a:r>
            <a:endParaRPr lang="en-US" dirty="0">
              <a:solidFill>
                <a:srgbClr val="FFFFFF"/>
              </a:solidFill>
              <a:latin typeface="Apercu"/>
            </a:endParaRPr>
          </a:p>
          <a:p>
            <a:pPr algn="just"/>
            <a:endParaRPr lang="en-US" dirty="0">
              <a:solidFill>
                <a:srgbClr val="FFFFFF"/>
              </a:solidFill>
              <a:latin typeface="Apercu"/>
            </a:endParaRPr>
          </a:p>
          <a:p>
            <a:pPr algn="just"/>
            <a:r>
              <a:rPr lang="en-US" dirty="0">
                <a:solidFill>
                  <a:srgbClr val="FFFFFF"/>
                </a:solidFill>
                <a:latin typeface="Apercu"/>
              </a:rPr>
              <a:t>Created by Olga </a:t>
            </a:r>
            <a:r>
              <a:rPr lang="en-US" dirty="0" err="1">
                <a:solidFill>
                  <a:srgbClr val="FFFFFF"/>
                </a:solidFill>
                <a:latin typeface="Apercu"/>
              </a:rPr>
              <a:t>Skripnichenko</a:t>
            </a:r>
            <a:endParaRPr lang="ru-RU" dirty="0"/>
          </a:p>
        </p:txBody>
      </p:sp>
    </p:spTree>
    <p:extLst>
      <p:ext uri="{BB962C8B-B14F-4D97-AF65-F5344CB8AC3E}">
        <p14:creationId xmlns:p14="http://schemas.microsoft.com/office/powerpoint/2010/main" val="198092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5248-509B-4702-BBE0-CDC7015B2775}"/>
              </a:ext>
            </a:extLst>
          </p:cNvPr>
          <p:cNvSpPr>
            <a:spLocks noGrp="1"/>
          </p:cNvSpPr>
          <p:nvPr>
            <p:ph type="title"/>
          </p:nvPr>
        </p:nvSpPr>
        <p:spPr/>
        <p:txBody>
          <a:bodyPr/>
          <a:lstStyle/>
          <a:p>
            <a:r>
              <a:rPr lang="en-US" dirty="0"/>
              <a:t>Conclusions and further research</a:t>
            </a:r>
            <a:br>
              <a:rPr lang="ru-RU" dirty="0"/>
            </a:br>
            <a:endParaRPr lang="ru-RU" dirty="0"/>
          </a:p>
        </p:txBody>
      </p:sp>
      <p:sp>
        <p:nvSpPr>
          <p:cNvPr id="3" name="Content Placeholder 2">
            <a:extLst>
              <a:ext uri="{FF2B5EF4-FFF2-40B4-BE49-F238E27FC236}">
                <a16:creationId xmlns:a16="http://schemas.microsoft.com/office/drawing/2014/main" id="{752522FC-F6DB-440C-A15A-7E7E484E8014}"/>
              </a:ext>
            </a:extLst>
          </p:cNvPr>
          <p:cNvSpPr>
            <a:spLocks noGrp="1"/>
          </p:cNvSpPr>
          <p:nvPr>
            <p:ph sz="half" idx="1"/>
          </p:nvPr>
        </p:nvSpPr>
        <p:spPr>
          <a:xfrm>
            <a:off x="755374" y="1574358"/>
            <a:ext cx="10265134" cy="4667416"/>
          </a:xfrm>
        </p:spPr>
        <p:txBody>
          <a:bodyPr>
            <a:normAutofit fontScale="25000" lnSpcReduction="20000"/>
          </a:bodyPr>
          <a:lstStyle/>
          <a:p>
            <a:pPr algn="l">
              <a:lnSpc>
                <a:spcPct val="120000"/>
              </a:lnSpc>
              <a:buFont typeface="Arial" panose="020B0604020202020204" pitchFamily="34" charset="0"/>
              <a:buChar char="•"/>
            </a:pPr>
            <a:r>
              <a:rPr lang="en-GB" sz="6400" dirty="0"/>
              <a:t>76% of all observed species are vascular plants. Other groups include nonvascular plants, mammals, birds, fish, amphibians, and reptiles.</a:t>
            </a:r>
            <a:endParaRPr lang="ru-RU" sz="6400" dirty="0"/>
          </a:p>
          <a:p>
            <a:pPr algn="l">
              <a:lnSpc>
                <a:spcPct val="120000"/>
              </a:lnSpc>
              <a:buFont typeface="Arial" panose="020B0604020202020204" pitchFamily="34" charset="0"/>
              <a:buChar char="•"/>
            </a:pPr>
            <a:r>
              <a:rPr lang="en-GB" sz="6400" dirty="0"/>
              <a:t>Approximately 97% of all species have not been assigned a conservation status, with only 179 species currently classified as protected.</a:t>
            </a:r>
            <a:endParaRPr lang="en-US" sz="6400" dirty="0"/>
          </a:p>
          <a:p>
            <a:pPr algn="l">
              <a:lnSpc>
                <a:spcPct val="120000"/>
              </a:lnSpc>
              <a:buFont typeface="Arial" panose="020B0604020202020204" pitchFamily="34" charset="0"/>
              <a:buChar char="•"/>
            </a:pPr>
            <a:r>
              <a:rPr lang="en-GB" sz="6400" dirty="0"/>
              <a:t>Mammals and birds appear to be at greater risk</a:t>
            </a:r>
            <a:endParaRPr lang="ru-RU" sz="6400" dirty="0"/>
          </a:p>
          <a:p>
            <a:pPr algn="l">
              <a:lnSpc>
                <a:spcPct val="120000"/>
              </a:lnSpc>
              <a:buFont typeface="Arial" panose="020B0604020202020204" pitchFamily="34" charset="0"/>
              <a:buChar char="•"/>
            </a:pPr>
            <a:r>
              <a:rPr lang="en-GB" sz="6400" dirty="0"/>
              <a:t>Observations within each park follow a normal distribution.</a:t>
            </a:r>
            <a:r>
              <a:rPr lang="en-US" sz="6400" b="0" i="0" dirty="0">
                <a:effectLst/>
              </a:rPr>
              <a:t>.</a:t>
            </a:r>
          </a:p>
          <a:p>
            <a:pPr algn="l">
              <a:lnSpc>
                <a:spcPct val="120000"/>
              </a:lnSpc>
              <a:buFont typeface="Arial" panose="020B0604020202020204" pitchFamily="34" charset="0"/>
              <a:buChar char="•"/>
            </a:pPr>
            <a:r>
              <a:rPr lang="en-GB" sz="6400" dirty="0"/>
              <a:t>We identified a relationship between conservation status and the number of observations by constructing boxplots for each park. However, statistical testing was not appropriate for this dataset due to unequal variance.</a:t>
            </a:r>
            <a:endParaRPr lang="ru-RU" sz="6400" dirty="0"/>
          </a:p>
          <a:p>
            <a:pPr algn="l">
              <a:lnSpc>
                <a:spcPct val="120000"/>
              </a:lnSpc>
              <a:buFont typeface="Arial" panose="020B0604020202020204" pitchFamily="34" charset="0"/>
              <a:buChar char="•"/>
            </a:pPr>
            <a:r>
              <a:rPr lang="en-GB" sz="6400" dirty="0"/>
              <a:t>Following our analysis, we compiled a list of species that require particular attention from each park to prevent their conservation status from worsening. This list is available in the dictionary named</a:t>
            </a:r>
            <a:r>
              <a:rPr lang="ru-RU" sz="6400" dirty="0"/>
              <a:t> </a:t>
            </a:r>
            <a:r>
              <a:rPr lang="en-US" sz="6400" b="0" i="1" dirty="0" err="1">
                <a:effectLst/>
              </a:rPr>
              <a:t>dict_warning</a:t>
            </a:r>
            <a:r>
              <a:rPr lang="en-US" sz="6400" b="0" i="0" dirty="0">
                <a:effectLst/>
              </a:rPr>
              <a:t>.</a:t>
            </a:r>
          </a:p>
          <a:p>
            <a:pPr algn="l">
              <a:lnSpc>
                <a:spcPct val="120000"/>
              </a:lnSpc>
              <a:buFont typeface="Arial" panose="020B0604020202020204" pitchFamily="34" charset="0"/>
              <a:buChar char="•"/>
            </a:pPr>
            <a:endParaRPr lang="en-US" sz="6400" dirty="0"/>
          </a:p>
          <a:p>
            <a:pPr>
              <a:lnSpc>
                <a:spcPct val="120000"/>
              </a:lnSpc>
              <a:spcBef>
                <a:spcPts val="600"/>
              </a:spcBef>
            </a:pPr>
            <a:r>
              <a:rPr lang="en-GB" sz="6400" dirty="0"/>
              <a:t>Since the distribution of observations is not normal, we analysed the data for each park separately. Taking park sizes into account, future analysis could incorporate the metric of observations per square metre to allow for comparisons across parks.</a:t>
            </a:r>
          </a:p>
          <a:p>
            <a:r>
              <a:rPr lang="en-GB" sz="6400" dirty="0"/>
              <a:t>Conservation status assessments consider multiple factors beyond population size alone. Therefore, further research should include data on population trends over time.</a:t>
            </a:r>
          </a:p>
          <a:p>
            <a:pPr marL="0" indent="0">
              <a:buNone/>
            </a:pPr>
            <a:endParaRPr lang="ru-RU" dirty="0"/>
          </a:p>
        </p:txBody>
      </p:sp>
    </p:spTree>
    <p:extLst>
      <p:ext uri="{BB962C8B-B14F-4D97-AF65-F5344CB8AC3E}">
        <p14:creationId xmlns:p14="http://schemas.microsoft.com/office/powerpoint/2010/main" val="37561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C4F0-D377-4BCE-AAD3-9B4179E09B8D}"/>
              </a:ext>
            </a:extLst>
          </p:cNvPr>
          <p:cNvSpPr>
            <a:spLocks noGrp="1"/>
          </p:cNvSpPr>
          <p:nvPr>
            <p:ph type="title"/>
          </p:nvPr>
        </p:nvSpPr>
        <p:spPr/>
        <p:txBody>
          <a:bodyPr/>
          <a:lstStyle/>
          <a:p>
            <a:r>
              <a:rPr lang="en-US" dirty="0">
                <a:latin typeface="Franklin Gothic Book" panose="020B0503020102020204" pitchFamily="34" charset="0"/>
              </a:rPr>
              <a:t>GOALS AND STRUCTURE OF THE PROJECT</a:t>
            </a:r>
            <a:endParaRPr lang="ru-RU" dirty="0"/>
          </a:p>
        </p:txBody>
      </p:sp>
      <p:sp>
        <p:nvSpPr>
          <p:cNvPr id="3" name="Content Placeholder 2">
            <a:extLst>
              <a:ext uri="{FF2B5EF4-FFF2-40B4-BE49-F238E27FC236}">
                <a16:creationId xmlns:a16="http://schemas.microsoft.com/office/drawing/2014/main" id="{5898BF2D-4009-4184-BB67-FE0C641DAD4B}"/>
              </a:ext>
            </a:extLst>
          </p:cNvPr>
          <p:cNvSpPr>
            <a:spLocks noGrp="1"/>
          </p:cNvSpPr>
          <p:nvPr>
            <p:ph sz="half" idx="1"/>
          </p:nvPr>
        </p:nvSpPr>
        <p:spPr>
          <a:xfrm>
            <a:off x="838200" y="1825625"/>
            <a:ext cx="4846320" cy="4114800"/>
          </a:xfrm>
        </p:spPr>
        <p:txBody>
          <a:bodyPr>
            <a:normAutofit/>
          </a:bodyPr>
          <a:lstStyle/>
          <a:p>
            <a:pPr marL="0" indent="0">
              <a:buNone/>
            </a:pPr>
            <a:r>
              <a:rPr lang="en-US" sz="1700" dirty="0">
                <a:latin typeface="Arial" panose="020B0604020202020204" pitchFamily="34" charset="0"/>
              </a:rPr>
              <a:t> </a:t>
            </a:r>
            <a:r>
              <a:rPr lang="en-US" sz="1700" dirty="0">
                <a:highlight>
                  <a:srgbClr val="008000"/>
                </a:highlight>
                <a:latin typeface="Arial" panose="020B0604020202020204" pitchFamily="34" charset="0"/>
              </a:rPr>
              <a:t>The main objectives are:</a:t>
            </a:r>
          </a:p>
          <a:p>
            <a:pPr marL="0" indent="0">
              <a:buNone/>
            </a:pPr>
            <a:endParaRPr lang="en-US" sz="1700" dirty="0">
              <a:latin typeface="Arial" panose="020B0604020202020204" pitchFamily="34" charset="0"/>
            </a:endParaRPr>
          </a:p>
          <a:p>
            <a:pPr>
              <a:spcBef>
                <a:spcPts val="1800"/>
              </a:spcBef>
            </a:pPr>
            <a:r>
              <a:rPr lang="en-GB" sz="1800" dirty="0"/>
              <a:t>Carry out data analysis</a:t>
            </a:r>
            <a:r>
              <a:rPr lang="ru-RU" sz="1800" dirty="0"/>
              <a:t> </a:t>
            </a:r>
            <a:r>
              <a:rPr lang="en-US" sz="1800" dirty="0"/>
              <a:t>on the conservation statuses of species;</a:t>
            </a:r>
          </a:p>
          <a:p>
            <a:pPr>
              <a:spcBef>
                <a:spcPts val="1800"/>
              </a:spcBef>
            </a:pPr>
            <a:r>
              <a:rPr lang="en-US" sz="1800" dirty="0"/>
              <a:t>Investigate if there are any patterns or themes to the types of species that become endangered;</a:t>
            </a:r>
          </a:p>
          <a:p>
            <a:pPr>
              <a:spcBef>
                <a:spcPts val="1800"/>
              </a:spcBef>
            </a:pPr>
            <a:r>
              <a:rPr lang="en-US" sz="1800" dirty="0"/>
              <a:t>Identify and provide information to the National Park Service that can be useful for the conservation of biodiversity.</a:t>
            </a:r>
          </a:p>
        </p:txBody>
      </p:sp>
      <p:sp>
        <p:nvSpPr>
          <p:cNvPr id="4" name="Content Placeholder 3">
            <a:extLst>
              <a:ext uri="{FF2B5EF4-FFF2-40B4-BE49-F238E27FC236}">
                <a16:creationId xmlns:a16="http://schemas.microsoft.com/office/drawing/2014/main" id="{ACAB86FE-01CA-494F-984C-4CBEBE259F13}"/>
              </a:ext>
            </a:extLst>
          </p:cNvPr>
          <p:cNvSpPr>
            <a:spLocks noGrp="1"/>
          </p:cNvSpPr>
          <p:nvPr>
            <p:ph sz="half" idx="2"/>
          </p:nvPr>
        </p:nvSpPr>
        <p:spPr>
          <a:xfrm>
            <a:off x="6096000" y="1825625"/>
            <a:ext cx="4846320" cy="4114800"/>
          </a:xfrm>
        </p:spPr>
        <p:txBody>
          <a:bodyPr>
            <a:normAutofit/>
          </a:bodyPr>
          <a:lstStyle/>
          <a:p>
            <a:pPr marL="0" indent="0">
              <a:buNone/>
            </a:pPr>
            <a:r>
              <a:rPr lang="en-US" sz="1800" dirty="0">
                <a:highlight>
                  <a:srgbClr val="008000"/>
                </a:highlight>
              </a:rPr>
              <a:t>A list of visualizations:</a:t>
            </a:r>
          </a:p>
          <a:p>
            <a:pPr marL="0" indent="0">
              <a:buNone/>
            </a:pPr>
            <a:endParaRPr lang="en-US" sz="1800" dirty="0"/>
          </a:p>
          <a:p>
            <a:r>
              <a:rPr lang="en-US" sz="1800" dirty="0"/>
              <a:t>brief description of data;</a:t>
            </a:r>
          </a:p>
          <a:p>
            <a:r>
              <a:rPr lang="en-US" sz="1800" dirty="0"/>
              <a:t>species composition according to their categories;</a:t>
            </a:r>
          </a:p>
          <a:p>
            <a:r>
              <a:rPr lang="en-US" sz="1800" dirty="0"/>
              <a:t>species composition according to their statuses;</a:t>
            </a:r>
          </a:p>
          <a:p>
            <a:r>
              <a:rPr lang="en-US" sz="1800" dirty="0"/>
              <a:t>how species are distributed by status in each category;</a:t>
            </a:r>
          </a:p>
          <a:p>
            <a:r>
              <a:rPr lang="en-US" sz="1800" dirty="0"/>
              <a:t>distribution of the number of observations;</a:t>
            </a:r>
          </a:p>
          <a:p>
            <a:r>
              <a:rPr lang="en-US" sz="1800" dirty="0"/>
              <a:t>observation boxplots for each park;</a:t>
            </a:r>
          </a:p>
          <a:p>
            <a:r>
              <a:rPr lang="en-US" sz="1800" dirty="0"/>
              <a:t>How to identify species that are at risk of changing their status to a more dangerous one.</a:t>
            </a:r>
          </a:p>
          <a:p>
            <a:endParaRPr lang="en-US" dirty="0"/>
          </a:p>
        </p:txBody>
      </p:sp>
    </p:spTree>
    <p:extLst>
      <p:ext uri="{BB962C8B-B14F-4D97-AF65-F5344CB8AC3E}">
        <p14:creationId xmlns:p14="http://schemas.microsoft.com/office/powerpoint/2010/main" val="154568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3710-4F57-473A-93A1-6DF695DA1CBC}"/>
              </a:ext>
            </a:extLst>
          </p:cNvPr>
          <p:cNvSpPr>
            <a:spLocks noGrp="1"/>
          </p:cNvSpPr>
          <p:nvPr>
            <p:ph type="title"/>
          </p:nvPr>
        </p:nvSpPr>
        <p:spPr/>
        <p:txBody>
          <a:bodyPr/>
          <a:lstStyle/>
          <a:p>
            <a:r>
              <a:rPr lang="en-US" dirty="0"/>
              <a:t>D</a:t>
            </a:r>
            <a:r>
              <a:rPr lang="en-GB" dirty="0"/>
              <a:t>E</a:t>
            </a:r>
            <a:r>
              <a:rPr lang="en-US" dirty="0"/>
              <a:t>SCRIPTION OF DATA</a:t>
            </a:r>
            <a:endParaRPr lang="ru-RU" dirty="0"/>
          </a:p>
        </p:txBody>
      </p:sp>
      <p:graphicFrame>
        <p:nvGraphicFramePr>
          <p:cNvPr id="4" name="Content Placeholder 3">
            <a:extLst>
              <a:ext uri="{FF2B5EF4-FFF2-40B4-BE49-F238E27FC236}">
                <a16:creationId xmlns:a16="http://schemas.microsoft.com/office/drawing/2014/main" id="{C8926A7E-2C91-4AB2-AA2D-ACE9DA3A90A8}"/>
              </a:ext>
            </a:extLst>
          </p:cNvPr>
          <p:cNvGraphicFramePr>
            <a:graphicFrameLocks noGrp="1"/>
          </p:cNvGraphicFramePr>
          <p:nvPr>
            <p:ph idx="1"/>
            <p:extLst>
              <p:ext uri="{D42A27DB-BD31-4B8C-83A1-F6EECF244321}">
                <p14:modId xmlns:p14="http://schemas.microsoft.com/office/powerpoint/2010/main" val="270272593"/>
              </p:ext>
            </p:extLst>
          </p:nvPr>
        </p:nvGraphicFramePr>
        <p:xfrm>
          <a:off x="2303016" y="1690688"/>
          <a:ext cx="8453761" cy="2663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4">
            <a:extLst>
              <a:ext uri="{FF2B5EF4-FFF2-40B4-BE49-F238E27FC236}">
                <a16:creationId xmlns:a16="http://schemas.microsoft.com/office/drawing/2014/main" id="{37B4BB74-9DFB-4E3D-8BA6-89413DF5955F}"/>
              </a:ext>
            </a:extLst>
          </p:cNvPr>
          <p:cNvSpPr>
            <a:spLocks noChangeArrowheads="1"/>
          </p:cNvSpPr>
          <p:nvPr/>
        </p:nvSpPr>
        <p:spPr bwMode="auto">
          <a:xfrm>
            <a:off x="1233996" y="4571773"/>
            <a:ext cx="952278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sng"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Short dataframe review:</a:t>
            </a:r>
            <a:endParaRPr kumimoji="0" lang="en-US" altLang="ru-RU" sz="1100" i="0" u="sng"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 </a:t>
            </a:r>
            <a:endParaRPr kumimoji="0" lang="en-US" altLang="ru-RU" sz="11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Number of species: 5541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Parks: ['Bryce National Park' 'Great Smoky Mountains National Park' 'Yellowstone National Park' 'Yosemite National Park’]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Number of observations: 3154261.0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Categories: ['Vascular Plant' 'Nonvascular Plant' 'Bird' 'Amphibian' 'Reptile' 'Mammal' 'Fish’]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Status</a:t>
            </a:r>
            <a:r>
              <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es</a:t>
            </a: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 ['1 - Not Evaluated' '2 - Species of Concern' '3 - Threatened' '5 - In Recovery' '4 - Endangered']</a:t>
            </a:r>
            <a:r>
              <a:rPr kumimoji="0" lang="ru-RU" altLang="ru-RU" sz="1000" i="0" u="none" strike="noStrike" normalizeH="0" baseline="0" dirty="0">
                <a:ln w="0"/>
                <a:effectLst>
                  <a:outerShdw blurRad="38100" dist="19050" dir="2700000" algn="tl" rotWithShape="0">
                    <a:schemeClr val="dk1">
                      <a:alpha val="40000"/>
                    </a:schemeClr>
                  </a:outerShdw>
                </a:effectLst>
              </a:rPr>
              <a:t> </a:t>
            </a:r>
            <a:endParaRPr kumimoji="0" lang="ru-RU" altLang="ru-RU" sz="1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endParaRPr>
          </a:p>
        </p:txBody>
      </p:sp>
    </p:spTree>
    <p:extLst>
      <p:ext uri="{BB962C8B-B14F-4D97-AF65-F5344CB8AC3E}">
        <p14:creationId xmlns:p14="http://schemas.microsoft.com/office/powerpoint/2010/main" val="52194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9B11-9FD4-4B6E-B716-3C234C393F36}"/>
              </a:ext>
            </a:extLst>
          </p:cNvPr>
          <p:cNvSpPr>
            <a:spLocks noGrp="1"/>
          </p:cNvSpPr>
          <p:nvPr>
            <p:ph type="title"/>
          </p:nvPr>
        </p:nvSpPr>
        <p:spPr>
          <a:xfrm>
            <a:off x="838200" y="365125"/>
            <a:ext cx="10515600" cy="1325563"/>
          </a:xfrm>
        </p:spPr>
        <p:txBody>
          <a:bodyPr anchor="ctr">
            <a:normAutofit/>
          </a:bodyPr>
          <a:lstStyle/>
          <a:p>
            <a:r>
              <a:rPr lang="en-US" dirty="0"/>
              <a:t>S</a:t>
            </a:r>
            <a:r>
              <a:rPr lang="en-US"/>
              <a:t>pecies composition according to their categories</a:t>
            </a:r>
            <a:endParaRPr lang="ru-RU" dirty="0"/>
          </a:p>
        </p:txBody>
      </p:sp>
      <p:pic>
        <p:nvPicPr>
          <p:cNvPr id="10" name="Content Placeholder 9">
            <a:extLst>
              <a:ext uri="{FF2B5EF4-FFF2-40B4-BE49-F238E27FC236}">
                <a16:creationId xmlns:a16="http://schemas.microsoft.com/office/drawing/2014/main" id="{47443741-83ED-6BAD-753E-33012444F4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484" y="1582993"/>
            <a:ext cx="8740877" cy="4640826"/>
          </a:xfrm>
        </p:spPr>
      </p:pic>
    </p:spTree>
    <p:extLst>
      <p:ext uri="{BB962C8B-B14F-4D97-AF65-F5344CB8AC3E}">
        <p14:creationId xmlns:p14="http://schemas.microsoft.com/office/powerpoint/2010/main" val="311326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0CC7-79BB-43D5-86DC-3C4F4ACC1975}"/>
              </a:ext>
            </a:extLst>
          </p:cNvPr>
          <p:cNvSpPr>
            <a:spLocks noGrp="1"/>
          </p:cNvSpPr>
          <p:nvPr>
            <p:ph type="title"/>
          </p:nvPr>
        </p:nvSpPr>
        <p:spPr/>
        <p:txBody>
          <a:bodyPr/>
          <a:lstStyle/>
          <a:p>
            <a:r>
              <a:rPr lang="en-US" dirty="0"/>
              <a:t>S</a:t>
            </a:r>
            <a:r>
              <a:rPr lang="en-US" sz="4000" dirty="0"/>
              <a:t>pecies composition according to their statuses</a:t>
            </a:r>
            <a:endParaRPr lang="ru-RU" dirty="0"/>
          </a:p>
        </p:txBody>
      </p:sp>
      <p:pic>
        <p:nvPicPr>
          <p:cNvPr id="7" name="Content Placeholder 6" descr="A graph of a number and percentage of percentages&#10;&#10;Description automatically generated">
            <a:extLst>
              <a:ext uri="{FF2B5EF4-FFF2-40B4-BE49-F238E27FC236}">
                <a16:creationId xmlns:a16="http://schemas.microsoft.com/office/drawing/2014/main" id="{CB16D4D4-E5A3-D2FE-C13C-34EC49141C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929" y="1563329"/>
            <a:ext cx="8141110" cy="4613634"/>
          </a:xfrm>
        </p:spPr>
      </p:pic>
    </p:spTree>
    <p:extLst>
      <p:ext uri="{BB962C8B-B14F-4D97-AF65-F5344CB8AC3E}">
        <p14:creationId xmlns:p14="http://schemas.microsoft.com/office/powerpoint/2010/main" val="107411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4769-849B-4253-BFA2-E66E8B44AD21}"/>
              </a:ext>
            </a:extLst>
          </p:cNvPr>
          <p:cNvSpPr>
            <a:spLocks noGrp="1"/>
          </p:cNvSpPr>
          <p:nvPr>
            <p:ph type="title"/>
          </p:nvPr>
        </p:nvSpPr>
        <p:spPr/>
        <p:txBody>
          <a:bodyPr>
            <a:normAutofit/>
          </a:bodyPr>
          <a:lstStyle/>
          <a:p>
            <a:r>
              <a:rPr lang="en-US" sz="3600"/>
              <a:t>How species are distributed by status in each category</a:t>
            </a:r>
            <a:endParaRPr lang="ru-RU" sz="3600" dirty="0"/>
          </a:p>
        </p:txBody>
      </p:sp>
      <p:pic>
        <p:nvPicPr>
          <p:cNvPr id="19" name="Content Placeholder 18" descr="A graph with different colored bars&#10;&#10;Description automatically generated">
            <a:extLst>
              <a:ext uri="{FF2B5EF4-FFF2-40B4-BE49-F238E27FC236}">
                <a16:creationId xmlns:a16="http://schemas.microsoft.com/office/drawing/2014/main" id="{6CB8F063-FA3A-FF9A-6518-8B15B1449E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240" y="1602659"/>
            <a:ext cx="7673519" cy="4336026"/>
          </a:xfrm>
        </p:spPr>
      </p:pic>
    </p:spTree>
    <p:extLst>
      <p:ext uri="{BB962C8B-B14F-4D97-AF65-F5344CB8AC3E}">
        <p14:creationId xmlns:p14="http://schemas.microsoft.com/office/powerpoint/2010/main" val="314860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9400-4E43-4F05-908A-B734B210676E}"/>
              </a:ext>
            </a:extLst>
          </p:cNvPr>
          <p:cNvSpPr>
            <a:spLocks noGrp="1"/>
          </p:cNvSpPr>
          <p:nvPr>
            <p:ph type="title"/>
          </p:nvPr>
        </p:nvSpPr>
        <p:spPr>
          <a:xfrm>
            <a:off x="838200" y="365125"/>
            <a:ext cx="10515600" cy="1325563"/>
          </a:xfrm>
        </p:spPr>
        <p:txBody>
          <a:bodyPr anchor="ctr">
            <a:normAutofit/>
          </a:bodyPr>
          <a:lstStyle/>
          <a:p>
            <a:r>
              <a:rPr lang="en-US" dirty="0"/>
              <a:t>D</a:t>
            </a:r>
            <a:r>
              <a:rPr lang="en-US"/>
              <a:t>istribution of the number of observations</a:t>
            </a:r>
            <a:endParaRPr lang="ru-RU" dirty="0"/>
          </a:p>
        </p:txBody>
      </p:sp>
      <p:pic>
        <p:nvPicPr>
          <p:cNvPr id="9" name="Content Placeholder 8" descr="Chart, bar chart, histogram&#10;&#10;Description automatically generated">
            <a:extLst>
              <a:ext uri="{FF2B5EF4-FFF2-40B4-BE49-F238E27FC236}">
                <a16:creationId xmlns:a16="http://schemas.microsoft.com/office/drawing/2014/main" id="{FECBEAEB-4E2A-4CA0-9680-051E40BA1E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9920" y="1411719"/>
            <a:ext cx="5781040" cy="5166062"/>
          </a:xfrm>
          <a:noFill/>
        </p:spPr>
      </p:pic>
      <p:sp>
        <p:nvSpPr>
          <p:cNvPr id="10" name="Rectangle 1">
            <a:extLst>
              <a:ext uri="{FF2B5EF4-FFF2-40B4-BE49-F238E27FC236}">
                <a16:creationId xmlns:a16="http://schemas.microsoft.com/office/drawing/2014/main" id="{F21B259A-56CE-43C9-9BA0-861B1E75F040}"/>
              </a:ext>
            </a:extLst>
          </p:cNvPr>
          <p:cNvSpPr>
            <a:spLocks noGrp="1" noChangeArrowheads="1"/>
          </p:cNvSpPr>
          <p:nvPr>
            <p:ph sz="half" idx="2"/>
          </p:nvPr>
        </p:nvSpPr>
        <p:spPr bwMode="auto">
          <a:xfrm>
            <a:off x="6804660" y="1813799"/>
            <a:ext cx="393191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a:rPr>
              <a:t>The position of each distribution of observations relative to others is determined by the number of observations.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a:rPr>
              <a:t>We see that Yellowstone National Park has more observations than others. This difference in the number of observations due to the size of the parks (Yellowstone is the largest).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ru-RU" sz="1600" dirty="0">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a:ln>
                <a:noFill/>
              </a:ln>
              <a:solidFill>
                <a:schemeClr val="tx1"/>
              </a:solidFill>
              <a:effectLst/>
              <a:latin typeface="Arial Unicode MS"/>
            </a:endParaRPr>
          </a:p>
          <a:p>
            <a:pPr marL="0" indent="0" algn="just" eaLnBrk="0" fontAlgn="base" hangingPunct="0">
              <a:lnSpc>
                <a:spcPct val="100000"/>
              </a:lnSpc>
              <a:spcBef>
                <a:spcPct val="0"/>
              </a:spcBef>
              <a:spcAft>
                <a:spcPct val="0"/>
              </a:spcAft>
              <a:buClrTx/>
              <a:buNone/>
            </a:pPr>
            <a:r>
              <a:rPr lang="en-US" sz="1600" dirty="0">
                <a:latin typeface="Arial Unicode MS"/>
              </a:rPr>
              <a:t>Further we will look at the distribution of observations for each park separately.</a:t>
            </a:r>
            <a:endParaRPr lang="ru-RU" altLang="ru-RU" sz="1600" dirty="0">
              <a:latin typeface="Arial Unicode MS"/>
            </a:endParaRPr>
          </a:p>
        </p:txBody>
      </p:sp>
    </p:spTree>
    <p:extLst>
      <p:ext uri="{BB962C8B-B14F-4D97-AF65-F5344CB8AC3E}">
        <p14:creationId xmlns:p14="http://schemas.microsoft.com/office/powerpoint/2010/main" val="115681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923F-9454-4592-985E-BB3F3E585B61}"/>
              </a:ext>
            </a:extLst>
          </p:cNvPr>
          <p:cNvSpPr>
            <a:spLocks noGrp="1"/>
          </p:cNvSpPr>
          <p:nvPr>
            <p:ph type="title"/>
          </p:nvPr>
        </p:nvSpPr>
        <p:spPr/>
        <p:txBody>
          <a:bodyPr/>
          <a:lstStyle/>
          <a:p>
            <a:r>
              <a:rPr lang="en-US" dirty="0"/>
              <a:t>O</a:t>
            </a:r>
            <a:r>
              <a:rPr lang="en-US" sz="4000" dirty="0"/>
              <a:t>bservation boxplots for each park</a:t>
            </a:r>
            <a:endParaRPr lang="ru-RU" dirty="0"/>
          </a:p>
        </p:txBody>
      </p:sp>
      <p:pic>
        <p:nvPicPr>
          <p:cNvPr id="7" name="Content Placeholder 6" descr="A graph showing different colored boxes&#10;&#10;Description automatically generated">
            <a:extLst>
              <a:ext uri="{FF2B5EF4-FFF2-40B4-BE49-F238E27FC236}">
                <a16:creationId xmlns:a16="http://schemas.microsoft.com/office/drawing/2014/main" id="{5453D2E4-DB08-1139-9480-681DFB89F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1415844"/>
            <a:ext cx="10697497" cy="4827639"/>
          </a:xfrm>
        </p:spPr>
      </p:pic>
    </p:spTree>
    <p:extLst>
      <p:ext uri="{BB962C8B-B14F-4D97-AF65-F5344CB8AC3E}">
        <p14:creationId xmlns:p14="http://schemas.microsoft.com/office/powerpoint/2010/main" val="413864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54C5-A187-497F-B38A-DD62ADA8924F}"/>
              </a:ext>
            </a:extLst>
          </p:cNvPr>
          <p:cNvSpPr>
            <a:spLocks noGrp="1"/>
          </p:cNvSpPr>
          <p:nvPr>
            <p:ph type="title"/>
          </p:nvPr>
        </p:nvSpPr>
        <p:spPr>
          <a:xfrm>
            <a:off x="838200" y="365125"/>
            <a:ext cx="10515600" cy="1325563"/>
          </a:xfrm>
        </p:spPr>
        <p:txBody>
          <a:bodyPr anchor="ctr">
            <a:normAutofit/>
          </a:bodyPr>
          <a:lstStyle/>
          <a:p>
            <a:r>
              <a:rPr lang="en-US"/>
              <a:t>How to identify species that are at risk of changing their status to a more dangerous one</a:t>
            </a:r>
            <a:endParaRPr lang="ru-RU"/>
          </a:p>
        </p:txBody>
      </p:sp>
      <p:pic>
        <p:nvPicPr>
          <p:cNvPr id="5" name="Content Placeholder 4" descr="Chart, box and whisker chart&#10;&#10;Description automatically generated">
            <a:extLst>
              <a:ext uri="{FF2B5EF4-FFF2-40B4-BE49-F238E27FC236}">
                <a16:creationId xmlns:a16="http://schemas.microsoft.com/office/drawing/2014/main" id="{0CB93266-B791-4DBD-B6A5-860AE36D48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5"/>
            <a:ext cx="5003983" cy="3863975"/>
          </a:xfrm>
          <a:noFill/>
        </p:spPr>
      </p:pic>
      <p:sp>
        <p:nvSpPr>
          <p:cNvPr id="10" name="Content Placeholder 3">
            <a:extLst>
              <a:ext uri="{FF2B5EF4-FFF2-40B4-BE49-F238E27FC236}">
                <a16:creationId xmlns:a16="http://schemas.microsoft.com/office/drawing/2014/main" id="{B8C89D3E-A2D0-4CF3-8DA3-5B4E38533FD1}"/>
              </a:ext>
            </a:extLst>
          </p:cNvPr>
          <p:cNvSpPr>
            <a:spLocks noGrp="1"/>
          </p:cNvSpPr>
          <p:nvPr>
            <p:ph sz="half" idx="2"/>
          </p:nvPr>
        </p:nvSpPr>
        <p:spPr>
          <a:xfrm>
            <a:off x="6016086" y="1825625"/>
            <a:ext cx="4846320" cy="4114800"/>
          </a:xfrm>
        </p:spPr>
        <p:txBody>
          <a:bodyPr>
            <a:normAutofit/>
          </a:bodyPr>
          <a:lstStyle/>
          <a:p>
            <a:pPr algn="just">
              <a:spcBef>
                <a:spcPts val="3000"/>
              </a:spcBef>
            </a:pPr>
            <a:r>
              <a:rPr lang="en-GB" sz="2400" dirty="0"/>
              <a:t>Identify species whose observation counts are significantly lower than the typical values for their group or fall within the interquartile range (IQR) of a more critical conservation status. </a:t>
            </a:r>
            <a:endParaRPr lang="ru-RU" sz="2400" dirty="0"/>
          </a:p>
          <a:p>
            <a:pPr algn="just">
              <a:spcBef>
                <a:spcPts val="3000"/>
              </a:spcBef>
            </a:pPr>
            <a:r>
              <a:rPr lang="en-GB" sz="2400" dirty="0"/>
              <a:t>We will focus on species classified as Species of Concern, Threatened, or Endangered.</a:t>
            </a:r>
            <a:endParaRPr lang="en-US" sz="2400" dirty="0"/>
          </a:p>
        </p:txBody>
      </p:sp>
      <p:cxnSp>
        <p:nvCxnSpPr>
          <p:cNvPr id="7" name="Straight Connector 6">
            <a:extLst>
              <a:ext uri="{FF2B5EF4-FFF2-40B4-BE49-F238E27FC236}">
                <a16:creationId xmlns:a16="http://schemas.microsoft.com/office/drawing/2014/main" id="{E4FA3491-C7AE-4D49-BB45-BF7397E502D3}"/>
              </a:ext>
            </a:extLst>
          </p:cNvPr>
          <p:cNvCxnSpPr/>
          <p:nvPr/>
        </p:nvCxnSpPr>
        <p:spPr>
          <a:xfrm flipH="1">
            <a:off x="1960880" y="4704080"/>
            <a:ext cx="1168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FD8A1C7C-11DC-4B9E-957D-97B7DDE0CED0}"/>
              </a:ext>
            </a:extLst>
          </p:cNvPr>
          <p:cNvCxnSpPr/>
          <p:nvPr/>
        </p:nvCxnSpPr>
        <p:spPr>
          <a:xfrm flipH="1">
            <a:off x="3261360" y="4937760"/>
            <a:ext cx="1168400"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Freeform: Shape 7">
            <a:extLst>
              <a:ext uri="{FF2B5EF4-FFF2-40B4-BE49-F238E27FC236}">
                <a16:creationId xmlns:a16="http://schemas.microsoft.com/office/drawing/2014/main" id="{D1F99CA9-6078-43A1-99F0-D371C34E507E}"/>
              </a:ext>
            </a:extLst>
          </p:cNvPr>
          <p:cNvSpPr/>
          <p:nvPr/>
        </p:nvSpPr>
        <p:spPr>
          <a:xfrm>
            <a:off x="1828800" y="4709385"/>
            <a:ext cx="355600" cy="411255"/>
          </a:xfrm>
          <a:custGeom>
            <a:avLst/>
            <a:gdLst>
              <a:gd name="connsiteX0" fmla="*/ 121920 w 355600"/>
              <a:gd name="connsiteY0" fmla="*/ 4855 h 411255"/>
              <a:gd name="connsiteX1" fmla="*/ 81280 w 355600"/>
              <a:gd name="connsiteY1" fmla="*/ 136935 h 411255"/>
              <a:gd name="connsiteX2" fmla="*/ 60960 w 355600"/>
              <a:gd name="connsiteY2" fmla="*/ 177575 h 411255"/>
              <a:gd name="connsiteX3" fmla="*/ 0 w 355600"/>
              <a:gd name="connsiteY3" fmla="*/ 269015 h 411255"/>
              <a:gd name="connsiteX4" fmla="*/ 20320 w 355600"/>
              <a:gd name="connsiteY4" fmla="*/ 319815 h 411255"/>
              <a:gd name="connsiteX5" fmla="*/ 132080 w 355600"/>
              <a:gd name="connsiteY5" fmla="*/ 411255 h 411255"/>
              <a:gd name="connsiteX6" fmla="*/ 304800 w 355600"/>
              <a:gd name="connsiteY6" fmla="*/ 390935 h 411255"/>
              <a:gd name="connsiteX7" fmla="*/ 355600 w 355600"/>
              <a:gd name="connsiteY7" fmla="*/ 269015 h 411255"/>
              <a:gd name="connsiteX8" fmla="*/ 345440 w 355600"/>
              <a:gd name="connsiteY8" fmla="*/ 136935 h 411255"/>
              <a:gd name="connsiteX9" fmla="*/ 264160 w 355600"/>
              <a:gd name="connsiteY9" fmla="*/ 86135 h 411255"/>
              <a:gd name="connsiteX10" fmla="*/ 182880 w 355600"/>
              <a:gd name="connsiteY10" fmla="*/ 65815 h 411255"/>
              <a:gd name="connsiteX11" fmla="*/ 152400 w 355600"/>
              <a:gd name="connsiteY11" fmla="*/ 45495 h 411255"/>
              <a:gd name="connsiteX12" fmla="*/ 121920 w 355600"/>
              <a:gd name="connsiteY12" fmla="*/ 4855 h 41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0" h="411255">
                <a:moveTo>
                  <a:pt x="121920" y="4855"/>
                </a:moveTo>
                <a:cubicBezTo>
                  <a:pt x="110067" y="20095"/>
                  <a:pt x="114075" y="58226"/>
                  <a:pt x="81280" y="136935"/>
                </a:cubicBezTo>
                <a:cubicBezTo>
                  <a:pt x="75455" y="150916"/>
                  <a:pt x="69361" y="164973"/>
                  <a:pt x="60960" y="177575"/>
                </a:cubicBezTo>
                <a:cubicBezTo>
                  <a:pt x="-14192" y="290303"/>
                  <a:pt x="47514" y="173987"/>
                  <a:pt x="0" y="269015"/>
                </a:cubicBezTo>
                <a:cubicBezTo>
                  <a:pt x="6773" y="285948"/>
                  <a:pt x="9377" y="305225"/>
                  <a:pt x="20320" y="319815"/>
                </a:cubicBezTo>
                <a:cubicBezTo>
                  <a:pt x="69418" y="385279"/>
                  <a:pt x="76240" y="383335"/>
                  <a:pt x="132080" y="411255"/>
                </a:cubicBezTo>
                <a:cubicBezTo>
                  <a:pt x="189653" y="404482"/>
                  <a:pt x="255893" y="422058"/>
                  <a:pt x="304800" y="390935"/>
                </a:cubicBezTo>
                <a:cubicBezTo>
                  <a:pt x="341944" y="367298"/>
                  <a:pt x="355600" y="269015"/>
                  <a:pt x="355600" y="269015"/>
                </a:cubicBezTo>
                <a:cubicBezTo>
                  <a:pt x="352213" y="224988"/>
                  <a:pt x="353578" y="180335"/>
                  <a:pt x="345440" y="136935"/>
                </a:cubicBezTo>
                <a:cubicBezTo>
                  <a:pt x="338126" y="97927"/>
                  <a:pt x="293049" y="94014"/>
                  <a:pt x="264160" y="86135"/>
                </a:cubicBezTo>
                <a:cubicBezTo>
                  <a:pt x="238655" y="79179"/>
                  <a:pt x="207542" y="78146"/>
                  <a:pt x="182880" y="65815"/>
                </a:cubicBezTo>
                <a:cubicBezTo>
                  <a:pt x="171958" y="60354"/>
                  <a:pt x="162560" y="52268"/>
                  <a:pt x="152400" y="45495"/>
                </a:cubicBezTo>
                <a:cubicBezTo>
                  <a:pt x="130201" y="12197"/>
                  <a:pt x="133773" y="-10385"/>
                  <a:pt x="121920" y="4855"/>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Freeform: Shape 11">
            <a:extLst>
              <a:ext uri="{FF2B5EF4-FFF2-40B4-BE49-F238E27FC236}">
                <a16:creationId xmlns:a16="http://schemas.microsoft.com/office/drawing/2014/main" id="{DB678956-6EF6-4CB9-9CCB-0D351BC7DE01}"/>
              </a:ext>
            </a:extLst>
          </p:cNvPr>
          <p:cNvSpPr/>
          <p:nvPr/>
        </p:nvSpPr>
        <p:spPr>
          <a:xfrm>
            <a:off x="3068320" y="4915783"/>
            <a:ext cx="376717" cy="275977"/>
          </a:xfrm>
          <a:custGeom>
            <a:avLst/>
            <a:gdLst>
              <a:gd name="connsiteX0" fmla="*/ 203200 w 376717"/>
              <a:gd name="connsiteY0" fmla="*/ 1657 h 275977"/>
              <a:gd name="connsiteX1" fmla="*/ 152400 w 376717"/>
              <a:gd name="connsiteY1" fmla="*/ 11817 h 275977"/>
              <a:gd name="connsiteX2" fmla="*/ 101600 w 376717"/>
              <a:gd name="connsiteY2" fmla="*/ 52457 h 275977"/>
              <a:gd name="connsiteX3" fmla="*/ 0 w 376717"/>
              <a:gd name="connsiteY3" fmla="*/ 184537 h 275977"/>
              <a:gd name="connsiteX4" fmla="*/ 30480 w 376717"/>
              <a:gd name="connsiteY4" fmla="*/ 235337 h 275977"/>
              <a:gd name="connsiteX5" fmla="*/ 152400 w 376717"/>
              <a:gd name="connsiteY5" fmla="*/ 275977 h 275977"/>
              <a:gd name="connsiteX6" fmla="*/ 345440 w 376717"/>
              <a:gd name="connsiteY6" fmla="*/ 255657 h 275977"/>
              <a:gd name="connsiteX7" fmla="*/ 375920 w 376717"/>
              <a:gd name="connsiteY7" fmla="*/ 215017 h 275977"/>
              <a:gd name="connsiteX8" fmla="*/ 355600 w 376717"/>
              <a:gd name="connsiteY8" fmla="*/ 62617 h 275977"/>
              <a:gd name="connsiteX9" fmla="*/ 304800 w 376717"/>
              <a:gd name="connsiteY9" fmla="*/ 42297 h 275977"/>
              <a:gd name="connsiteX10" fmla="*/ 203200 w 376717"/>
              <a:gd name="connsiteY10" fmla="*/ 1657 h 27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717" h="275977">
                <a:moveTo>
                  <a:pt x="203200" y="1657"/>
                </a:moveTo>
                <a:cubicBezTo>
                  <a:pt x="177800" y="-3423"/>
                  <a:pt x="167846" y="4094"/>
                  <a:pt x="152400" y="11817"/>
                </a:cubicBezTo>
                <a:cubicBezTo>
                  <a:pt x="133004" y="21515"/>
                  <a:pt x="117585" y="37804"/>
                  <a:pt x="101600" y="52457"/>
                </a:cubicBezTo>
                <a:cubicBezTo>
                  <a:pt x="21122" y="126228"/>
                  <a:pt x="40929" y="102679"/>
                  <a:pt x="0" y="184537"/>
                </a:cubicBezTo>
                <a:cubicBezTo>
                  <a:pt x="10160" y="201470"/>
                  <a:pt x="15618" y="222333"/>
                  <a:pt x="30480" y="235337"/>
                </a:cubicBezTo>
                <a:cubicBezTo>
                  <a:pt x="44772" y="247842"/>
                  <a:pt x="144046" y="273590"/>
                  <a:pt x="152400" y="275977"/>
                </a:cubicBezTo>
                <a:cubicBezTo>
                  <a:pt x="216747" y="269204"/>
                  <a:pt x="283018" y="272681"/>
                  <a:pt x="345440" y="255657"/>
                </a:cubicBezTo>
                <a:cubicBezTo>
                  <a:pt x="361777" y="251202"/>
                  <a:pt x="375030" y="231927"/>
                  <a:pt x="375920" y="215017"/>
                </a:cubicBezTo>
                <a:cubicBezTo>
                  <a:pt x="378614" y="163838"/>
                  <a:pt x="375113" y="110006"/>
                  <a:pt x="355600" y="62617"/>
                </a:cubicBezTo>
                <a:cubicBezTo>
                  <a:pt x="348656" y="45753"/>
                  <a:pt x="321975" y="48431"/>
                  <a:pt x="304800" y="42297"/>
                </a:cubicBezTo>
                <a:cubicBezTo>
                  <a:pt x="274543" y="31491"/>
                  <a:pt x="228600" y="6737"/>
                  <a:pt x="203200" y="165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727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asons in Sage Design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ons in sage design slides.potx" id="{20B2578C-A058-49A0-BF74-1D8EE2CBF7F1}" vid="{6013AC06-0964-4A95-8D65-BA949AA843E2}"/>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Seasons in sage design slides</Template>
  <TotalTime>7314</TotalTime>
  <Words>685</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Apercu</vt:lpstr>
      <vt:lpstr>Arial</vt:lpstr>
      <vt:lpstr>Arial Unicode MS</vt:lpstr>
      <vt:lpstr>Calibri</vt:lpstr>
      <vt:lpstr>Courier New</vt:lpstr>
      <vt:lpstr>Franklin Gothic Book</vt:lpstr>
      <vt:lpstr>Wingdings</vt:lpstr>
      <vt:lpstr>Seasons in Sage Design Template</vt:lpstr>
      <vt:lpstr>BIODIVERSITY PROJECT </vt:lpstr>
      <vt:lpstr>GOALS AND STRUCTURE OF THE PROJECT</vt:lpstr>
      <vt:lpstr>DESCRIPTION OF DATA</vt:lpstr>
      <vt:lpstr>Species composition according to their categories</vt:lpstr>
      <vt:lpstr>Species composition according to their statuses</vt:lpstr>
      <vt:lpstr>How species are distributed by status in each category</vt:lpstr>
      <vt:lpstr>Distribution of the number of observations</vt:lpstr>
      <vt:lpstr>Observation boxplots for each park</vt:lpstr>
      <vt:lpstr>How to identify species that are at risk of changing their status to a more dangerous one</vt:lpstr>
      <vt:lpstr>Conclusions and further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PROJECT </dc:title>
  <dc:creator>Никита Крыксин</dc:creator>
  <cp:lastModifiedBy>Olga Skripnichenko (Student)</cp:lastModifiedBy>
  <cp:revision>4</cp:revision>
  <dcterms:created xsi:type="dcterms:W3CDTF">2021-10-12T20:40:22Z</dcterms:created>
  <dcterms:modified xsi:type="dcterms:W3CDTF">2025-02-02T23:36:47Z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