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305" r:id="rId5"/>
    <p:sldId id="306" r:id="rId6"/>
    <p:sldId id="307" r:id="rId7"/>
    <p:sldId id="265" r:id="rId8"/>
    <p:sldId id="264" r:id="rId9"/>
    <p:sldId id="263" r:id="rId10"/>
    <p:sldId id="311" r:id="rId11"/>
    <p:sldId id="308" r:id="rId12"/>
    <p:sldId id="266" r:id="rId13"/>
    <p:sldId id="274" r:id="rId14"/>
    <p:sldId id="267" r:id="rId15"/>
    <p:sldId id="281" r:id="rId16"/>
    <p:sldId id="275" r:id="rId17"/>
    <p:sldId id="272" r:id="rId18"/>
    <p:sldId id="276" r:id="rId19"/>
    <p:sldId id="278" r:id="rId20"/>
    <p:sldId id="290" r:id="rId21"/>
    <p:sldId id="280" r:id="rId22"/>
    <p:sldId id="283" r:id="rId23"/>
    <p:sldId id="292" r:id="rId24"/>
    <p:sldId id="293" r:id="rId25"/>
    <p:sldId id="309" r:id="rId26"/>
    <p:sldId id="313" r:id="rId27"/>
    <p:sldId id="314" r:id="rId28"/>
    <p:sldId id="310" r:id="rId29"/>
    <p:sldId id="315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31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0D86"/>
    <a:srgbClr val="3B3793"/>
    <a:srgbClr val="521B93"/>
    <a:srgbClr val="005493"/>
    <a:srgbClr val="541393"/>
    <a:srgbClr val="011893"/>
    <a:srgbClr val="942093"/>
    <a:srgbClr val="941651"/>
    <a:srgbClr val="9411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65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девочки</c:v>
                </c:pt>
              </c:strCache>
            </c:strRef>
          </c:tx>
          <c:spPr>
            <a:gradFill flip="none" rotWithShape="1">
              <a:gsLst>
                <a:gs pos="19000">
                  <a:srgbClr val="370D86"/>
                </a:gs>
                <a:gs pos="100000">
                  <a:schemeClr val="accent3">
                    <a:lumMod val="0"/>
                    <a:lumOff val="100000"/>
                  </a:schemeClr>
                </a:gs>
                <a:gs pos="90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35919</c:v>
                </c:pt>
                <c:pt idx="1">
                  <c:v>20011</c:v>
                </c:pt>
                <c:pt idx="2">
                  <c:v>11580</c:v>
                </c:pt>
                <c:pt idx="3">
                  <c:v>9280</c:v>
                </c:pt>
                <c:pt idx="4">
                  <c:v>10556</c:v>
                </c:pt>
                <c:pt idx="5">
                  <c:v>5643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9-714F-9E73-508E0B105DC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мальчики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15970</c:v>
                </c:pt>
                <c:pt idx="1">
                  <c:v>8606</c:v>
                </c:pt>
                <c:pt idx="2">
                  <c:v>5200</c:v>
                </c:pt>
                <c:pt idx="3">
                  <c:v>4470</c:v>
                </c:pt>
                <c:pt idx="4">
                  <c:v>5293</c:v>
                </c:pt>
                <c:pt idx="5">
                  <c:v>3025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B9-714F-9E73-508E0B105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2857327"/>
        <c:axId val="171502095"/>
      </c:barChart>
      <c:catAx>
        <c:axId val="17285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171502095"/>
        <c:crosses val="autoZero"/>
        <c:auto val="1"/>
        <c:lblAlgn val="ctr"/>
        <c:lblOffset val="100"/>
        <c:noMultiLvlLbl val="0"/>
      </c:catAx>
      <c:valAx>
        <c:axId val="171502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172857327"/>
        <c:crosses val="autoZero"/>
        <c:crossBetween val="between"/>
      </c:valAx>
      <c:spPr>
        <a:noFill/>
        <a:ln>
          <a:noFill/>
        </a:ln>
        <a:effectLst>
          <a:outerShdw sx="1000" sy="1000" algn="ctr" rotWithShape="0">
            <a:srgbClr val="000000"/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" 4 "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18 - 24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  <c:pt idx="4">
                  <c:v>55 - 64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1624</c:v>
                </c:pt>
                <c:pt idx="1">
                  <c:v>1943</c:v>
                </c:pt>
                <c:pt idx="2">
                  <c:v>1896</c:v>
                </c:pt>
                <c:pt idx="3">
                  <c:v>1764</c:v>
                </c:pt>
                <c:pt idx="4">
                  <c:v>3087</c:v>
                </c:pt>
                <c:pt idx="5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C-CB46-B7CC-000C7FCF9CE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" 5 "</c:v>
                </c:pt>
              </c:strCache>
            </c:strRef>
          </c:tx>
          <c:spPr>
            <a:solidFill>
              <a:schemeClr val="bg1">
                <a:lumMod val="75000"/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18 - 24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  <c:pt idx="4">
                  <c:v>55 - 64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12623</c:v>
                </c:pt>
                <c:pt idx="1">
                  <c:v>12230</c:v>
                </c:pt>
                <c:pt idx="2">
                  <c:v>9036</c:v>
                </c:pt>
                <c:pt idx="3">
                  <c:v>8756</c:v>
                </c:pt>
                <c:pt idx="4">
                  <c:v>11053</c:v>
                </c:pt>
                <c:pt idx="5">
                  <c:v>6490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CC-CB46-B7CC-000C7FCF9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5418031"/>
        <c:axId val="411002159"/>
      </c:barChart>
      <c:catAx>
        <c:axId val="445418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high"/>
        <c:crossAx val="411002159"/>
        <c:crosses val="autoZero"/>
        <c:auto val="1"/>
        <c:lblAlgn val="ctr"/>
        <c:lblOffset val="100"/>
        <c:noMultiLvlLbl val="0"/>
      </c:catAx>
      <c:valAx>
        <c:axId val="4110021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541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</a:t>
            </a:r>
          </a:p>
        </c:rich>
      </c:tx>
      <c:layout>
        <c:manualLayout>
          <c:xMode val="edge"/>
          <c:yMode val="edge"/>
          <c:x val="0.3989315124524711"/>
          <c:y val="3.8515622077841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rgbClr val="94165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766-F941-AC1E-BB84DB1E6A0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66-F941-AC1E-BB84DB1E6A0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766-F941-AC1E-BB84DB1E6A0C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1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66-F941-AC1E-BB84DB1E6A0C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766-F941-AC1E-BB84DB1E6A0C}"/>
              </c:ext>
            </c:extLst>
          </c:dPt>
          <c:dPt>
            <c:idx val="5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66-F941-AC1E-BB84DB1E6A0C}"/>
              </c:ext>
            </c:extLst>
          </c:dPt>
          <c:dPt>
            <c:idx val="6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EB3-C64B-9A73-6445292E16BE}"/>
              </c:ext>
            </c:extLst>
          </c:dPt>
          <c:dPt>
            <c:idx val="7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7EB3-C64B-9A73-6445292E16BE}"/>
              </c:ext>
            </c:extLst>
          </c:dPt>
          <c:cat>
            <c:strRef>
              <c:f>Лист1!$A$2:$A$9</c:f>
              <c:strCache>
                <c:ptCount val="8"/>
                <c:pt idx="0">
                  <c:v>Коммерсантъ (пон-пт)</c:v>
                </c:pt>
                <c:pt idx="1">
                  <c:v>Спорт-экспресс</c:v>
                </c:pt>
                <c:pt idx="2">
                  <c:v>Советский спорт (фед.выпуск)</c:v>
                </c:pt>
                <c:pt idx="3">
                  <c:v>Известия</c:v>
                </c:pt>
                <c:pt idx="4">
                  <c:v>Московский комсомолец</c:v>
                </c:pt>
                <c:pt idx="5">
                  <c:v>Интерес-кроссворд</c:v>
                </c:pt>
                <c:pt idx="6">
                  <c:v>Наша версия</c:v>
                </c:pt>
                <c:pt idx="7">
                  <c:v>Твой день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1050</c:v>
                </c:pt>
                <c:pt idx="1">
                  <c:v>1203</c:v>
                </c:pt>
                <c:pt idx="2">
                  <c:v>1337</c:v>
                </c:pt>
                <c:pt idx="3">
                  <c:v>1647</c:v>
                </c:pt>
                <c:pt idx="4">
                  <c:v>1827</c:v>
                </c:pt>
                <c:pt idx="5">
                  <c:v>1833</c:v>
                </c:pt>
                <c:pt idx="6">
                  <c:v>2543</c:v>
                </c:pt>
                <c:pt idx="7">
                  <c:v>6469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6-F941-AC1E-BB84DB1E6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3586799"/>
        <c:axId val="695533231"/>
      </c:barChart>
      <c:catAx>
        <c:axId val="69358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5533231"/>
        <c:crosses val="autoZero"/>
        <c:auto val="1"/>
        <c:lblAlgn val="ctr"/>
        <c:lblOffset val="100"/>
        <c:noMultiLvlLbl val="0"/>
      </c:catAx>
      <c:valAx>
        <c:axId val="695533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358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журналы</a:t>
            </a:r>
          </a:p>
        </c:rich>
      </c:tx>
      <c:layout>
        <c:manualLayout>
          <c:xMode val="edge"/>
          <c:yMode val="edge"/>
          <c:x val="0.39907809366166608"/>
          <c:y val="3.2096343619916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CE9-B545-9075-6491999F371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E9-B545-9075-6491999F371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CE9-B545-9075-6491999F3712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1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E9-B545-9075-6491999F3712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E9-B545-9075-6491999F3712}"/>
              </c:ext>
            </c:extLst>
          </c:dPt>
          <c:dPt>
            <c:idx val="5"/>
            <c:invertIfNegative val="0"/>
            <c:bubble3D val="0"/>
            <c:spPr>
              <a:solidFill>
                <a:srgbClr val="370D86">
                  <a:alpha val="47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E9-B545-9075-6491999F3712}"/>
              </c:ext>
            </c:extLst>
          </c:dPt>
          <c:dPt>
            <c:idx val="6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E9-B545-9075-6491999F3712}"/>
              </c:ext>
            </c:extLst>
          </c:dPt>
          <c:dPt>
            <c:idx val="7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E9-B545-9075-6491999F3712}"/>
              </c:ext>
            </c:extLst>
          </c:dPt>
          <c:cat>
            <c:strRef>
              <c:f>Лист1!$A$2:$A$9</c:f>
              <c:strCache>
                <c:ptCount val="8"/>
                <c:pt idx="0">
                  <c:v>Лиза</c:v>
                </c:pt>
                <c:pt idx="1">
                  <c:v>Вязание - ваше хобби</c:v>
                </c:pt>
                <c:pt idx="2">
                  <c:v>Караван историй</c:v>
                </c:pt>
                <c:pt idx="3">
                  <c:v>Все для женщины</c:v>
                </c:pt>
                <c:pt idx="4">
                  <c:v>Звезды и советы</c:v>
                </c:pt>
                <c:pt idx="5">
                  <c:v>Тайны звезд</c:v>
                </c:pt>
                <c:pt idx="6">
                  <c:v>Профиль</c:v>
                </c:pt>
                <c:pt idx="7">
                  <c:v>Советский спорт. Футбол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970</c:v>
                </c:pt>
                <c:pt idx="1">
                  <c:v>1088</c:v>
                </c:pt>
                <c:pt idx="2">
                  <c:v>1124</c:v>
                </c:pt>
                <c:pt idx="3">
                  <c:v>1582</c:v>
                </c:pt>
                <c:pt idx="4">
                  <c:v>1670</c:v>
                </c:pt>
                <c:pt idx="5">
                  <c:v>1755</c:v>
                </c:pt>
                <c:pt idx="6">
                  <c:v>2000</c:v>
                </c:pt>
                <c:pt idx="7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9-B545-9075-6491999F3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0168095"/>
        <c:axId val="690741231"/>
      </c:barChart>
      <c:catAx>
        <c:axId val="690168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0741231"/>
        <c:crosses val="autoZero"/>
        <c:auto val="1"/>
        <c:lblAlgn val="ctr"/>
        <c:lblOffset val="100"/>
        <c:noMultiLvlLbl val="0"/>
      </c:catAx>
      <c:valAx>
        <c:axId val="690741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0168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мальчики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читают прессу</c:v>
                </c:pt>
              </c:strCache>
            </c:strRef>
          </c:tx>
          <c:spPr>
            <a:ln w="57150" cap="rnd">
              <a:solidFill>
                <a:srgbClr val="370D86">
                  <a:alpha val="8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3218</c:v>
                </c:pt>
                <c:pt idx="1">
                  <c:v>1782</c:v>
                </c:pt>
                <c:pt idx="2">
                  <c:v>1172</c:v>
                </c:pt>
                <c:pt idx="3">
                  <c:v>1004</c:v>
                </c:pt>
                <c:pt idx="4">
                  <c:v>1133</c:v>
                </c:pt>
                <c:pt idx="5">
                  <c:v>2289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63-4649-9F2E-DF380248775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уникальные пользователи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15970</c:v>
                </c:pt>
                <c:pt idx="1">
                  <c:v>8606</c:v>
                </c:pt>
                <c:pt idx="2">
                  <c:v>5200</c:v>
                </c:pt>
                <c:pt idx="3">
                  <c:v>4470</c:v>
                </c:pt>
                <c:pt idx="4">
                  <c:v>5293</c:v>
                </c:pt>
                <c:pt idx="5">
                  <c:v>3025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63-4649-9F2E-DF3802487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2143375"/>
        <c:axId val="694168319"/>
      </c:lineChart>
      <c:catAx>
        <c:axId val="73214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4168319"/>
        <c:crosses val="autoZero"/>
        <c:auto val="1"/>
        <c:lblAlgn val="ctr"/>
        <c:lblOffset val="100"/>
        <c:noMultiLvlLbl val="0"/>
      </c:catAx>
      <c:valAx>
        <c:axId val="69416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3214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девочки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читают</c:v>
                </c:pt>
              </c:strCache>
            </c:strRef>
          </c:tx>
          <c:spPr>
            <a:ln w="57150" cap="rnd">
              <a:solidFill>
                <a:srgbClr val="370D86">
                  <a:alpha val="8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7387</c:v>
                </c:pt>
                <c:pt idx="1">
                  <c:v>4185</c:v>
                </c:pt>
                <c:pt idx="2">
                  <c:v>2395</c:v>
                </c:pt>
                <c:pt idx="3">
                  <c:v>2072</c:v>
                </c:pt>
                <c:pt idx="4">
                  <c:v>2260</c:v>
                </c:pt>
                <c:pt idx="5">
                  <c:v>1249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72-FC41-96BF-A324810DF12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пользователи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35919</c:v>
                </c:pt>
                <c:pt idx="1">
                  <c:v>20011</c:v>
                </c:pt>
                <c:pt idx="2">
                  <c:v>11580</c:v>
                </c:pt>
                <c:pt idx="3">
                  <c:v>9280</c:v>
                </c:pt>
                <c:pt idx="4">
                  <c:v>10556</c:v>
                </c:pt>
                <c:pt idx="5">
                  <c:v>5643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72-FC41-96BF-A324810DF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157535"/>
        <c:axId val="741954143"/>
      </c:lineChart>
      <c:catAx>
        <c:axId val="73715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41954143"/>
        <c:crosses val="autoZero"/>
        <c:auto val="1"/>
        <c:lblAlgn val="ctr"/>
        <c:lblOffset val="100"/>
        <c:noMultiLvlLbl val="0"/>
      </c:catAx>
      <c:valAx>
        <c:axId val="74195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3715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850510614398366E-2"/>
          <c:y val="2.1845147297280744E-2"/>
          <c:w val="0.91914948938560159"/>
          <c:h val="0.9563097054054384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книги</c:v>
                </c:pt>
              </c:strCache>
            </c:strRef>
          </c:tx>
          <c:spPr>
            <a:ln w="381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Лист1!$B$2:$B$13</c:f>
              <c:numCache>
                <c:formatCode>General</c:formatCode>
                <c:ptCount val="12"/>
                <c:pt idx="0">
                  <c:v>808</c:v>
                </c:pt>
                <c:pt idx="1">
                  <c:v>627</c:v>
                </c:pt>
                <c:pt idx="2">
                  <c:v>684</c:v>
                </c:pt>
                <c:pt idx="3">
                  <c:v>676</c:v>
                </c:pt>
                <c:pt idx="4">
                  <c:v>676</c:v>
                </c:pt>
                <c:pt idx="5">
                  <c:v>682</c:v>
                </c:pt>
                <c:pt idx="6">
                  <c:v>714</c:v>
                </c:pt>
                <c:pt idx="7">
                  <c:v>778</c:v>
                </c:pt>
                <c:pt idx="8">
                  <c:v>763</c:v>
                </c:pt>
                <c:pt idx="9">
                  <c:v>788</c:v>
                </c:pt>
                <c:pt idx="10">
                  <c:v>780</c:v>
                </c:pt>
                <c:pt idx="11">
                  <c:v>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D2-FB49-A733-A86EF9F9C35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читатели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1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Лист1!$C$2:$C$13</c:f>
              <c:numCache>
                <c:formatCode>General</c:formatCode>
                <c:ptCount val="12"/>
                <c:pt idx="0">
                  <c:v>442</c:v>
                </c:pt>
                <c:pt idx="1">
                  <c:v>470</c:v>
                </c:pt>
                <c:pt idx="2">
                  <c:v>510</c:v>
                </c:pt>
                <c:pt idx="3">
                  <c:v>470</c:v>
                </c:pt>
                <c:pt idx="4">
                  <c:v>464</c:v>
                </c:pt>
                <c:pt idx="5">
                  <c:v>446</c:v>
                </c:pt>
                <c:pt idx="6">
                  <c:v>441</c:v>
                </c:pt>
                <c:pt idx="7">
                  <c:v>408</c:v>
                </c:pt>
                <c:pt idx="8">
                  <c:v>405</c:v>
                </c:pt>
                <c:pt idx="9">
                  <c:v>390</c:v>
                </c:pt>
                <c:pt idx="10">
                  <c:v>399</c:v>
                </c:pt>
                <c:pt idx="11">
                  <c:v>420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D2-FB49-A733-A86EF9F9C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016127"/>
        <c:axId val="330496015"/>
      </c:scatterChart>
      <c:valAx>
        <c:axId val="331016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0496015"/>
        <c:crosses val="autoZero"/>
        <c:crossBetween val="midCat"/>
      </c:valAx>
      <c:valAx>
        <c:axId val="330496015"/>
        <c:scaling>
          <c:orientation val="minMax"/>
          <c:min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331016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453474061922031E-2"/>
          <c:y val="4.9502311881550569E-2"/>
          <c:w val="0.91309982374833987"/>
          <c:h val="0.9153003193268791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книги</c:v>
                </c:pt>
              </c:strCache>
            </c:strRef>
          </c:tx>
          <c:spPr>
            <a:ln w="381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Лист1!$B$2:$B$13</c:f>
              <c:numCache>
                <c:formatCode>General</c:formatCode>
                <c:ptCount val="12"/>
                <c:pt idx="0">
                  <c:v>764</c:v>
                </c:pt>
                <c:pt idx="1">
                  <c:v>815</c:v>
                </c:pt>
                <c:pt idx="2">
                  <c:v>833</c:v>
                </c:pt>
                <c:pt idx="3">
                  <c:v>837</c:v>
                </c:pt>
                <c:pt idx="4">
                  <c:v>852</c:v>
                </c:pt>
                <c:pt idx="5">
                  <c:v>871</c:v>
                </c:pt>
                <c:pt idx="6">
                  <c:v>802</c:v>
                </c:pt>
                <c:pt idx="7">
                  <c:v>825</c:v>
                </c:pt>
                <c:pt idx="8">
                  <c:v>837</c:v>
                </c:pt>
                <c:pt idx="9">
                  <c:v>858</c:v>
                </c:pt>
                <c:pt idx="10">
                  <c:v>807</c:v>
                </c:pt>
                <c:pt idx="11">
                  <c:v>780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D8-F341-A98C-ADADC1B5AFA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читатели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1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Лист1!$C$2:$C$13</c:f>
              <c:numCache>
                <c:formatCode>General</c:formatCode>
                <c:ptCount val="12"/>
                <c:pt idx="0">
                  <c:v>358</c:v>
                </c:pt>
                <c:pt idx="1">
                  <c:v>385</c:v>
                </c:pt>
                <c:pt idx="2">
                  <c:v>415</c:v>
                </c:pt>
                <c:pt idx="3">
                  <c:v>417</c:v>
                </c:pt>
                <c:pt idx="4">
                  <c:v>435</c:v>
                </c:pt>
                <c:pt idx="5">
                  <c:v>435</c:v>
                </c:pt>
                <c:pt idx="6">
                  <c:v>433</c:v>
                </c:pt>
                <c:pt idx="7">
                  <c:v>404</c:v>
                </c:pt>
                <c:pt idx="8">
                  <c:v>376</c:v>
                </c:pt>
                <c:pt idx="9">
                  <c:v>390</c:v>
                </c:pt>
                <c:pt idx="10">
                  <c:v>425</c:v>
                </c:pt>
                <c:pt idx="11">
                  <c:v>403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5D8-F341-A98C-ADADC1B5A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838975"/>
        <c:axId val="381840623"/>
      </c:scatterChart>
      <c:valAx>
        <c:axId val="381838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1840623"/>
        <c:crosses val="autoZero"/>
        <c:crossBetween val="midCat"/>
      </c:valAx>
      <c:valAx>
        <c:axId val="381840623"/>
        <c:scaling>
          <c:orientation val="minMax"/>
          <c:min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381838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2750453544676283E-2"/>
          <c:w val="1"/>
          <c:h val="0.987249546455323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3</c:v>
                </c:pt>
              </c:strCache>
            </c:strRef>
          </c:tx>
          <c:spPr>
            <a:ln w="571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7770866458430731E-2"/>
                  <c:y val="-3.83971695170983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FE6-1E4E-AB51-5205404C2D05}"/>
                </c:ext>
              </c:extLst>
            </c:dLbl>
            <c:dLbl>
              <c:idx val="3"/>
              <c:layout>
                <c:manualLayout>
                  <c:x val="-5.6800698541797839E-2"/>
                  <c:y val="-4.10734003725650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E6-1E4E-AB51-5205404C2D05}"/>
                </c:ext>
              </c:extLst>
            </c:dLbl>
            <c:dLbl>
              <c:idx val="5"/>
              <c:layout>
                <c:manualLayout>
                  <c:x val="-2.0210230963641353E-2"/>
                  <c:y val="-4.1073400372565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E6-1E4E-AB51-5205404C2D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15</c:v>
                </c:pt>
                <c:pt idx="3">
                  <c:v>14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6-1E4E-AB51-5205404C2D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8024031"/>
        <c:axId val="128507103"/>
      </c:lineChart>
      <c:catAx>
        <c:axId val="1180240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507103"/>
        <c:crosses val="autoZero"/>
        <c:auto val="1"/>
        <c:lblAlgn val="ctr"/>
        <c:lblOffset val="100"/>
        <c:noMultiLvlLbl val="0"/>
      </c:catAx>
      <c:valAx>
        <c:axId val="128507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02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ru-RU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02F-BF49-89E5-4DE893563A0E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2F-BF49-89E5-4DE893563A0E}"/>
              </c:ext>
            </c:extLst>
          </c:dPt>
          <c:dPt>
            <c:idx val="2"/>
            <c:invertIfNegative val="0"/>
            <c:bubble3D val="0"/>
            <c:spPr>
              <a:solidFill>
                <a:srgbClr val="370D86">
                  <a:alpha val="32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02F-BF49-89E5-4DE893563A0E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61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2F-BF49-89E5-4DE893563A0E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02F-BF49-89E5-4DE893563A0E}"/>
              </c:ext>
            </c:extLst>
          </c:dPt>
          <c:xVal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2</c:v>
                </c:pt>
                <c:pt idx="1">
                  <c:v>2.2000000000000002</c:v>
                </c:pt>
                <c:pt idx="2">
                  <c:v>6.7</c:v>
                </c:pt>
                <c:pt idx="3">
                  <c:v>14.7</c:v>
                </c:pt>
                <c:pt idx="4">
                  <c:v>74.5</c:v>
                </c:pt>
              </c:numCache>
            </c:numRef>
          </c:yVal>
          <c:bubbleSize>
            <c:numRef>
              <c:f>Лист1!$C$2:$C$6</c:f>
              <c:numCache>
                <c:formatCode>General</c:formatCode>
                <c:ptCount val="5"/>
                <c:pt idx="0">
                  <c:v>2</c:v>
                </c:pt>
                <c:pt idx="1">
                  <c:v>2.2000000000000002</c:v>
                </c:pt>
                <c:pt idx="2">
                  <c:v>6.7</c:v>
                </c:pt>
                <c:pt idx="3">
                  <c:v>14.7</c:v>
                </c:pt>
                <c:pt idx="4">
                  <c:v>74.5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02F-BF49-89E5-4DE893563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82990207"/>
        <c:axId val="382991855"/>
      </c:bubbleChart>
      <c:valAx>
        <c:axId val="3829902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382991855"/>
        <c:crosses val="autoZero"/>
        <c:crossBetween val="midCat"/>
      </c:valAx>
      <c:valAx>
        <c:axId val="382991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2990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Лист1!$A$2:$A$10</cx:f>
        <cx:lvl ptCount="9">
          <cx:pt idx="0">Любовное фэнтези</cx:pt>
          <cx:pt idx="1">Попаданцы</cx:pt>
          <cx:pt idx="2">Героическое фэнтези</cx:pt>
          <cx:pt idx="3">Современные детективы</cx:pt>
          <cx:pt idx="4">Современные любовные романы</cx:pt>
          <cx:pt idx="5">Зарубежные любовные романы</cx:pt>
          <cx:pt idx="6">Боевая фантастика</cx:pt>
          <cx:pt idx="7">Боевое фэнтези</cx:pt>
          <cx:pt idx="8">Современная русская литература</cx:pt>
        </cx:lvl>
      </cx:strDim>
      <cx:numDim type="size">
        <cx:f>Лист1!$B$2:$B$10</cx:f>
        <cx:lvl ptCount="9" formatCode="Основной">
          <cx:pt idx="0">38810</cx:pt>
          <cx:pt idx="1">25281</cx:pt>
          <cx:pt idx="2">19881</cx:pt>
          <cx:pt idx="3">19577</cx:pt>
          <cx:pt idx="4">17983</cx:pt>
          <cx:pt idx="5">15300</cx:pt>
          <cx:pt idx="6">14438</cx:pt>
          <cx:pt idx="7">12873</cx:pt>
          <cx:pt idx="8">9920</cx:pt>
        </cx:lvl>
      </cx:numDim>
    </cx:data>
  </cx:chartData>
  <cx:chart>
    <cx:plotArea>
      <cx:plotAreaRegion>
        <cx:series layoutId="treemap" uniqueId="{DC6C2509-E030-5C4F-93DD-F53B0D2A0345}">
          <cx:tx>
            <cx:txData>
              <cx:f>Лист1!$B$1</cx:f>
              <cx:v>кол-во полностью прочитанных книг</cx:v>
            </cx:txData>
          </cx:tx>
          <cx:dataPt idx="0">
            <cx:spPr>
              <a:solidFill>
                <a:srgbClr val="370D86"/>
              </a:solidFill>
            </cx:spPr>
          </cx:dataPt>
          <cx:dataPt idx="1">
            <cx:spPr>
              <a:solidFill>
                <a:srgbClr val="370D86">
                  <a:alpha val="60000"/>
                </a:srgbClr>
              </a:solidFill>
            </cx:spPr>
          </cx:dataPt>
          <cx:dataPt idx="2">
            <cx:spPr>
              <a:solidFill>
                <a:srgbClr val="370D86">
                  <a:alpha val="25000"/>
                </a:srgbClr>
              </a:solidFill>
            </cx:spPr>
          </cx:dataPt>
          <cx:dataPt idx="3">
            <cx:spPr>
              <a:solidFill>
                <a:srgbClr val="370D86">
                  <a:alpha val="25000"/>
                </a:srgbClr>
              </a:solidFill>
            </cx:spPr>
          </cx:dataPt>
          <cx:dataPt idx="4">
            <cx:spPr>
              <a:solidFill>
                <a:srgbClr val="370D86">
                  <a:alpha val="15000"/>
                </a:srgbClr>
              </a:solidFill>
            </cx:spPr>
          </cx:dataPt>
          <cx:dataPt idx="5">
            <cx:spPr>
              <a:solidFill>
                <a:srgbClr val="370D86">
                  <a:alpha val="5000"/>
                </a:srgbClr>
              </a:solidFill>
            </cx:spPr>
          </cx:dataPt>
          <cx:dataPt idx="6">
            <cx:spPr>
              <a:solidFill>
                <a:prstClr val="white">
                  <a:lumMod val="85000"/>
                  <a:alpha val="50000"/>
                </a:prstClr>
              </a:solidFill>
            </cx:spPr>
          </cx:dataPt>
          <cx:dataPt idx="7">
            <cx:spPr>
              <a:solidFill>
                <a:prstClr val="white">
                  <a:lumMod val="85000"/>
                  <a:alpha val="40000"/>
                </a:prstClr>
              </a:solidFill>
            </cx:spPr>
          </cx:dataPt>
          <cx:dataPt idx="8">
            <cx:spPr>
              <a:solidFill>
                <a:prstClr val="white">
                  <a:lumMod val="85000"/>
                  <a:alpha val="15000"/>
                </a:prstClr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 sz="1197" b="0" i="0" u="none" strike="noStrike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Любовное фэнтези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Попаданцы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Героическое фэнтези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Современные детективы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Современные любовные романы</a:t>
                  </a:r>
                </a:p>
              </cx:txPr>
            </cx:dataLabel>
            <cx:dataLabel idx="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Зарубежные любовные романы</a:t>
                  </a:r>
                </a:p>
              </cx:txPr>
            </cx:dataLabel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Боевая фантастика</a:t>
                  </a:r>
                </a:p>
              </cx:txPr>
            </cx:dataLabel>
            <cx:dataLabel idx="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Боевое фэнтези</a:t>
                  </a:r>
                </a:p>
              </cx:txPr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Современная русская литература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0.30769</cdr:x>
      <cdr:y>0.03677</cdr:y>
    </cdr:from>
    <cdr:to>
      <cdr:x>0.30769</cdr:x>
      <cdr:y>0.96758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080169BF-6CE5-A844-8F7E-1AD7EFE7EC13}"/>
            </a:ext>
          </a:extLst>
        </cdr:cNvPr>
        <cdr:cNvCxnSpPr/>
      </cdr:nvCxnSpPr>
      <cdr:spPr>
        <a:xfrm xmlns:a="http://schemas.openxmlformats.org/drawingml/2006/main">
          <a:off x="1730108" y="156088"/>
          <a:ext cx="0" cy="3951716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0.50785</cdr:x>
      <cdr:y>0.02819</cdr:y>
    </cdr:from>
    <cdr:to>
      <cdr:x>0.50785</cdr:x>
      <cdr:y>0.96668</cdr:y>
    </cdr:to>
    <cdr:cxnSp macro="">
      <cdr:nvCxnSpPr>
        <cdr:cNvPr id="5" name="Прямая соединительная линия 4">
          <a:extLst xmlns:a="http://schemas.openxmlformats.org/drawingml/2006/main">
            <a:ext uri="{FF2B5EF4-FFF2-40B4-BE49-F238E27FC236}">
              <a16:creationId xmlns:a16="http://schemas.microsoft.com/office/drawing/2014/main" id="{D39AEF38-DBEE-AC43-B695-5C59EF53F568}"/>
            </a:ext>
          </a:extLst>
        </cdr:cNvPr>
        <cdr:cNvCxnSpPr/>
      </cdr:nvCxnSpPr>
      <cdr:spPr>
        <a:xfrm xmlns:a="http://schemas.openxmlformats.org/drawingml/2006/main">
          <a:off x="2855535" y="119680"/>
          <a:ext cx="0" cy="3984292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0.71864</cdr:x>
      <cdr:y>0.04023</cdr:y>
    </cdr:from>
    <cdr:to>
      <cdr:x>0.71864</cdr:x>
      <cdr:y>0.95977</cdr:y>
    </cdr:to>
    <cdr:cxnSp macro="">
      <cdr:nvCxnSpPr>
        <cdr:cNvPr id="8" name="Прямая соединительная линия 7">
          <a:extLst xmlns:a="http://schemas.openxmlformats.org/drawingml/2006/main">
            <a:ext uri="{FF2B5EF4-FFF2-40B4-BE49-F238E27FC236}">
              <a16:creationId xmlns:a16="http://schemas.microsoft.com/office/drawing/2014/main" id="{FF8C7EF6-351E-2745-9635-5DB1308403FD}"/>
            </a:ext>
          </a:extLst>
        </cdr:cNvPr>
        <cdr:cNvCxnSpPr/>
      </cdr:nvCxnSpPr>
      <cdr:spPr>
        <a:xfrm xmlns:a="http://schemas.openxmlformats.org/drawingml/2006/main">
          <a:off x="4040809" y="170786"/>
          <a:ext cx="0" cy="3903856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0.51056</cdr:x>
      <cdr:y>0.68211</cdr:y>
    </cdr:from>
    <cdr:to>
      <cdr:x>0.68748</cdr:x>
      <cdr:y>0.7801</cdr:y>
    </cdr:to>
    <cdr:cxnSp macro="">
      <cdr:nvCxnSpPr>
        <cdr:cNvPr id="2" name="Прямая со стрелкой 1">
          <a:extLst xmlns:a="http://schemas.openxmlformats.org/drawingml/2006/main">
            <a:ext uri="{FF2B5EF4-FFF2-40B4-BE49-F238E27FC236}">
              <a16:creationId xmlns:a16="http://schemas.microsoft.com/office/drawing/2014/main" id="{6A2EA5FC-DD05-F341-8460-EE19FB43361A}"/>
            </a:ext>
          </a:extLst>
        </cdr:cNvPr>
        <cdr:cNvCxnSpPr/>
      </cdr:nvCxnSpPr>
      <cdr:spPr>
        <a:xfrm xmlns:a="http://schemas.openxmlformats.org/drawingml/2006/main">
          <a:off x="2850029" y="3027912"/>
          <a:ext cx="987604" cy="43499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370D86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0.08531</cdr:x>
      <cdr:y>0.27687</cdr:y>
    </cdr:from>
    <cdr:to>
      <cdr:x>0.08531</cdr:x>
      <cdr:y>0.81311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EFD0DD46-74CE-C341-8B4B-E492750CCE71}"/>
            </a:ext>
          </a:extLst>
        </cdr:cNvPr>
        <cdr:cNvCxnSpPr/>
      </cdr:nvCxnSpPr>
      <cdr:spPr>
        <a:xfrm xmlns:a="http://schemas.openxmlformats.org/drawingml/2006/main">
          <a:off x="444135" y="1103116"/>
          <a:ext cx="0" cy="213647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0.24723</cdr:x>
      <cdr:y>0.27213</cdr:y>
    </cdr:from>
    <cdr:to>
      <cdr:x>0.24723</cdr:x>
      <cdr:y>0.81311</cdr:y>
    </cdr:to>
    <cdr:cxnSp macro="">
      <cdr:nvCxnSpPr>
        <cdr:cNvPr id="8" name="Прямая соединительная линия 7">
          <a:extLst xmlns:a="http://schemas.openxmlformats.org/drawingml/2006/main">
            <a:ext uri="{FF2B5EF4-FFF2-40B4-BE49-F238E27FC236}">
              <a16:creationId xmlns:a16="http://schemas.microsoft.com/office/drawing/2014/main" id="{F5FDA9A2-CF67-DB42-8C9D-D8E049FAFBFE}"/>
            </a:ext>
          </a:extLst>
        </cdr:cNvPr>
        <cdr:cNvCxnSpPr/>
      </cdr:nvCxnSpPr>
      <cdr:spPr>
        <a:xfrm xmlns:a="http://schemas.openxmlformats.org/drawingml/2006/main">
          <a:off x="1287147" y="1084218"/>
          <a:ext cx="0" cy="215537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0.41032</cdr:x>
      <cdr:y>0.42951</cdr:y>
    </cdr:from>
    <cdr:to>
      <cdr:x>0.41032</cdr:x>
      <cdr:y>0.81311</cdr:y>
    </cdr:to>
    <cdr:cxnSp macro="">
      <cdr:nvCxnSpPr>
        <cdr:cNvPr id="11" name="Прямая соединительная линия 10">
          <a:extLst xmlns:a="http://schemas.openxmlformats.org/drawingml/2006/main">
            <a:ext uri="{FF2B5EF4-FFF2-40B4-BE49-F238E27FC236}">
              <a16:creationId xmlns:a16="http://schemas.microsoft.com/office/drawing/2014/main" id="{F5B3847F-D008-CA49-A3E4-B7079E29ACBA}"/>
            </a:ext>
          </a:extLst>
        </cdr:cNvPr>
        <cdr:cNvCxnSpPr/>
      </cdr:nvCxnSpPr>
      <cdr:spPr>
        <a:xfrm xmlns:a="http://schemas.openxmlformats.org/drawingml/2006/main">
          <a:off x="2136233" y="1711236"/>
          <a:ext cx="0" cy="152835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0.58094</cdr:x>
      <cdr:y>0.46885</cdr:y>
    </cdr:from>
    <cdr:to>
      <cdr:x>0.58094</cdr:x>
      <cdr:y>0.81311</cdr:y>
    </cdr:to>
    <cdr:cxnSp macro="">
      <cdr:nvCxnSpPr>
        <cdr:cNvPr id="18" name="Прямая соединительная линия 17">
          <a:extLst xmlns:a="http://schemas.openxmlformats.org/drawingml/2006/main">
            <a:ext uri="{FF2B5EF4-FFF2-40B4-BE49-F238E27FC236}">
              <a16:creationId xmlns:a16="http://schemas.microsoft.com/office/drawing/2014/main" id="{BACAE790-98E3-F94E-97C8-0F07C2608D47}"/>
            </a:ext>
          </a:extLst>
        </cdr:cNvPr>
        <cdr:cNvCxnSpPr/>
      </cdr:nvCxnSpPr>
      <cdr:spPr>
        <a:xfrm xmlns:a="http://schemas.openxmlformats.org/drawingml/2006/main">
          <a:off x="3024508" y="1867990"/>
          <a:ext cx="0" cy="137160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0.74904</cdr:x>
      <cdr:y>0.20721</cdr:y>
    </cdr:from>
    <cdr:to>
      <cdr:x>0.74904</cdr:x>
      <cdr:y>0.81311</cdr:y>
    </cdr:to>
    <cdr:cxnSp macro="">
      <cdr:nvCxnSpPr>
        <cdr:cNvPr id="22" name="Прямая соединительная линия 21">
          <a:extLst xmlns:a="http://schemas.openxmlformats.org/drawingml/2006/main">
            <a:ext uri="{FF2B5EF4-FFF2-40B4-BE49-F238E27FC236}">
              <a16:creationId xmlns:a16="http://schemas.microsoft.com/office/drawing/2014/main" id="{9870D361-703E-6D4E-92C3-1A9CD03B7672}"/>
            </a:ext>
          </a:extLst>
        </cdr:cNvPr>
        <cdr:cNvCxnSpPr/>
      </cdr:nvCxnSpPr>
      <cdr:spPr>
        <a:xfrm xmlns:a="http://schemas.openxmlformats.org/drawingml/2006/main">
          <a:off x="3899720" y="825546"/>
          <a:ext cx="0" cy="241404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0.91464</cdr:x>
      <cdr:y>0.54426</cdr:y>
    </cdr:from>
    <cdr:to>
      <cdr:x>0.91464</cdr:x>
      <cdr:y>0.81311</cdr:y>
    </cdr:to>
    <cdr:cxnSp macro="">
      <cdr:nvCxnSpPr>
        <cdr:cNvPr id="28" name="Прямая соединительная линия 27">
          <a:extLst xmlns:a="http://schemas.openxmlformats.org/drawingml/2006/main">
            <a:ext uri="{FF2B5EF4-FFF2-40B4-BE49-F238E27FC236}">
              <a16:creationId xmlns:a16="http://schemas.microsoft.com/office/drawing/2014/main" id="{6C716C29-08F6-0946-B294-77D2079BE630}"/>
            </a:ext>
          </a:extLst>
        </cdr:cNvPr>
        <cdr:cNvCxnSpPr/>
      </cdr:nvCxnSpPr>
      <cdr:spPr>
        <a:xfrm xmlns:a="http://schemas.openxmlformats.org/drawingml/2006/main">
          <a:off x="4761868" y="2168436"/>
          <a:ext cx="0" cy="107115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0.02894</cdr:x>
      <cdr:y>0.81035</cdr:y>
    </cdr:from>
    <cdr:to>
      <cdr:x>0.15439</cdr:x>
      <cdr:y>0.87921</cdr:y>
    </cdr:to>
    <cdr:sp macro="" textlink="">
      <cdr:nvSpPr>
        <cdr:cNvPr id="31" name="TextBox 30">
          <a:extLst xmlns:a="http://schemas.openxmlformats.org/drawingml/2006/main">
            <a:ext uri="{FF2B5EF4-FFF2-40B4-BE49-F238E27FC236}">
              <a16:creationId xmlns:a16="http://schemas.microsoft.com/office/drawing/2014/main" id="{F15F5795-3389-FF4C-AAC8-A7A06823FD5E}"/>
            </a:ext>
          </a:extLst>
        </cdr:cNvPr>
        <cdr:cNvSpPr txBox="1"/>
      </cdr:nvSpPr>
      <cdr:spPr>
        <a:xfrm xmlns:a="http://schemas.openxmlformats.org/drawingml/2006/main">
          <a:off x="150680" y="3228585"/>
          <a:ext cx="653142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18-24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0.18539</cdr:x>
      <cdr:y>0.8143</cdr:y>
    </cdr:from>
    <cdr:to>
      <cdr:x>0.30834</cdr:x>
      <cdr:y>0.87988</cdr:y>
    </cdr:to>
    <cdr:sp macro="" textlink="">
      <cdr:nvSpPr>
        <cdr:cNvPr id="36" name="TextBox 35">
          <a:extLst xmlns:a="http://schemas.openxmlformats.org/drawingml/2006/main">
            <a:ext uri="{FF2B5EF4-FFF2-40B4-BE49-F238E27FC236}">
              <a16:creationId xmlns:a16="http://schemas.microsoft.com/office/drawing/2014/main" id="{C361BC33-4098-2D4F-B76B-89A028606F8A}"/>
            </a:ext>
          </a:extLst>
        </cdr:cNvPr>
        <cdr:cNvSpPr txBox="1"/>
      </cdr:nvSpPr>
      <cdr:spPr>
        <a:xfrm xmlns:a="http://schemas.openxmlformats.org/drawingml/2006/main">
          <a:off x="965200" y="3244327"/>
          <a:ext cx="640080" cy="2612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25-34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0.69512</cdr:x>
      <cdr:y>0.81314</cdr:y>
    </cdr:from>
    <cdr:to>
      <cdr:x>0.81904</cdr:x>
      <cdr:y>0.88266</cdr:y>
    </cdr:to>
    <cdr:sp macro="" textlink="">
      <cdr:nvSpPr>
        <cdr:cNvPr id="52" name="TextBox 51">
          <a:extLst xmlns:a="http://schemas.openxmlformats.org/drawingml/2006/main">
            <a:ext uri="{FF2B5EF4-FFF2-40B4-BE49-F238E27FC236}">
              <a16:creationId xmlns:a16="http://schemas.microsoft.com/office/drawing/2014/main" id="{4BE7A9FE-31DB-9D48-B080-4F48437C0E5A}"/>
            </a:ext>
          </a:extLst>
        </cdr:cNvPr>
        <cdr:cNvSpPr txBox="1"/>
      </cdr:nvSpPr>
      <cdr:spPr>
        <a:xfrm xmlns:a="http://schemas.openxmlformats.org/drawingml/2006/main">
          <a:off x="3618966" y="3239671"/>
          <a:ext cx="645175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55-64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0.86948</cdr:x>
      <cdr:y>0.81035</cdr:y>
    </cdr:from>
    <cdr:to>
      <cdr:x>0.97988</cdr:x>
      <cdr:y>0.87988</cdr:y>
    </cdr:to>
    <cdr:sp macro="" textlink="">
      <cdr:nvSpPr>
        <cdr:cNvPr id="53" name="TextBox 52">
          <a:extLst xmlns:a="http://schemas.openxmlformats.org/drawingml/2006/main">
            <a:ext uri="{FF2B5EF4-FFF2-40B4-BE49-F238E27FC236}">
              <a16:creationId xmlns:a16="http://schemas.microsoft.com/office/drawing/2014/main" id="{6C589EE5-B309-A040-B567-E6EA1EBAB833}"/>
            </a:ext>
          </a:extLst>
        </cdr:cNvPr>
        <cdr:cNvSpPr txBox="1"/>
      </cdr:nvSpPr>
      <cdr:spPr>
        <a:xfrm xmlns:a="http://schemas.openxmlformats.org/drawingml/2006/main">
          <a:off x="4526736" y="3228585"/>
          <a:ext cx="574766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65+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B55A-BCEC-C84F-BE5F-7E218F793CF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81A7B-C810-954A-AE96-268BF75C4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4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1A7B-C810-954A-AE96-268BF75C4B9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3C24-31DB-9E46-A88F-7129BA175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E98B07-7678-8E47-B743-33C04B06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CD736-A32D-C64D-8244-8FB1463B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5326B-184F-B642-9DC1-81F3E106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42774-ADC5-5644-9E82-D98E5710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DDDF5-DE10-4C46-99D3-EDB4DC2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D6466-F264-DD4D-BF77-F6C8D640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CA250-6611-0249-9687-6A90FE2B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93E09-50DB-324F-AC55-DCDFEC5C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0AC80-AB89-114E-A646-26147E0F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7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F7E98-67CC-6C47-A336-0AC36AAE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A5DC00-AF5B-AE45-9139-E84430FAE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7B405-9905-5440-A02C-AC1E433B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D497D1-127E-9348-A5D2-4C1B5E6F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033FF-304B-8341-968A-59BE905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6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72FF2-A056-7A44-90A5-6ACD9E4D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8733D-E421-6243-8148-99106A4D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04CE4D-5A19-4D43-A4D5-4E94E34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0A6C1-5EB0-B14C-9432-3E7E1D50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33B98-6D0A-D545-A043-9556359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77048-9226-9F43-9C76-3860E77E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8B77CE-37DA-3642-B558-C0FC6965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719E5-39E5-6448-9E45-D1361942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06679-ADE1-054B-ACE3-03EE1D2A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0B9C-5246-7044-B217-E1404170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C15D3-8115-DD46-A675-C2D40C80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DFC8-734B-F341-B236-A09FFA5FF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C2CC76-2BD7-5C4A-A04E-7187DE46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F16E26-6391-C449-B460-C1271694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498EE-598C-0D4D-9914-FEF8598E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F199F1-195E-3247-850C-29F62F07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2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FDCF1-0B13-E449-85FE-1462E55C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8F344-ED2D-BF41-B4CC-CE5C0065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38A51-DF3D-1645-845E-A135AF95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79D000-201D-7445-87B3-9C3E3C1E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69A6B2-8D71-D240-B278-E0F05D38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D9DA6A-2A88-824A-B727-92C83A7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0D1037-C012-D146-850E-8E5287D0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77C6C7-2043-804D-9564-B90E3B4F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688E-7199-C94F-967A-FCF5EF04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EBAD43-0B05-3B42-8AF5-593BA89D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D85F7C-B836-FC4D-BB1F-DAFCBAB5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E61133-0445-4A49-91D4-C726EAEE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3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45B45F-97B3-9C4F-A6E5-3550C83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B93BDE-9AEB-1043-BA16-7C1C5173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D6BD85-D5C5-F241-9E38-7FC9B20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BDD91-C999-CC47-A07A-D6E7B685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B2FAF-8BE7-2F44-A48D-37880FA6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2D72E-7480-1749-982A-6A642F49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5D272E-27DF-6B4C-8D31-B6FBC703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4351FB-2329-904D-A43B-C9771BE6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87581-C68F-094F-BC8B-FC2D8100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E7E9-3663-7441-A506-A1A4E9E4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95E10E-E5BE-F848-80DF-4EB048048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161CB1-0D7F-0C45-9CF9-F0BF5766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51294-DA53-F240-9F56-2E71303D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FB5A6-3FA8-1B4D-AF63-B0714B3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F7754-A61D-7F47-B32A-DAEA1C45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A74AE-FBA0-7D40-AF33-8AB558A6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CFD9F1-E1FA-104D-95B1-2D32BC33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D7F6B-426C-2845-863D-70826C07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1E1-BB1C-0143-8E83-CB24998FC2C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86DDE-E9DB-1A43-9A40-2EDCBFA1A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B84E9-EBC4-0740-A1A0-7BF7FEEE3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essa.r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tres.ru/" TargetMode="External"/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9E733-04C3-4F46-96F2-033587F0C156}"/>
              </a:ext>
            </a:extLst>
          </p:cNvPr>
          <p:cNvSpPr txBox="1"/>
          <p:nvPr/>
        </p:nvSpPr>
        <p:spPr>
          <a:xfrm>
            <a:off x="510366" y="691120"/>
            <a:ext cx="8771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Исследование читательских предпочтений пользователей на примере МТС </a:t>
            </a:r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3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33EDD-A63A-CF43-A9D0-3674A01627D9}"/>
              </a:ext>
            </a:extLst>
          </p:cNvPr>
          <p:cNvSpPr txBox="1"/>
          <p:nvPr/>
        </p:nvSpPr>
        <p:spPr>
          <a:xfrm>
            <a:off x="510366" y="4848448"/>
            <a:ext cx="5954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Терешенко О.Ю.</a:t>
            </a:r>
          </a:p>
          <a:p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группа: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DA-65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2023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54FE3-EB84-9447-977F-2AB534233979}"/>
              </a:ext>
            </a:extLst>
          </p:cNvPr>
          <p:cNvSpPr txBox="1"/>
          <p:nvPr/>
        </p:nvSpPr>
        <p:spPr>
          <a:xfrm>
            <a:off x="510366" y="3225219"/>
            <a:ext cx="662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Дипломная работа по программе «Аналитик данных» </a:t>
            </a:r>
          </a:p>
        </p:txBody>
      </p:sp>
    </p:spTree>
    <p:extLst>
      <p:ext uri="{BB962C8B-B14F-4D97-AF65-F5344CB8AC3E}">
        <p14:creationId xmlns:p14="http://schemas.microsoft.com/office/powerpoint/2010/main" val="23641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372140"/>
            <a:ext cx="448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Возможные метрики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57B60-4A36-2844-862A-2BEECBB3916F}"/>
              </a:ext>
            </a:extLst>
          </p:cNvPr>
          <p:cNvSpPr txBox="1"/>
          <p:nvPr/>
        </p:nvSpPr>
        <p:spPr>
          <a:xfrm>
            <a:off x="340241" y="6358270"/>
            <a:ext cx="1043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периодичность опроса пользователей - 1 раз в квартал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6A9F-81A5-F545-A64A-1A3AD6F59FD1}"/>
              </a:ext>
            </a:extLst>
          </p:cNvPr>
          <p:cNvSpPr txBox="1"/>
          <p:nvPr/>
        </p:nvSpPr>
        <p:spPr>
          <a:xfrm>
            <a:off x="340241" y="6003151"/>
            <a:ext cx="1151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можно разделить на тех, кто читает от 2-х раз в неделю и всех остальных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проведения различных акций)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935B4-2509-5040-B57F-0C712DE0E448}"/>
              </a:ext>
            </a:extLst>
          </p:cNvPr>
          <p:cNvSpPr txBox="1"/>
          <p:nvPr/>
        </p:nvSpPr>
        <p:spPr>
          <a:xfrm>
            <a:off x="5720329" y="895360"/>
            <a:ext cx="1043920" cy="430887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доход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13A4A-FFF0-1943-AC72-41A7C3B2C5AF}"/>
              </a:ext>
            </a:extLst>
          </p:cNvPr>
          <p:cNvSpPr txBox="1"/>
          <p:nvPr/>
        </p:nvSpPr>
        <p:spPr>
          <a:xfrm>
            <a:off x="425302" y="2313026"/>
            <a:ext cx="2682955" cy="83099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подписчиков (активных пользователей)</a:t>
            </a:r>
          </a:p>
          <a:p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MAU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ABDA5-345B-804E-ACD4-DD0CBF084EEC}"/>
              </a:ext>
            </a:extLst>
          </p:cNvPr>
          <p:cNvSpPr txBox="1"/>
          <p:nvPr/>
        </p:nvSpPr>
        <p:spPr>
          <a:xfrm>
            <a:off x="4616161" y="2313026"/>
            <a:ext cx="1577474" cy="58477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новые пользователи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AA7EC-EBAA-3A48-94B8-00389CF5D7D0}"/>
              </a:ext>
            </a:extLst>
          </p:cNvPr>
          <p:cNvSpPr txBox="1"/>
          <p:nvPr/>
        </p:nvSpPr>
        <p:spPr>
          <a:xfrm>
            <a:off x="8075583" y="2313026"/>
            <a:ext cx="1079045" cy="83099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доля оттока</a:t>
            </a:r>
          </a:p>
          <a:p>
            <a:pPr algn="ctr"/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</a:t>
            </a:r>
            <a:endParaRPr lang="ru-RU" sz="16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EC842-4E1D-2647-852A-944BEC50B1B6}"/>
              </a:ext>
            </a:extLst>
          </p:cNvPr>
          <p:cNvSpPr txBox="1"/>
          <p:nvPr/>
        </p:nvSpPr>
        <p:spPr>
          <a:xfrm>
            <a:off x="9567698" y="2313026"/>
            <a:ext cx="2103301" cy="83099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оценка удовлетво-ренности клиентов</a:t>
            </a:r>
          </a:p>
          <a:p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CSAT</a:t>
            </a:r>
            <a:r>
              <a:rPr lang="en-US" sz="1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93E6E-5A26-5942-84A1-B59D7248F5EC}"/>
              </a:ext>
            </a:extLst>
          </p:cNvPr>
          <p:cNvSpPr txBox="1"/>
          <p:nvPr/>
        </p:nvSpPr>
        <p:spPr>
          <a:xfrm>
            <a:off x="5640743" y="1641408"/>
            <a:ext cx="1206624" cy="40011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клиенты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FB862-D9D5-8947-97F5-9E1170464858}"/>
              </a:ext>
            </a:extLst>
          </p:cNvPr>
          <p:cNvSpPr txBox="1"/>
          <p:nvPr/>
        </p:nvSpPr>
        <p:spPr>
          <a:xfrm>
            <a:off x="425302" y="3589301"/>
            <a:ext cx="1520454" cy="46166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срез по полу и возрасту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2D446-8123-2F4A-8B46-02428F9E099E}"/>
              </a:ext>
            </a:extLst>
          </p:cNvPr>
          <p:cNvSpPr txBox="1"/>
          <p:nvPr/>
        </p:nvSpPr>
        <p:spPr>
          <a:xfrm>
            <a:off x="3342177" y="3217191"/>
            <a:ext cx="1536245" cy="58477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бюджет на привлечение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69B96-1833-6845-83EE-141FF4870353}"/>
              </a:ext>
            </a:extLst>
          </p:cNvPr>
          <p:cNvSpPr txBox="1"/>
          <p:nvPr/>
        </p:nvSpPr>
        <p:spPr>
          <a:xfrm>
            <a:off x="5931060" y="3227819"/>
            <a:ext cx="1577475" cy="58477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затраты на клиента </a:t>
            </a:r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</a:t>
            </a:r>
            <a:endParaRPr lang="ru-RU" sz="16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E6CBA-7AD5-2041-8EFA-3391016493B0}"/>
              </a:ext>
            </a:extLst>
          </p:cNvPr>
          <p:cNvSpPr txBox="1"/>
          <p:nvPr/>
        </p:nvSpPr>
        <p:spPr>
          <a:xfrm>
            <a:off x="3342177" y="4250737"/>
            <a:ext cx="1371604" cy="646331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срез по плану, факту, каналам продвижения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2297CA-CA44-E944-9317-CAE0C547F9C4}"/>
              </a:ext>
            </a:extLst>
          </p:cNvPr>
          <p:cNvSpPr txBox="1"/>
          <p:nvPr/>
        </p:nvSpPr>
        <p:spPr>
          <a:xfrm>
            <a:off x="5095894" y="4118071"/>
            <a:ext cx="1308455" cy="95410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расходы на рекламу (по конкретному каналу)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8B9A7-9DC8-6B41-A3CB-A37995979A0B}"/>
              </a:ext>
            </a:extLst>
          </p:cNvPr>
          <p:cNvSpPr txBox="1"/>
          <p:nvPr/>
        </p:nvSpPr>
        <p:spPr>
          <a:xfrm>
            <a:off x="7001693" y="4118070"/>
            <a:ext cx="1748895" cy="523220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новых клиентов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630D3-E292-B34C-80A8-FE30CE59D6D7}"/>
              </a:ext>
            </a:extLst>
          </p:cNvPr>
          <p:cNvSpPr txBox="1"/>
          <p:nvPr/>
        </p:nvSpPr>
        <p:spPr>
          <a:xfrm>
            <a:off x="9567698" y="3592440"/>
            <a:ext cx="1426389" cy="1015663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вопрос в анкете (как пример): удалось ли Вам найти все, что искали?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2CF63-721C-8F4F-A8B7-C0E009415FC5}"/>
              </a:ext>
            </a:extLst>
          </p:cNvPr>
          <p:cNvSpPr txBox="1"/>
          <p:nvPr/>
        </p:nvSpPr>
        <p:spPr>
          <a:xfrm>
            <a:off x="6651630" y="4925185"/>
            <a:ext cx="929382" cy="523220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совсем новые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8AE71-8C6F-3A47-856F-7B2A3879B7C6}"/>
              </a:ext>
            </a:extLst>
          </p:cNvPr>
          <p:cNvSpPr txBox="1"/>
          <p:nvPr/>
        </p:nvSpPr>
        <p:spPr>
          <a:xfrm>
            <a:off x="7864700" y="4924443"/>
            <a:ext cx="1832189" cy="95410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«вернувшиеся» (возобновили подписку спустя 6 месяцев)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7BE7941-8A0B-F540-B436-0780E061DEF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6242289" y="1326247"/>
            <a:ext cx="1766" cy="3151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BD703C2-4A4A-8541-B4EA-9A84A9119D99}"/>
              </a:ext>
            </a:extLst>
          </p:cNvPr>
          <p:cNvCxnSpPr>
            <a:cxnSpLocks/>
          </p:cNvCxnSpPr>
          <p:nvPr/>
        </p:nvCxnSpPr>
        <p:spPr>
          <a:xfrm>
            <a:off x="1766780" y="2169044"/>
            <a:ext cx="884983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5815BA7-7DAD-FD4F-BEA6-0B6126489540}"/>
              </a:ext>
            </a:extLst>
          </p:cNvPr>
          <p:cNvCxnSpPr>
            <a:stCxn id="13" idx="2"/>
          </p:cNvCxnSpPr>
          <p:nvPr/>
        </p:nvCxnSpPr>
        <p:spPr>
          <a:xfrm flipH="1">
            <a:off x="6242289" y="2041518"/>
            <a:ext cx="1766" cy="12752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E886174-F650-2247-B3A6-495066A526F2}"/>
              </a:ext>
            </a:extLst>
          </p:cNvPr>
          <p:cNvCxnSpPr>
            <a:endCxn id="9" idx="0"/>
          </p:cNvCxnSpPr>
          <p:nvPr/>
        </p:nvCxnSpPr>
        <p:spPr>
          <a:xfrm>
            <a:off x="5401340" y="2169044"/>
            <a:ext cx="3558" cy="14398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F381DEA-70CF-824B-80DA-4873E1E97C2D}"/>
              </a:ext>
            </a:extLst>
          </p:cNvPr>
          <p:cNvCxnSpPr>
            <a:endCxn id="10" idx="0"/>
          </p:cNvCxnSpPr>
          <p:nvPr/>
        </p:nvCxnSpPr>
        <p:spPr>
          <a:xfrm>
            <a:off x="8612372" y="2169044"/>
            <a:ext cx="2734" cy="14398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C4F7494-1CDF-0F45-B7B7-C98B104860E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616615" y="2169044"/>
            <a:ext cx="2734" cy="14398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DD0619B-AF5E-EA4D-B23F-96DE51E14FF8}"/>
              </a:ext>
            </a:extLst>
          </p:cNvPr>
          <p:cNvCxnSpPr>
            <a:cxnSpLocks/>
          </p:cNvCxnSpPr>
          <p:nvPr/>
        </p:nvCxnSpPr>
        <p:spPr>
          <a:xfrm>
            <a:off x="1766780" y="2164164"/>
            <a:ext cx="0" cy="164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DBA9AF44-6541-3A48-BD35-A55401E20158}"/>
              </a:ext>
            </a:extLst>
          </p:cNvPr>
          <p:cNvCxnSpPr>
            <a:cxnSpLocks/>
          </p:cNvCxnSpPr>
          <p:nvPr/>
        </p:nvCxnSpPr>
        <p:spPr>
          <a:xfrm>
            <a:off x="659217" y="3144023"/>
            <a:ext cx="0" cy="4391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72339DE-8D4B-BC46-81AD-419A5547A181}"/>
              </a:ext>
            </a:extLst>
          </p:cNvPr>
          <p:cNvCxnSpPr>
            <a:cxnSpLocks/>
          </p:cNvCxnSpPr>
          <p:nvPr/>
        </p:nvCxnSpPr>
        <p:spPr>
          <a:xfrm>
            <a:off x="4104167" y="3072811"/>
            <a:ext cx="2615631" cy="1062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22A0F756-A975-7D49-A9DE-397474E644F6}"/>
              </a:ext>
            </a:extLst>
          </p:cNvPr>
          <p:cNvCxnSpPr>
            <a:stCxn id="9" idx="2"/>
          </p:cNvCxnSpPr>
          <p:nvPr/>
        </p:nvCxnSpPr>
        <p:spPr>
          <a:xfrm flipH="1">
            <a:off x="5401340" y="2897801"/>
            <a:ext cx="3558" cy="17501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5E7F187-1F6B-2946-A1E2-02CFD0274D3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04167" y="3072811"/>
            <a:ext cx="6133" cy="1443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243AD80-5B68-E24A-B43A-B19C619DB70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9798" y="3083439"/>
            <a:ext cx="0" cy="1443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83F19CF-CF88-0446-A435-57927D07B83F}"/>
              </a:ext>
            </a:extLst>
          </p:cNvPr>
          <p:cNvCxnSpPr>
            <a:cxnSpLocks/>
          </p:cNvCxnSpPr>
          <p:nvPr/>
        </p:nvCxnSpPr>
        <p:spPr>
          <a:xfrm>
            <a:off x="5750122" y="3965945"/>
            <a:ext cx="212860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DB22E20F-4846-534E-96A8-608007A4377E}"/>
              </a:ext>
            </a:extLst>
          </p:cNvPr>
          <p:cNvCxnSpPr>
            <a:stCxn id="17" idx="2"/>
          </p:cNvCxnSpPr>
          <p:nvPr/>
        </p:nvCxnSpPr>
        <p:spPr>
          <a:xfrm>
            <a:off x="6719798" y="3812594"/>
            <a:ext cx="0" cy="15335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D6AE04-ADE9-494F-AA9B-6A26E232E95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750122" y="3964720"/>
            <a:ext cx="0" cy="15335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A4D3400-E006-F145-95A2-5B8A36622311}"/>
              </a:ext>
            </a:extLst>
          </p:cNvPr>
          <p:cNvCxnSpPr>
            <a:endCxn id="20" idx="0"/>
          </p:cNvCxnSpPr>
          <p:nvPr/>
        </p:nvCxnSpPr>
        <p:spPr>
          <a:xfrm flipH="1">
            <a:off x="7876141" y="3964720"/>
            <a:ext cx="2585" cy="1533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B4AA976-7359-654B-8933-C8800D5F0BBE}"/>
              </a:ext>
            </a:extLst>
          </p:cNvPr>
          <p:cNvCxnSpPr>
            <a:cxnSpLocks/>
          </p:cNvCxnSpPr>
          <p:nvPr/>
        </p:nvCxnSpPr>
        <p:spPr>
          <a:xfrm>
            <a:off x="9828028" y="3144023"/>
            <a:ext cx="0" cy="4391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1B53B32E-AB59-694C-8100-8C4687CF1729}"/>
              </a:ext>
            </a:extLst>
          </p:cNvPr>
          <p:cNvCxnSpPr>
            <a:cxnSpLocks/>
          </p:cNvCxnSpPr>
          <p:nvPr/>
        </p:nvCxnSpPr>
        <p:spPr>
          <a:xfrm>
            <a:off x="3604436" y="3801966"/>
            <a:ext cx="0" cy="4391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7A869886-38A5-FA4B-9F87-D9AAC92FB9DD}"/>
              </a:ext>
            </a:extLst>
          </p:cNvPr>
          <p:cNvCxnSpPr>
            <a:cxnSpLocks/>
          </p:cNvCxnSpPr>
          <p:nvPr/>
        </p:nvCxnSpPr>
        <p:spPr>
          <a:xfrm>
            <a:off x="7116321" y="4774019"/>
            <a:ext cx="1664474" cy="78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8125F0EA-7CDA-5E44-BA32-894629864288}"/>
              </a:ext>
            </a:extLst>
          </p:cNvPr>
          <p:cNvCxnSpPr>
            <a:stCxn id="20" idx="2"/>
          </p:cNvCxnSpPr>
          <p:nvPr/>
        </p:nvCxnSpPr>
        <p:spPr>
          <a:xfrm>
            <a:off x="7876141" y="4641290"/>
            <a:ext cx="0" cy="13272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9374277-6EC9-2549-8871-EA3805E56870}"/>
              </a:ext>
            </a:extLst>
          </p:cNvPr>
          <p:cNvCxnSpPr>
            <a:cxnSpLocks/>
          </p:cNvCxnSpPr>
          <p:nvPr/>
        </p:nvCxnSpPr>
        <p:spPr>
          <a:xfrm>
            <a:off x="7116321" y="4781823"/>
            <a:ext cx="0" cy="1327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C68402AD-13A9-C547-AC7B-B5D34063D62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780795" y="4789627"/>
            <a:ext cx="0" cy="1348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3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411857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85F1C-F370-C04F-9572-12A5FEEFD19D}"/>
              </a:ext>
            </a:extLst>
          </p:cNvPr>
          <p:cNvSpPr txBox="1"/>
          <p:nvPr/>
        </p:nvSpPr>
        <p:spPr>
          <a:xfrm>
            <a:off x="1652693" y="2030307"/>
            <a:ext cx="12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девочки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850F5B-1531-C24C-83CE-90647D6EAE1F}"/>
              </a:ext>
            </a:extLst>
          </p:cNvPr>
          <p:cNvSpPr/>
          <p:nvPr/>
        </p:nvSpPr>
        <p:spPr>
          <a:xfrm>
            <a:off x="3327966" y="2795447"/>
            <a:ext cx="1513996" cy="14385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31 %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05C814C-46D0-DF4E-A286-97CAAAB36531}"/>
              </a:ext>
            </a:extLst>
          </p:cNvPr>
          <p:cNvSpPr/>
          <p:nvPr/>
        </p:nvSpPr>
        <p:spPr>
          <a:xfrm>
            <a:off x="972304" y="2788920"/>
            <a:ext cx="2614046" cy="2575560"/>
          </a:xfrm>
          <a:prstGeom prst="ellipse">
            <a:avLst/>
          </a:prstGeom>
          <a:gradFill flip="none" rotWithShape="1">
            <a:gsLst>
              <a:gs pos="88000">
                <a:srgbClr val="370D86"/>
              </a:gs>
              <a:gs pos="0">
                <a:schemeClr val="bg1">
                  <a:lumMod val="85000"/>
                </a:schemeClr>
              </a:gs>
              <a:gs pos="17000">
                <a:schemeClr val="accent3">
                  <a:lumMod val="0"/>
                  <a:lumOff val="100000"/>
                </a:schemeClr>
              </a:gs>
              <a:gs pos="98000">
                <a:srgbClr val="370D86"/>
              </a:gs>
            </a:gsLst>
            <a:lin ang="189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69 %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250B-6CB3-DA43-AA82-DA9662B0F47C}"/>
              </a:ext>
            </a:extLst>
          </p:cNvPr>
          <p:cNvSpPr txBox="1"/>
          <p:nvPr/>
        </p:nvSpPr>
        <p:spPr>
          <a:xfrm>
            <a:off x="3337798" y="2030307"/>
            <a:ext cx="151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мальчики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CE3A-D85A-4F45-96EB-3EE33D901AF1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всех уникальных пользователей – 135.553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E5C308D-6A85-A247-A495-8F1C73427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686067"/>
              </p:ext>
            </p:extLst>
          </p:nvPr>
        </p:nvGraphicFramePr>
        <p:xfrm>
          <a:off x="5499356" y="1478279"/>
          <a:ext cx="6235444" cy="464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61D9A0-1458-8549-80D6-E21CCCCA7F33}"/>
              </a:ext>
            </a:extLst>
          </p:cNvPr>
          <p:cNvSpPr txBox="1"/>
          <p:nvPr/>
        </p:nvSpPr>
        <p:spPr>
          <a:xfrm>
            <a:off x="7963786" y="203030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возрастные группы</a:t>
            </a:r>
          </a:p>
        </p:txBody>
      </p:sp>
    </p:spTree>
    <p:extLst>
      <p:ext uri="{BB962C8B-B14F-4D97-AF65-F5344CB8AC3E}">
        <p14:creationId xmlns:p14="http://schemas.microsoft.com/office/powerpoint/2010/main" val="342739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85F1C-F370-C04F-9572-12A5FEEFD19D}"/>
              </a:ext>
            </a:extLst>
          </p:cNvPr>
          <p:cNvSpPr txBox="1"/>
          <p:nvPr/>
        </p:nvSpPr>
        <p:spPr>
          <a:xfrm>
            <a:off x="1332060" y="1543419"/>
            <a:ext cx="197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постоянные читатели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250B-6CB3-DA43-AA82-DA9662B0F47C}"/>
              </a:ext>
            </a:extLst>
          </p:cNvPr>
          <p:cNvSpPr txBox="1"/>
          <p:nvPr/>
        </p:nvSpPr>
        <p:spPr>
          <a:xfrm>
            <a:off x="4210640" y="1543419"/>
            <a:ext cx="197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временные пользователи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CE3A-D85A-4F45-96EB-3EE33D901AF1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всех уникальных пользователей – 135.553</a:t>
            </a:r>
          </a:p>
        </p:txBody>
      </p:sp>
      <p:sp>
        <p:nvSpPr>
          <p:cNvPr id="3" name="Прямоугольник с двумя скругленными противолежащими углами 2">
            <a:extLst>
              <a:ext uri="{FF2B5EF4-FFF2-40B4-BE49-F238E27FC236}">
                <a16:creationId xmlns:a16="http://schemas.microsoft.com/office/drawing/2014/main" id="{7E1E6EF5-5EEB-4E48-9EB0-F4A95C498805}"/>
              </a:ext>
            </a:extLst>
          </p:cNvPr>
          <p:cNvSpPr/>
          <p:nvPr/>
        </p:nvSpPr>
        <p:spPr>
          <a:xfrm>
            <a:off x="659219" y="2638103"/>
            <a:ext cx="3130777" cy="241521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0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93 </a:t>
            </a:r>
            <a:r>
              <a:rPr lang="en-US" sz="30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endParaRPr lang="ru-RU" sz="3000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125.512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ru-RU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Прямоугольник с двумя скругленными противолежащими углами 7">
            <a:extLst>
              <a:ext uri="{FF2B5EF4-FFF2-40B4-BE49-F238E27FC236}">
                <a16:creationId xmlns:a16="http://schemas.microsoft.com/office/drawing/2014/main" id="{F2030CF1-E8DB-BE42-8448-D1BAB9CA70D4}"/>
              </a:ext>
            </a:extLst>
          </p:cNvPr>
          <p:cNvSpPr/>
          <p:nvPr/>
        </p:nvSpPr>
        <p:spPr>
          <a:xfrm>
            <a:off x="4501144" y="3293028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</a:t>
            </a:r>
            <a:r>
              <a:rPr lang="en-US" sz="2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endParaRPr lang="ru-RU" sz="2600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(10.041)</a:t>
            </a:r>
          </a:p>
        </p:txBody>
      </p:sp>
      <p:sp>
        <p:nvSpPr>
          <p:cNvPr id="10" name="Прямоугольник с двумя скругленными противолежащими углами 9">
            <a:extLst>
              <a:ext uri="{FF2B5EF4-FFF2-40B4-BE49-F238E27FC236}">
                <a16:creationId xmlns:a16="http://schemas.microsoft.com/office/drawing/2014/main" id="{B027995E-4F42-D946-AC58-87EB9C09B58C}"/>
              </a:ext>
            </a:extLst>
          </p:cNvPr>
          <p:cNvSpPr/>
          <p:nvPr/>
        </p:nvSpPr>
        <p:spPr>
          <a:xfrm>
            <a:off x="6938402" y="4062551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4233</a:t>
            </a:r>
          </a:p>
          <a:p>
            <a:pPr algn="ctr"/>
            <a:endParaRPr lang="ru-RU" sz="1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(2019 год)</a:t>
            </a:r>
          </a:p>
        </p:txBody>
      </p:sp>
      <p:sp>
        <p:nvSpPr>
          <p:cNvPr id="12" name="Прямоугольник с двумя скругленными противолежащими углами 11">
            <a:extLst>
              <a:ext uri="{FF2B5EF4-FFF2-40B4-BE49-F238E27FC236}">
                <a16:creationId xmlns:a16="http://schemas.microsoft.com/office/drawing/2014/main" id="{127B530C-CF28-754F-A66D-36706FC12494}"/>
              </a:ext>
            </a:extLst>
          </p:cNvPr>
          <p:cNvSpPr/>
          <p:nvPr/>
        </p:nvSpPr>
        <p:spPr>
          <a:xfrm>
            <a:off x="6912276" y="2596041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5808</a:t>
            </a:r>
          </a:p>
          <a:p>
            <a:pPr algn="ctr"/>
            <a:endParaRPr lang="ru-RU" sz="1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(2018 год)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70050-E66C-5E46-98DC-9FDD1EFFA70F}"/>
              </a:ext>
            </a:extLst>
          </p:cNvPr>
          <p:cNvSpPr txBox="1"/>
          <p:nvPr/>
        </p:nvSpPr>
        <p:spPr>
          <a:xfrm>
            <a:off x="9363694" y="3014558"/>
            <a:ext cx="2121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-1575</a:t>
            </a:r>
            <a:endParaRPr lang="en-US" sz="8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читателей за год</a:t>
            </a:r>
            <a:endParaRPr lang="en-US" sz="24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 </a:t>
            </a:r>
            <a:r>
              <a:rPr lang="en-US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%)</a:t>
            </a:r>
            <a:endParaRPr lang="ru-RU" sz="24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971E4-09A5-104F-A598-30995807856E}"/>
              </a:ext>
            </a:extLst>
          </p:cNvPr>
          <p:cNvSpPr txBox="1"/>
          <p:nvPr/>
        </p:nvSpPr>
        <p:spPr>
          <a:xfrm>
            <a:off x="3920626" y="3455718"/>
            <a:ext cx="42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36323F3-6C29-5246-AC68-B771E640B0F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902433" y="3142306"/>
            <a:ext cx="1009843" cy="5232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B30EEC5-D82F-0440-A354-09849E0D793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902433" y="3951986"/>
            <a:ext cx="1035969" cy="6568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26C2787-C1C0-2640-9096-4B5B9B6E449E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8313565" y="3142306"/>
            <a:ext cx="984814" cy="5462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122725C-7641-2B4A-9F95-887743ABEA1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339691" y="3951986"/>
            <a:ext cx="958688" cy="6568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(1/3)</a:t>
            </a:r>
          </a:p>
        </p:txBody>
      </p:sp>
      <p:sp>
        <p:nvSpPr>
          <p:cNvPr id="5" name="Треугольник 4">
            <a:extLst>
              <a:ext uri="{FF2B5EF4-FFF2-40B4-BE49-F238E27FC236}">
                <a16:creationId xmlns:a16="http://schemas.microsoft.com/office/drawing/2014/main" id="{EBF1243D-507D-9640-896C-5868688AF76B}"/>
              </a:ext>
            </a:extLst>
          </p:cNvPr>
          <p:cNvSpPr/>
          <p:nvPr/>
        </p:nvSpPr>
        <p:spPr>
          <a:xfrm>
            <a:off x="940526" y="1545467"/>
            <a:ext cx="6108865" cy="3510981"/>
          </a:xfrm>
          <a:prstGeom prst="triangle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rgbClr val="370D86"/>
              </a:gs>
              <a:gs pos="93000">
                <a:schemeClr val="bg2"/>
              </a:gs>
              <a:gs pos="100000">
                <a:schemeClr val="bg1">
                  <a:lumMod val="95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  <a:gs pos="63000">
                <a:schemeClr val="bg2">
                  <a:lumMod val="93000"/>
                  <a:lumOff val="7000"/>
                  <a:alpha val="52000"/>
                </a:schemeClr>
              </a:gs>
              <a:gs pos="48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CEAD65-5FC6-B340-9FDC-ABE89AA4F813}"/>
              </a:ext>
            </a:extLst>
          </p:cNvPr>
          <p:cNvCxnSpPr>
            <a:cxnSpLocks/>
          </p:cNvCxnSpPr>
          <p:nvPr/>
        </p:nvCxnSpPr>
        <p:spPr>
          <a:xfrm>
            <a:off x="2207623" y="3591562"/>
            <a:ext cx="522514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B1DDC49-1B25-0643-8EED-0405BF50BA67}"/>
              </a:ext>
            </a:extLst>
          </p:cNvPr>
          <p:cNvCxnSpPr>
            <a:cxnSpLocks/>
          </p:cNvCxnSpPr>
          <p:nvPr/>
        </p:nvCxnSpPr>
        <p:spPr>
          <a:xfrm>
            <a:off x="2952206" y="2736791"/>
            <a:ext cx="4480560" cy="0"/>
          </a:xfrm>
          <a:prstGeom prst="line">
            <a:avLst/>
          </a:prstGeom>
          <a:ln w="9525">
            <a:solidFill>
              <a:srgbClr val="370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447EC3-5271-944D-B2C1-73C8E3E85CD3}"/>
              </a:ext>
            </a:extLst>
          </p:cNvPr>
          <p:cNvSpPr txBox="1"/>
          <p:nvPr/>
        </p:nvSpPr>
        <p:spPr>
          <a:xfrm>
            <a:off x="3776774" y="20028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EF199-8FA8-1E42-A08E-869621A23096}"/>
              </a:ext>
            </a:extLst>
          </p:cNvPr>
          <p:cNvSpPr txBox="1"/>
          <p:nvPr/>
        </p:nvSpPr>
        <p:spPr>
          <a:xfrm>
            <a:off x="3689424" y="409134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633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0243F-9065-6443-900F-14E991295E42}"/>
              </a:ext>
            </a:extLst>
          </p:cNvPr>
          <p:cNvSpPr txBox="1"/>
          <p:nvPr/>
        </p:nvSpPr>
        <p:spPr>
          <a:xfrm>
            <a:off x="7184567" y="4050376"/>
            <a:ext cx="30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все «выделенные» жанры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D2320-626F-D840-807B-5CFD9E7D2054}"/>
              </a:ext>
            </a:extLst>
          </p:cNvPr>
          <p:cNvSpPr txBox="1"/>
          <p:nvPr/>
        </p:nvSpPr>
        <p:spPr>
          <a:xfrm>
            <a:off x="7184567" y="2847195"/>
            <a:ext cx="340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жанры, «прочитанные» более 20.000 раз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F5F88-3855-014D-9517-CD32765E3E49}"/>
              </a:ext>
            </a:extLst>
          </p:cNvPr>
          <p:cNvSpPr txBox="1"/>
          <p:nvPr/>
        </p:nvSpPr>
        <p:spPr>
          <a:xfrm>
            <a:off x="7184567" y="1921013"/>
            <a:ext cx="437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жанры независимо от возраста и пола читателей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F8FE58-876C-F043-92D5-BC6077A02752}"/>
              </a:ext>
            </a:extLst>
          </p:cNvPr>
          <p:cNvSpPr txBox="1"/>
          <p:nvPr/>
        </p:nvSpPr>
        <p:spPr>
          <a:xfrm>
            <a:off x="3689424" y="2920436"/>
            <a:ext cx="61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B0AA6-E9DE-F746-A64D-589811F150E5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этого значения начинается стремительный рост популярности жанров</a:t>
            </a:r>
          </a:p>
        </p:txBody>
      </p:sp>
    </p:spTree>
    <p:extLst>
      <p:ext uri="{BB962C8B-B14F-4D97-AF65-F5344CB8AC3E}">
        <p14:creationId xmlns:p14="http://schemas.microsoft.com/office/powerpoint/2010/main" val="72178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4F8AF-5DFA-8340-85D3-52DA6F910CF4}"/>
              </a:ext>
            </a:extLst>
          </p:cNvPr>
          <p:cNvSpPr txBox="1"/>
          <p:nvPr/>
        </p:nvSpPr>
        <p:spPr>
          <a:xfrm>
            <a:off x="1702437" y="1336668"/>
            <a:ext cx="4101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Биографии и мемуары 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Городское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Журнальные издания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Зарубежная классика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Зарубежная психология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Зарубежные </a:t>
            </a: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детективы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Зарубежные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любовные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романы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Здоровье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Иронические </a:t>
            </a: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детективы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Историческая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Книги о приключениях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Книги про волшебников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Короткие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любовные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романы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Космическая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Литература 19 века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BFA62-917A-E04E-8427-766F226A5C82}"/>
              </a:ext>
            </a:extLst>
          </p:cNvPr>
          <p:cNvSpPr txBox="1"/>
          <p:nvPr/>
        </p:nvSpPr>
        <p:spPr>
          <a:xfrm>
            <a:off x="6536818" y="1334742"/>
            <a:ext cx="45632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22. Литература 20 века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23.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Любовное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24. Магические академии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25. Мистика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26. Научная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27. Общая история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28. Остросюжетные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любовные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29. Полицейские </a:t>
            </a: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детективы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30. Попаданцы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31. Публицистика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32. Русская классика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33. Саморазвитие / личностный рост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34. Современная зарубежная литература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35. Современная русская литература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36. Современные </a:t>
            </a: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детективы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37. Современные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любовные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38. Социальная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39. Триллеры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40. Эзотерика / оккультизм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41. Эротические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42. Юмористическое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6BB95-1D42-B341-B769-FD73AF55B62D}"/>
              </a:ext>
            </a:extLst>
          </p:cNvPr>
          <p:cNvSpPr txBox="1"/>
          <p:nvPr/>
        </p:nvSpPr>
        <p:spPr>
          <a:xfrm>
            <a:off x="4104172" y="967561"/>
            <a:ext cx="28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Перечень 42-х жанров</a:t>
            </a:r>
          </a:p>
        </p:txBody>
      </p:sp>
    </p:spTree>
    <p:extLst>
      <p:ext uri="{BB962C8B-B14F-4D97-AF65-F5344CB8AC3E}">
        <p14:creationId xmlns:p14="http://schemas.microsoft.com/office/powerpoint/2010/main" val="120507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88A87-A0D8-7349-BB7A-087BD55827B9}"/>
              </a:ext>
            </a:extLst>
          </p:cNvPr>
          <p:cNvSpPr txBox="1"/>
          <p:nvPr/>
        </p:nvSpPr>
        <p:spPr>
          <a:xfrm>
            <a:off x="1462395" y="1356532"/>
            <a:ext cx="52911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жанры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Боевая фантастика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Боевое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Героическое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Зарубежные любовные романы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Любовное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Попаданцы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Современная русская литература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Современные детективы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Современные любовные романы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B0AA6-E9DE-F746-A64D-589811F150E5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независимо от возраста и пола читателей</a:t>
            </a:r>
          </a:p>
        </p:txBody>
      </p:sp>
      <p:sp>
        <p:nvSpPr>
          <p:cNvPr id="3" name="Закрывающая фигурная скобка 2">
            <a:extLst>
              <a:ext uri="{FF2B5EF4-FFF2-40B4-BE49-F238E27FC236}">
                <a16:creationId xmlns:a16="http://schemas.microsoft.com/office/drawing/2014/main" id="{DAC0249F-D92A-6545-A85C-87D869B9268A}"/>
              </a:ext>
            </a:extLst>
          </p:cNvPr>
          <p:cNvSpPr/>
          <p:nvPr/>
        </p:nvSpPr>
        <p:spPr>
          <a:xfrm>
            <a:off x="5839102" y="2011681"/>
            <a:ext cx="692329" cy="3540034"/>
          </a:xfrm>
          <a:prstGeom prst="rightBrace">
            <a:avLst>
              <a:gd name="adj1" fmla="val 8333"/>
              <a:gd name="adj2" fmla="val 50370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903B7-32EE-B84C-81D9-081D7B20A29D}"/>
              </a:ext>
            </a:extLst>
          </p:cNvPr>
          <p:cNvSpPr txBox="1"/>
          <p:nvPr/>
        </p:nvSpPr>
        <p:spPr>
          <a:xfrm>
            <a:off x="6714310" y="3415937"/>
            <a:ext cx="340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именно эти жанры и будут</a:t>
            </a:r>
          </a:p>
          <a:p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рассмотрены дальше</a:t>
            </a:r>
          </a:p>
        </p:txBody>
      </p:sp>
    </p:spTree>
    <p:extLst>
      <p:ext uri="{BB962C8B-B14F-4D97-AF65-F5344CB8AC3E}">
        <p14:creationId xmlns:p14="http://schemas.microsoft.com/office/powerpoint/2010/main" val="41613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852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(абонемент «пресса»)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4AA78-3E63-FD40-8D3E-0476D9F6BA69}"/>
              </a:ext>
            </a:extLst>
          </p:cNvPr>
          <p:cNvSpPr txBox="1"/>
          <p:nvPr/>
        </p:nvSpPr>
        <p:spPr>
          <a:xfrm>
            <a:off x="968828" y="1020114"/>
            <a:ext cx="10149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издания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**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прочитанные за 2 года более 900 раз (1 раз за день и больше)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600AE9E6-B84D-4545-BFD2-BB0D943AF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877813"/>
              </p:ext>
            </p:extLst>
          </p:nvPr>
        </p:nvGraphicFramePr>
        <p:xfrm>
          <a:off x="424085" y="1567537"/>
          <a:ext cx="5989775" cy="395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6D3839C-EA0F-9342-B586-1F64A149B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852863"/>
              </p:ext>
            </p:extLst>
          </p:nvPr>
        </p:nvGraphicFramePr>
        <p:xfrm>
          <a:off x="6413861" y="1567537"/>
          <a:ext cx="5352870" cy="395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9BC898-13DA-7E4B-8B2E-4556AFD52DD6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периодические издания вошли в перечень 42-х жанров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C8FF4-2AFF-8442-B058-92C522F275AC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отнесены к газетам или журналам согласно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сайту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https://pressa.ru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(абонемент «пресса»)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B58F6-F6DE-7645-B489-F1122274A224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периодические издания вошли в перечень 42-х жанров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7A112E7-97BB-BD4A-8F03-E99E75F44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945846"/>
              </p:ext>
            </p:extLst>
          </p:nvPr>
        </p:nvGraphicFramePr>
        <p:xfrm>
          <a:off x="738776" y="1911518"/>
          <a:ext cx="5239661" cy="419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F3F47-4B3C-404E-A8C2-1CD44397A289}"/>
              </a:ext>
            </a:extLst>
          </p:cNvPr>
          <p:cNvSpPr txBox="1"/>
          <p:nvPr/>
        </p:nvSpPr>
        <p:spPr>
          <a:xfrm>
            <a:off x="3788229" y="1581155"/>
            <a:ext cx="4898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уникальные пользователи               читают прессу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C826754-3FCE-F149-83A8-22F7DCF265F0}"/>
              </a:ext>
            </a:extLst>
          </p:cNvPr>
          <p:cNvCxnSpPr>
            <a:cxnSpLocks/>
          </p:cNvCxnSpPr>
          <p:nvPr/>
        </p:nvCxnSpPr>
        <p:spPr>
          <a:xfrm>
            <a:off x="6740432" y="1727032"/>
            <a:ext cx="324000" cy="0"/>
          </a:xfrm>
          <a:prstGeom prst="line">
            <a:avLst/>
          </a:prstGeom>
          <a:ln w="57150">
            <a:solidFill>
              <a:srgbClr val="370D86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DE32353-B3E3-6A49-B7F7-8129B1B86F5F}"/>
              </a:ext>
            </a:extLst>
          </p:cNvPr>
          <p:cNvCxnSpPr>
            <a:cxnSpLocks/>
          </p:cNvCxnSpPr>
          <p:nvPr/>
        </p:nvCxnSpPr>
        <p:spPr>
          <a:xfrm>
            <a:off x="3853543" y="1728964"/>
            <a:ext cx="108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564610D-F642-0E46-BA0B-87962C9447B7}"/>
              </a:ext>
            </a:extLst>
          </p:cNvPr>
          <p:cNvCxnSpPr>
            <a:cxnSpLocks/>
          </p:cNvCxnSpPr>
          <p:nvPr/>
        </p:nvCxnSpPr>
        <p:spPr>
          <a:xfrm>
            <a:off x="4005943" y="1727032"/>
            <a:ext cx="108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35A6AE0F-ABDD-C248-9DDB-23550B401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620481"/>
              </p:ext>
            </p:extLst>
          </p:nvPr>
        </p:nvGraphicFramePr>
        <p:xfrm>
          <a:off x="6200503" y="1911517"/>
          <a:ext cx="5373188" cy="419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6A30A1-8F90-B049-AF64-9279A1F33B7A}"/>
              </a:ext>
            </a:extLst>
          </p:cNvPr>
          <p:cNvSpPr txBox="1"/>
          <p:nvPr/>
        </p:nvSpPr>
        <p:spPr>
          <a:xfrm>
            <a:off x="1366152" y="1017967"/>
            <a:ext cx="9436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 данным изданий, прочитанных за 2 года раз в день и больше</a:t>
            </a:r>
          </a:p>
        </p:txBody>
      </p:sp>
    </p:spTree>
    <p:extLst>
      <p:ext uri="{BB962C8B-B14F-4D97-AF65-F5344CB8AC3E}">
        <p14:creationId xmlns:p14="http://schemas.microsoft.com/office/powerpoint/2010/main" val="50496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99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(по количеству прочтений)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B58F6-F6DE-7645-B489-F1122274A224}"/>
              </a:ext>
            </a:extLst>
          </p:cNvPr>
          <p:cNvSpPr txBox="1"/>
          <p:nvPr/>
        </p:nvSpPr>
        <p:spPr>
          <a:xfrm>
            <a:off x="340241" y="6358270"/>
            <a:ext cx="881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самый читаемый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 и в жанре «Современные любовные романы»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B13F12-B29D-A349-B7E1-EA4C53A02900}"/>
              </a:ext>
            </a:extLst>
          </p:cNvPr>
          <p:cNvSpPr/>
          <p:nvPr/>
        </p:nvSpPr>
        <p:spPr>
          <a:xfrm>
            <a:off x="1711238" y="957332"/>
            <a:ext cx="6583682" cy="608056"/>
          </a:xfrm>
          <a:prstGeom prst="rect">
            <a:avLst/>
          </a:prstGeom>
          <a:gradFill flip="none" rotWithShape="1">
            <a:gsLst>
              <a:gs pos="23000">
                <a:srgbClr val="370D86">
                  <a:lumMod val="98000"/>
                </a:srgbClr>
              </a:gs>
              <a:gs pos="71000">
                <a:srgbClr val="370D86">
                  <a:alpha val="40000"/>
                </a:srgbClr>
              </a:gs>
              <a:gs pos="100000">
                <a:srgbClr val="370D86">
                  <a:alpha val="2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детективы.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Татьяна Полякова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718C12-4DD4-7C42-8044-EA799B2F2C95}"/>
              </a:ext>
            </a:extLst>
          </p:cNvPr>
          <p:cNvSpPr/>
          <p:nvPr/>
        </p:nvSpPr>
        <p:spPr>
          <a:xfrm>
            <a:off x="1711239" y="1614966"/>
            <a:ext cx="4467498" cy="608056"/>
          </a:xfrm>
          <a:prstGeom prst="rect">
            <a:avLst/>
          </a:prstGeom>
          <a:gradFill>
            <a:gsLst>
              <a:gs pos="3000">
                <a:srgbClr val="370D86"/>
              </a:gs>
              <a:gs pos="44000">
                <a:srgbClr val="370D86">
                  <a:alpha val="40000"/>
                </a:srgbClr>
              </a:gs>
              <a:gs pos="83000">
                <a:srgbClr val="370D86">
                  <a:alpha val="1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Современная русская литература.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Дина Рубина</a:t>
            </a:r>
          </a:p>
          <a:p>
            <a:pPr algn="ctr"/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C8CE6C-0382-A543-B166-4FD9657F9EA2}"/>
              </a:ext>
            </a:extLst>
          </p:cNvPr>
          <p:cNvSpPr/>
          <p:nvPr/>
        </p:nvSpPr>
        <p:spPr>
          <a:xfrm>
            <a:off x="1711238" y="2266418"/>
            <a:ext cx="4180115" cy="607827"/>
          </a:xfrm>
          <a:prstGeom prst="rect">
            <a:avLst/>
          </a:prstGeom>
          <a:gradFill>
            <a:gsLst>
              <a:gs pos="1000">
                <a:srgbClr val="370D86"/>
              </a:gs>
              <a:gs pos="0">
                <a:srgbClr val="370D86">
                  <a:alpha val="14000"/>
                </a:srgbClr>
              </a:gs>
              <a:gs pos="0">
                <a:srgbClr val="370D86">
                  <a:lumMod val="100000"/>
                  <a:alpha val="90000"/>
                </a:srgbClr>
              </a:gs>
              <a:gs pos="65000">
                <a:srgbClr val="370D86">
                  <a:alpha val="14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Любовное фэнтези.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Елена Звёздная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69ED92A-4509-F449-B1DF-A4459D1E3617}"/>
              </a:ext>
            </a:extLst>
          </p:cNvPr>
          <p:cNvSpPr/>
          <p:nvPr/>
        </p:nvSpPr>
        <p:spPr>
          <a:xfrm>
            <a:off x="1711238" y="2923023"/>
            <a:ext cx="2172537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фэнтези. 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Джордж Мартин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EEE4DC-0CA2-7B4A-8791-77D306458F8C}"/>
              </a:ext>
            </a:extLst>
          </p:cNvPr>
          <p:cNvSpPr/>
          <p:nvPr/>
        </p:nvSpPr>
        <p:spPr>
          <a:xfrm>
            <a:off x="1711239" y="5583968"/>
            <a:ext cx="1406179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Попаданцы. 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Артём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Каменистый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188B6B-9096-3640-9251-B6AB7E6209DA}"/>
              </a:ext>
            </a:extLst>
          </p:cNvPr>
          <p:cNvSpPr/>
          <p:nvPr/>
        </p:nvSpPr>
        <p:spPr>
          <a:xfrm>
            <a:off x="1711239" y="3581093"/>
            <a:ext cx="1996200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Зарубежные любовные</a:t>
            </a:r>
          </a:p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романы.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Анна Тодд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B86F9E-A29A-1045-AABA-3AA57390D400}"/>
              </a:ext>
            </a:extLst>
          </p:cNvPr>
          <p:cNvSpPr/>
          <p:nvPr/>
        </p:nvSpPr>
        <p:spPr>
          <a:xfrm>
            <a:off x="1711239" y="4251557"/>
            <a:ext cx="1809592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фантастика.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Сергей Тармашев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0AF1C8-7716-AE42-85AC-C26A75E26B4E}"/>
              </a:ext>
            </a:extLst>
          </p:cNvPr>
          <p:cNvSpPr/>
          <p:nvPr/>
        </p:nvSpPr>
        <p:spPr>
          <a:xfrm>
            <a:off x="1711238" y="4912934"/>
            <a:ext cx="1719071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фэнтези.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Анджей Сапковский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75DAF47-A2D8-9148-8813-F105AEF48E03}"/>
              </a:ext>
            </a:extLst>
          </p:cNvPr>
          <p:cNvSpPr/>
          <p:nvPr/>
        </p:nvSpPr>
        <p:spPr>
          <a:xfrm>
            <a:off x="7950936" y="2579031"/>
            <a:ext cx="2830217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Дина Рубина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Яблоки из сада Шлицбутера</a:t>
            </a:r>
          </a:p>
        </p:txBody>
      </p:sp>
      <p:sp>
        <p:nvSpPr>
          <p:cNvPr id="16" name="Открывающая фигурная скобка 15">
            <a:extLst>
              <a:ext uri="{FF2B5EF4-FFF2-40B4-BE49-F238E27FC236}">
                <a16:creationId xmlns:a16="http://schemas.microsoft.com/office/drawing/2014/main" id="{DE9809EC-83E7-6644-9438-A3509BA3DE78}"/>
              </a:ext>
            </a:extLst>
          </p:cNvPr>
          <p:cNvSpPr/>
          <p:nvPr/>
        </p:nvSpPr>
        <p:spPr>
          <a:xfrm>
            <a:off x="1097286" y="944269"/>
            <a:ext cx="444137" cy="526058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66C5-E210-3847-934C-3594CAE2A2EF}"/>
              </a:ext>
            </a:extLst>
          </p:cNvPr>
          <p:cNvSpPr txBox="1"/>
          <p:nvPr/>
        </p:nvSpPr>
        <p:spPr>
          <a:xfrm rot="16200000">
            <a:off x="-282981" y="3383793"/>
            <a:ext cx="22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авторы и жанры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F0FC470-7CB9-FC46-9076-40466EE22AFF}"/>
              </a:ext>
            </a:extLst>
          </p:cNvPr>
          <p:cNvSpPr/>
          <p:nvPr/>
        </p:nvSpPr>
        <p:spPr>
          <a:xfrm>
            <a:off x="7950936" y="3252963"/>
            <a:ext cx="2764901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Борис Акунин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Сказки для идиотов (сборник)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C0B021-DD85-2C44-A3E9-2217064130AF}"/>
              </a:ext>
            </a:extLst>
          </p:cNvPr>
          <p:cNvSpPr/>
          <p:nvPr/>
        </p:nvSpPr>
        <p:spPr>
          <a:xfrm>
            <a:off x="7950936" y="3926895"/>
            <a:ext cx="2678766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Ю Несбё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Снеговик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58562A-1CFE-9F40-89A6-B5918C8A8341}"/>
              </a:ext>
            </a:extLst>
          </p:cNvPr>
          <p:cNvSpPr/>
          <p:nvPr/>
        </p:nvSpPr>
        <p:spPr>
          <a:xfrm>
            <a:off x="7950936" y="4601458"/>
            <a:ext cx="2529825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Гузель Яхина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Зулейха открывает глаза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60709F-54C2-F44B-B3A1-6994894AB1A2}"/>
              </a:ext>
            </a:extLst>
          </p:cNvPr>
          <p:cNvSpPr/>
          <p:nvPr/>
        </p:nvSpPr>
        <p:spPr>
          <a:xfrm>
            <a:off x="7950936" y="5279436"/>
            <a:ext cx="1702614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Э.Л. Джеймс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 оттенков серого</a:t>
            </a:r>
          </a:p>
        </p:txBody>
      </p:sp>
      <p:sp>
        <p:nvSpPr>
          <p:cNvPr id="22" name="Открывающая фигурная скобка 21">
            <a:extLst>
              <a:ext uri="{FF2B5EF4-FFF2-40B4-BE49-F238E27FC236}">
                <a16:creationId xmlns:a16="http://schemas.microsoft.com/office/drawing/2014/main" id="{9974EECB-D403-7E40-911C-BE281873CD2A}"/>
              </a:ext>
            </a:extLst>
          </p:cNvPr>
          <p:cNvSpPr/>
          <p:nvPr/>
        </p:nvSpPr>
        <p:spPr>
          <a:xfrm>
            <a:off x="7350050" y="2577370"/>
            <a:ext cx="444137" cy="334880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D9A26-8E9D-7B40-9F5A-BAD01EABA163}"/>
              </a:ext>
            </a:extLst>
          </p:cNvPr>
          <p:cNvSpPr txBox="1"/>
          <p:nvPr/>
        </p:nvSpPr>
        <p:spPr>
          <a:xfrm>
            <a:off x="7524205" y="1104496"/>
            <a:ext cx="755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11239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4DF99-48C4-064A-BE71-E7DE6D630F91}"/>
              </a:ext>
            </a:extLst>
          </p:cNvPr>
          <p:cNvSpPr txBox="1"/>
          <p:nvPr/>
        </p:nvSpPr>
        <p:spPr>
          <a:xfrm>
            <a:off x="5529472" y="1746626"/>
            <a:ext cx="67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7648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8CF850-CA12-F942-A41D-B7FFD3F9B02C}"/>
              </a:ext>
            </a:extLst>
          </p:cNvPr>
          <p:cNvSpPr txBox="1"/>
          <p:nvPr/>
        </p:nvSpPr>
        <p:spPr>
          <a:xfrm>
            <a:off x="5242518" y="2408093"/>
            <a:ext cx="67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7031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DB845-E9BF-A04C-BE58-EBE0D3EC39DB}"/>
              </a:ext>
            </a:extLst>
          </p:cNvPr>
          <p:cNvSpPr txBox="1"/>
          <p:nvPr/>
        </p:nvSpPr>
        <p:spPr>
          <a:xfrm>
            <a:off x="3883775" y="3108378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3747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A4CFE2-3FBD-8844-B7FA-2D55E641C5CA}"/>
              </a:ext>
            </a:extLst>
          </p:cNvPr>
          <p:cNvSpPr txBox="1"/>
          <p:nvPr/>
        </p:nvSpPr>
        <p:spPr>
          <a:xfrm>
            <a:off x="3707439" y="3747633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3393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B7088-8505-194E-8CA2-E4793AE55D0A}"/>
              </a:ext>
            </a:extLst>
          </p:cNvPr>
          <p:cNvSpPr txBox="1"/>
          <p:nvPr/>
        </p:nvSpPr>
        <p:spPr>
          <a:xfrm>
            <a:off x="3520831" y="440269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3084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FC0A4-033A-F048-97D7-B4F37237B1A6}"/>
              </a:ext>
            </a:extLst>
          </p:cNvPr>
          <p:cNvSpPr txBox="1"/>
          <p:nvPr/>
        </p:nvSpPr>
        <p:spPr>
          <a:xfrm>
            <a:off x="3430309" y="5079793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5AD7BC-DFAE-9B46-9422-6517F87A8717}"/>
              </a:ext>
            </a:extLst>
          </p:cNvPr>
          <p:cNvSpPr txBox="1"/>
          <p:nvPr/>
        </p:nvSpPr>
        <p:spPr>
          <a:xfrm>
            <a:off x="3117418" y="5756894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9A950A-3E44-0A4F-95F6-EF6C4EB536A2}"/>
              </a:ext>
            </a:extLst>
          </p:cNvPr>
          <p:cNvSpPr txBox="1"/>
          <p:nvPr/>
        </p:nvSpPr>
        <p:spPr>
          <a:xfrm>
            <a:off x="10767568" y="2753746"/>
            <a:ext cx="68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13E7FB-3450-CF4C-BDC6-2B1C550E8A99}"/>
              </a:ext>
            </a:extLst>
          </p:cNvPr>
          <p:cNvSpPr txBox="1"/>
          <p:nvPr/>
        </p:nvSpPr>
        <p:spPr>
          <a:xfrm>
            <a:off x="10726208" y="3411391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2157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3CB85-E448-A742-8B78-912D2D8CA159}"/>
              </a:ext>
            </a:extLst>
          </p:cNvPr>
          <p:cNvSpPr txBox="1"/>
          <p:nvPr/>
        </p:nvSpPr>
        <p:spPr>
          <a:xfrm>
            <a:off x="10622670" y="405747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2089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CE37A-61C8-3442-9638-BBB34668D87D}"/>
              </a:ext>
            </a:extLst>
          </p:cNvPr>
          <p:cNvSpPr txBox="1"/>
          <p:nvPr/>
        </p:nvSpPr>
        <p:spPr>
          <a:xfrm>
            <a:off x="10480761" y="4736094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1949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5D70D-4634-6645-8421-20E4060E8CE9}"/>
              </a:ext>
            </a:extLst>
          </p:cNvPr>
          <p:cNvSpPr txBox="1"/>
          <p:nvPr/>
        </p:nvSpPr>
        <p:spPr>
          <a:xfrm>
            <a:off x="9653550" y="541407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1341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8D8C5-E19A-5540-BC5D-EEFD2B52238C}"/>
              </a:ext>
            </a:extLst>
          </p:cNvPr>
          <p:cNvSpPr txBox="1"/>
          <p:nvPr/>
        </p:nvSpPr>
        <p:spPr>
          <a:xfrm rot="16200000">
            <a:off x="6057857" y="4058790"/>
            <a:ext cx="203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авторы и книги</a:t>
            </a:r>
          </a:p>
        </p:txBody>
      </p:sp>
    </p:spTree>
    <p:extLst>
      <p:ext uri="{BB962C8B-B14F-4D97-AF65-F5344CB8AC3E}">
        <p14:creationId xmlns:p14="http://schemas.microsoft.com/office/powerpoint/2010/main" val="339492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Бизнес-задача</a:t>
            </a:r>
          </a:p>
        </p:txBody>
      </p:sp>
    </p:spTree>
    <p:extLst>
      <p:ext uri="{BB962C8B-B14F-4D97-AF65-F5344CB8AC3E}">
        <p14:creationId xmlns:p14="http://schemas.microsoft.com/office/powerpoint/2010/main" val="203480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50653"/>
            <a:ext cx="1064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Популярные авторы в жанре «Современные детективы»</a:t>
            </a:r>
            <a:endParaRPr lang="ru-RU" sz="2800" b="1" dirty="0"/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81EE497-2C27-CA43-8D86-67D0442AB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0667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Полякова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Знак предсказателя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Устинова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Земное притяжение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Ю Несбё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Снеговик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Марина Серова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Плата за рейтинг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и Сергей Литвиновы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Свадьбы не будет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Лука Д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’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Сущность зла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Удовицкий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Нейтралия. Знакомство в Сети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Илья Булгаков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Дамы. Пьесы для театра в моей голове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Мария Шкатулова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Убийство в Озерках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Ксения Лима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Идеальный план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7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(1/4)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184BFD78-C470-7648-B4FD-68D722CE6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120544"/>
              </p:ext>
            </p:extLst>
          </p:nvPr>
        </p:nvGraphicFramePr>
        <p:xfrm>
          <a:off x="686525" y="2165405"/>
          <a:ext cx="5622834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063F06B-8095-AD43-A47A-F0B97C0927F4}"/>
              </a:ext>
            </a:extLst>
          </p:cNvPr>
          <p:cNvCxnSpPr/>
          <p:nvPr/>
        </p:nvCxnSpPr>
        <p:spPr>
          <a:xfrm flipH="1">
            <a:off x="6055372" y="2909986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C902523-41AE-AF44-8E00-1382AE9B322A}"/>
              </a:ext>
            </a:extLst>
          </p:cNvPr>
          <p:cNvCxnSpPr/>
          <p:nvPr/>
        </p:nvCxnSpPr>
        <p:spPr>
          <a:xfrm flipH="1">
            <a:off x="6028065" y="4277231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FF38635-D907-9E40-847B-E39A1E0F32D7}"/>
              </a:ext>
            </a:extLst>
          </p:cNvPr>
          <p:cNvCxnSpPr/>
          <p:nvPr/>
        </p:nvCxnSpPr>
        <p:spPr>
          <a:xfrm flipH="1">
            <a:off x="6055372" y="5644477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A334B0-BD8B-B049-B359-2054335019AF}"/>
              </a:ext>
            </a:extLst>
          </p:cNvPr>
          <p:cNvSpPr txBox="1"/>
          <p:nvPr/>
        </p:nvSpPr>
        <p:spPr>
          <a:xfrm>
            <a:off x="1549193" y="5855067"/>
            <a:ext cx="75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зима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64D05-0B79-3D43-B4CF-8B4BE7DEBA62}"/>
              </a:ext>
            </a:extLst>
          </p:cNvPr>
          <p:cNvSpPr txBox="1"/>
          <p:nvPr/>
        </p:nvSpPr>
        <p:spPr>
          <a:xfrm>
            <a:off x="2592252" y="5857939"/>
            <a:ext cx="75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весна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FA742-0632-BD41-8F7F-C7E4F625294E}"/>
              </a:ext>
            </a:extLst>
          </p:cNvPr>
          <p:cNvSpPr txBox="1"/>
          <p:nvPr/>
        </p:nvSpPr>
        <p:spPr>
          <a:xfrm>
            <a:off x="3671118" y="4131531"/>
            <a:ext cx="90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лето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64F58-EAB2-724D-B081-527797883C6B}"/>
              </a:ext>
            </a:extLst>
          </p:cNvPr>
          <p:cNvSpPr txBox="1"/>
          <p:nvPr/>
        </p:nvSpPr>
        <p:spPr>
          <a:xfrm>
            <a:off x="4728331" y="5857937"/>
            <a:ext cx="92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осень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7D16C-B516-3E46-A7D3-78A84EA40472}"/>
              </a:ext>
            </a:extLst>
          </p:cNvPr>
          <p:cNvSpPr txBox="1"/>
          <p:nvPr/>
        </p:nvSpPr>
        <p:spPr>
          <a:xfrm>
            <a:off x="1658027" y="1951470"/>
            <a:ext cx="879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EA161-420B-DD43-8F7A-D51CD36B27C8}"/>
              </a:ext>
            </a:extLst>
          </p:cNvPr>
          <p:cNvSpPr txBox="1"/>
          <p:nvPr/>
        </p:nvSpPr>
        <p:spPr>
          <a:xfrm>
            <a:off x="7111063" y="1951470"/>
            <a:ext cx="7707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D5B0D-E9C5-3F47-B988-E7B56ADFBBBD}"/>
              </a:ext>
            </a:extLst>
          </p:cNvPr>
          <p:cNvSpPr txBox="1"/>
          <p:nvPr/>
        </p:nvSpPr>
        <p:spPr>
          <a:xfrm>
            <a:off x="6035057" y="2602474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8A279-1953-AA4F-A257-448EC87C7777}"/>
              </a:ext>
            </a:extLst>
          </p:cNvPr>
          <p:cNvSpPr txBox="1"/>
          <p:nvPr/>
        </p:nvSpPr>
        <p:spPr>
          <a:xfrm>
            <a:off x="5995868" y="3972185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5C923-1EAD-4743-8AF4-B97634B9B55F}"/>
              </a:ext>
            </a:extLst>
          </p:cNvPr>
          <p:cNvSpPr txBox="1"/>
          <p:nvPr/>
        </p:nvSpPr>
        <p:spPr>
          <a:xfrm>
            <a:off x="6021994" y="5328833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400</a:t>
            </a:r>
          </a:p>
        </p:txBody>
      </p:sp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E84382E2-84C9-8242-BB64-60E5E9229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714647"/>
              </p:ext>
            </p:extLst>
          </p:nvPr>
        </p:nvGraphicFramePr>
        <p:xfrm>
          <a:off x="6187432" y="2032712"/>
          <a:ext cx="5582210" cy="443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D8ED49-6426-2A4E-8ACC-7C5C7F978D7F}"/>
              </a:ext>
            </a:extLst>
          </p:cNvPr>
          <p:cNvCxnSpPr>
            <a:cxnSpLocks/>
          </p:cNvCxnSpPr>
          <p:nvPr/>
        </p:nvCxnSpPr>
        <p:spPr>
          <a:xfrm>
            <a:off x="7891419" y="2099789"/>
            <a:ext cx="0" cy="4029888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5AF9457-F5C8-2B4F-81EF-897D563F417F}"/>
              </a:ext>
            </a:extLst>
          </p:cNvPr>
          <p:cNvCxnSpPr>
            <a:cxnSpLocks/>
          </p:cNvCxnSpPr>
          <p:nvPr/>
        </p:nvCxnSpPr>
        <p:spPr>
          <a:xfrm>
            <a:off x="8974195" y="2099788"/>
            <a:ext cx="0" cy="4042951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4F06EBF-2433-254E-8C2C-71F3884929D1}"/>
              </a:ext>
            </a:extLst>
          </p:cNvPr>
          <p:cNvCxnSpPr>
            <a:cxnSpLocks/>
          </p:cNvCxnSpPr>
          <p:nvPr/>
        </p:nvCxnSpPr>
        <p:spPr>
          <a:xfrm>
            <a:off x="10070036" y="2099788"/>
            <a:ext cx="0" cy="4029888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F1BDD2-A09F-EE49-B17E-7D7FAAB4BA98}"/>
              </a:ext>
            </a:extLst>
          </p:cNvPr>
          <p:cNvSpPr txBox="1"/>
          <p:nvPr/>
        </p:nvSpPr>
        <p:spPr>
          <a:xfrm>
            <a:off x="7005121" y="5861340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зима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A672-1ADB-ED44-B970-A2E859017229}"/>
              </a:ext>
            </a:extLst>
          </p:cNvPr>
          <p:cNvSpPr txBox="1"/>
          <p:nvPr/>
        </p:nvSpPr>
        <p:spPr>
          <a:xfrm>
            <a:off x="8048180" y="5864212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весна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2D6640-E083-0A4A-A675-F5A7D116A2ED}"/>
              </a:ext>
            </a:extLst>
          </p:cNvPr>
          <p:cNvSpPr txBox="1"/>
          <p:nvPr/>
        </p:nvSpPr>
        <p:spPr>
          <a:xfrm>
            <a:off x="10184260" y="5864210"/>
            <a:ext cx="8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осень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238FAF-3377-A44C-B353-4E0956E3B6BD}"/>
              </a:ext>
            </a:extLst>
          </p:cNvPr>
          <p:cNvSpPr txBox="1"/>
          <p:nvPr/>
        </p:nvSpPr>
        <p:spPr>
          <a:xfrm>
            <a:off x="9058390" y="3983484"/>
            <a:ext cx="93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лето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D49F2-16D5-F244-9717-62C98602C983}"/>
              </a:ext>
            </a:extLst>
          </p:cNvPr>
          <p:cNvSpPr txBox="1"/>
          <p:nvPr/>
        </p:nvSpPr>
        <p:spPr>
          <a:xfrm>
            <a:off x="2572838" y="1176053"/>
            <a:ext cx="7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 и читаемые книги (среднее количество за день)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A2EA5FC-DD05-F341-8460-EE19FB43361A}"/>
              </a:ext>
            </a:extLst>
          </p:cNvPr>
          <p:cNvCxnSpPr/>
          <p:nvPr/>
        </p:nvCxnSpPr>
        <p:spPr>
          <a:xfrm flipV="1">
            <a:off x="3617953" y="3359897"/>
            <a:ext cx="998574" cy="393405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703CA9D-A7D5-0147-9673-9FD1A296A9EC}"/>
              </a:ext>
            </a:extLst>
          </p:cNvPr>
          <p:cNvCxnSpPr/>
          <p:nvPr/>
        </p:nvCxnSpPr>
        <p:spPr>
          <a:xfrm flipV="1">
            <a:off x="9033488" y="2884971"/>
            <a:ext cx="998574" cy="393405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C801F30-5CE1-7341-8E12-B394CDB02F3C}"/>
              </a:ext>
            </a:extLst>
          </p:cNvPr>
          <p:cNvCxnSpPr/>
          <p:nvPr/>
        </p:nvCxnSpPr>
        <p:spPr>
          <a:xfrm>
            <a:off x="3635176" y="4965883"/>
            <a:ext cx="987604" cy="434991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5AE70F-E768-7449-A615-FF3B21C4AA8B}"/>
              </a:ext>
            </a:extLst>
          </p:cNvPr>
          <p:cNvSpPr txBox="1"/>
          <p:nvPr/>
        </p:nvSpPr>
        <p:spPr>
          <a:xfrm>
            <a:off x="723023" y="2995574"/>
            <a:ext cx="74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C01C9F-9A79-074F-BAEF-8CDB92DA2BFA}"/>
              </a:ext>
            </a:extLst>
          </p:cNvPr>
          <p:cNvSpPr txBox="1"/>
          <p:nvPr/>
        </p:nvSpPr>
        <p:spPr>
          <a:xfrm>
            <a:off x="609589" y="5402075"/>
            <a:ext cx="1102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читатели</a:t>
            </a:r>
          </a:p>
        </p:txBody>
      </p:sp>
    </p:spTree>
    <p:extLst>
      <p:ext uri="{BB962C8B-B14F-4D97-AF65-F5344CB8AC3E}">
        <p14:creationId xmlns:p14="http://schemas.microsoft.com/office/powerpoint/2010/main" val="188651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683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(2/4)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Диаграмма 2">
                <a:extLst>
                  <a:ext uri="{FF2B5EF4-FFF2-40B4-BE49-F238E27FC236}">
                    <a16:creationId xmlns:a16="http://schemas.microsoft.com/office/drawing/2014/main" id="{04401833-CE6E-BD49-A3DD-EB24A19A42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3161538"/>
                  </p:ext>
                </p:extLst>
              </p:nvPr>
            </p:nvGraphicFramePr>
            <p:xfrm>
              <a:off x="5965370" y="1533201"/>
              <a:ext cx="5673634" cy="4371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Диаграмма 2">
                <a:extLst>
                  <a:ext uri="{FF2B5EF4-FFF2-40B4-BE49-F238E27FC236}">
                    <a16:creationId xmlns:a16="http://schemas.microsoft.com/office/drawing/2014/main" id="{04401833-CE6E-BD49-A3DD-EB24A19A42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370" y="1533201"/>
                <a:ext cx="5673634" cy="437120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7D8657-AA5D-6E4F-AA4C-EE34CA7FE85D}"/>
              </a:ext>
            </a:extLst>
          </p:cNvPr>
          <p:cNvSpPr txBox="1"/>
          <p:nvPr/>
        </p:nvSpPr>
        <p:spPr>
          <a:xfrm>
            <a:off x="6374675" y="1972490"/>
            <a:ext cx="151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38810 / 2207 </a:t>
            </a:r>
            <a:r>
              <a:rPr lang="en-US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sz="1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0D1A-77CB-6D41-8DD5-DC442B3D422E}"/>
              </a:ext>
            </a:extLst>
          </p:cNvPr>
          <p:cNvSpPr txBox="1"/>
          <p:nvPr/>
        </p:nvSpPr>
        <p:spPr>
          <a:xfrm>
            <a:off x="7098905" y="1073447"/>
            <a:ext cx="36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дочитывают полностью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35E3EDE-F664-8345-B246-A252C6C68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499310"/>
              </p:ext>
            </p:extLst>
          </p:nvPr>
        </p:nvGraphicFramePr>
        <p:xfrm>
          <a:off x="502462" y="2076993"/>
          <a:ext cx="5206274" cy="398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A4E61C-123F-304A-BD95-D03D3D97C31C}"/>
              </a:ext>
            </a:extLst>
          </p:cNvPr>
          <p:cNvSpPr txBox="1"/>
          <p:nvPr/>
        </p:nvSpPr>
        <p:spPr>
          <a:xfrm>
            <a:off x="1136354" y="161773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дочитывает полностью (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0A41C-BF8D-6F42-86B3-F33010CC1FAB}"/>
              </a:ext>
            </a:extLst>
          </p:cNvPr>
          <p:cNvSpPr txBox="1"/>
          <p:nvPr/>
        </p:nvSpPr>
        <p:spPr>
          <a:xfrm>
            <a:off x="2337239" y="5305578"/>
            <a:ext cx="6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35-44</a:t>
            </a:r>
            <a:endParaRPr lang="ru-RU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FF2AF-5108-2145-962F-930D77C0A99E}"/>
              </a:ext>
            </a:extLst>
          </p:cNvPr>
          <p:cNvSpPr txBox="1"/>
          <p:nvPr/>
        </p:nvSpPr>
        <p:spPr>
          <a:xfrm>
            <a:off x="3232666" y="5305578"/>
            <a:ext cx="75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45-54</a:t>
            </a:r>
            <a:endParaRPr lang="ru-RU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631FA-8F53-EE44-8386-B0850BB567D9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 рассматриваемого периода исключены два последних месяца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08599-B8EF-9E42-B493-960120620153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столько раз в жанре дочитали книги  /  книг в библиотеке этого жанра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3F47E-7351-AE45-8151-5697F839D10B}"/>
              </a:ext>
            </a:extLst>
          </p:cNvPr>
          <p:cNvSpPr txBox="1"/>
          <p:nvPr/>
        </p:nvSpPr>
        <p:spPr>
          <a:xfrm>
            <a:off x="8301440" y="1969159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19881 / 1841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74D5D-2002-6A4A-ADF0-3B625179FD89}"/>
              </a:ext>
            </a:extLst>
          </p:cNvPr>
          <p:cNvSpPr txBox="1"/>
          <p:nvPr/>
        </p:nvSpPr>
        <p:spPr>
          <a:xfrm>
            <a:off x="6413863" y="4725280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25281 / 2453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FEB45-6EBC-C244-8C48-45A43C3F9959}"/>
              </a:ext>
            </a:extLst>
          </p:cNvPr>
          <p:cNvSpPr txBox="1"/>
          <p:nvPr/>
        </p:nvSpPr>
        <p:spPr>
          <a:xfrm>
            <a:off x="10071465" y="1969159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19577 / 3166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CAC63-3217-274F-9C38-62AE3E8CB62B}"/>
              </a:ext>
            </a:extLst>
          </p:cNvPr>
          <p:cNvSpPr txBox="1"/>
          <p:nvPr/>
        </p:nvSpPr>
        <p:spPr>
          <a:xfrm>
            <a:off x="8277496" y="3293180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17983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3033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797D4-15CA-264E-B92F-165F66BE1204}"/>
              </a:ext>
            </a:extLst>
          </p:cNvPr>
          <p:cNvSpPr txBox="1"/>
          <p:nvPr/>
        </p:nvSpPr>
        <p:spPr>
          <a:xfrm>
            <a:off x="8288377" y="4807411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15300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22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3E65F-D523-BE47-8409-03B10669D221}"/>
              </a:ext>
            </a:extLst>
          </p:cNvPr>
          <p:cNvSpPr txBox="1"/>
          <p:nvPr/>
        </p:nvSpPr>
        <p:spPr>
          <a:xfrm>
            <a:off x="9840416" y="3293181"/>
            <a:ext cx="7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14438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2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625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5405B4-B61F-1A4B-A5F3-4E900A31FCD5}"/>
              </a:ext>
            </a:extLst>
          </p:cNvPr>
          <p:cNvSpPr txBox="1"/>
          <p:nvPr/>
        </p:nvSpPr>
        <p:spPr>
          <a:xfrm>
            <a:off x="10741888" y="3311434"/>
            <a:ext cx="7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12873</a:t>
            </a:r>
            <a:r>
              <a:rPr lang="ru-RU" dirty="0"/>
              <a:t> / </a:t>
            </a:r>
            <a:r>
              <a:rPr lang="en-US" dirty="0"/>
              <a:t>1922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9DDD5-F9B6-FF4B-A1A3-5F6A6B6CDAB1}"/>
              </a:ext>
            </a:extLst>
          </p:cNvPr>
          <p:cNvSpPr txBox="1"/>
          <p:nvPr/>
        </p:nvSpPr>
        <p:spPr>
          <a:xfrm>
            <a:off x="10003834" y="5118664"/>
            <a:ext cx="1321665" cy="31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9920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3839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6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683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(3/4)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0D1A-77CB-6D41-8DD5-DC442B3D422E}"/>
              </a:ext>
            </a:extLst>
          </p:cNvPr>
          <p:cNvSpPr txBox="1"/>
          <p:nvPr/>
        </p:nvSpPr>
        <p:spPr>
          <a:xfrm>
            <a:off x="6884132" y="1386954"/>
            <a:ext cx="449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кому интересно оценивать книги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4E61C-123F-304A-BD95-D03D3D97C31C}"/>
              </a:ext>
            </a:extLst>
          </p:cNvPr>
          <p:cNvSpPr txBox="1"/>
          <p:nvPr/>
        </p:nvSpPr>
        <p:spPr>
          <a:xfrm>
            <a:off x="1523985" y="1395666"/>
            <a:ext cx="346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оценок (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631FA-8F53-EE44-8386-B0850BB567D9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 рассматриваемого периода исключены два последних месяца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08599-B8EF-9E42-B493-960120620153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книги, которые почти или полностью прочитаны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BED32539-8BB0-DC47-B7BB-0C6D9333A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602968"/>
              </p:ext>
            </p:extLst>
          </p:nvPr>
        </p:nvGraphicFramePr>
        <p:xfrm>
          <a:off x="933540" y="2110338"/>
          <a:ext cx="4326421" cy="387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B21A8E-550B-F241-9E99-2A8B0521B1CC}"/>
              </a:ext>
            </a:extLst>
          </p:cNvPr>
          <p:cNvSpPr txBox="1"/>
          <p:nvPr/>
        </p:nvSpPr>
        <p:spPr>
          <a:xfrm>
            <a:off x="1449978" y="5339072"/>
            <a:ext cx="7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1 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99CE5-EDC9-D54F-9241-5968205949C9}"/>
              </a:ext>
            </a:extLst>
          </p:cNvPr>
          <p:cNvSpPr txBox="1"/>
          <p:nvPr/>
        </p:nvSpPr>
        <p:spPr>
          <a:xfrm>
            <a:off x="2147776" y="5326278"/>
            <a:ext cx="66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2 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8E1A3-9218-514B-A240-CA4F2E4E453A}"/>
              </a:ext>
            </a:extLst>
          </p:cNvPr>
          <p:cNvSpPr txBox="1"/>
          <p:nvPr/>
        </p:nvSpPr>
        <p:spPr>
          <a:xfrm>
            <a:off x="2815896" y="5161262"/>
            <a:ext cx="65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3 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79380-C5BC-D045-94AF-C6CC8EE29F59}"/>
              </a:ext>
            </a:extLst>
          </p:cNvPr>
          <p:cNvSpPr txBox="1"/>
          <p:nvPr/>
        </p:nvSpPr>
        <p:spPr>
          <a:xfrm>
            <a:off x="3470953" y="4966482"/>
            <a:ext cx="65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4 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C745-4DA3-2244-9732-119706EF83EF}"/>
              </a:ext>
            </a:extLst>
          </p:cNvPr>
          <p:cNvSpPr txBox="1"/>
          <p:nvPr/>
        </p:nvSpPr>
        <p:spPr>
          <a:xfrm>
            <a:off x="4143962" y="3320828"/>
            <a:ext cx="71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5 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0AFEE-8540-664B-90EC-1F442F0982B5}"/>
              </a:ext>
            </a:extLst>
          </p:cNvPr>
          <p:cNvSpPr txBox="1"/>
          <p:nvPr/>
        </p:nvSpPr>
        <p:spPr>
          <a:xfrm>
            <a:off x="3521295" y="4101736"/>
            <a:ext cx="4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DB017-EFE7-F344-A8AC-8F9761190E15}"/>
              </a:ext>
            </a:extLst>
          </p:cNvPr>
          <p:cNvSpPr txBox="1"/>
          <p:nvPr/>
        </p:nvSpPr>
        <p:spPr>
          <a:xfrm>
            <a:off x="1610076" y="4699062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F6E34-DBF9-2447-9423-111804C74AFF}"/>
              </a:ext>
            </a:extLst>
          </p:cNvPr>
          <p:cNvSpPr txBox="1"/>
          <p:nvPr/>
        </p:nvSpPr>
        <p:spPr>
          <a:xfrm>
            <a:off x="2258808" y="4653010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52A15-4C5A-904E-A074-E6C8D892589F}"/>
              </a:ext>
            </a:extLst>
          </p:cNvPr>
          <p:cNvSpPr txBox="1"/>
          <p:nvPr/>
        </p:nvSpPr>
        <p:spPr>
          <a:xfrm>
            <a:off x="2926932" y="4436119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A0DD7-5381-404A-AF54-03CFD18804BC}"/>
              </a:ext>
            </a:extLst>
          </p:cNvPr>
          <p:cNvSpPr txBox="1"/>
          <p:nvPr/>
        </p:nvSpPr>
        <p:spPr>
          <a:xfrm>
            <a:off x="4206237" y="2562149"/>
            <a:ext cx="4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74</a:t>
            </a:r>
          </a:p>
        </p:txBody>
      </p:sp>
      <p:graphicFrame>
        <p:nvGraphicFramePr>
          <p:cNvPr id="50" name="Диаграмма 49">
            <a:extLst>
              <a:ext uri="{FF2B5EF4-FFF2-40B4-BE49-F238E27FC236}">
                <a16:creationId xmlns:a16="http://schemas.microsoft.com/office/drawing/2014/main" id="{B29C82EE-B196-FC4F-801D-04A491418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5925"/>
              </p:ext>
            </p:extLst>
          </p:nvPr>
        </p:nvGraphicFramePr>
        <p:xfrm>
          <a:off x="6095372" y="1963270"/>
          <a:ext cx="5579921" cy="389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B56E991-08DB-DE45-BCF2-1E9072FF8160}"/>
              </a:ext>
            </a:extLst>
          </p:cNvPr>
          <p:cNvSpPr txBox="1"/>
          <p:nvPr/>
        </p:nvSpPr>
        <p:spPr>
          <a:xfrm>
            <a:off x="6348542" y="2056598"/>
            <a:ext cx="9145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18 - 24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80E83-5908-0749-82F2-04CC8BB7E5DA}"/>
              </a:ext>
            </a:extLst>
          </p:cNvPr>
          <p:cNvSpPr txBox="1"/>
          <p:nvPr/>
        </p:nvSpPr>
        <p:spPr>
          <a:xfrm>
            <a:off x="7241893" y="2161102"/>
            <a:ext cx="8753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25 - 34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040B8E-3A67-7A41-ACB3-1BE5525882F9}"/>
              </a:ext>
            </a:extLst>
          </p:cNvPr>
          <p:cNvSpPr txBox="1"/>
          <p:nvPr/>
        </p:nvSpPr>
        <p:spPr>
          <a:xfrm>
            <a:off x="8190214" y="3013051"/>
            <a:ext cx="80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35 - 44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1B99C3-7C60-3341-B4B8-B4F0FB819D61}"/>
              </a:ext>
            </a:extLst>
          </p:cNvPr>
          <p:cNvSpPr txBox="1"/>
          <p:nvPr/>
        </p:nvSpPr>
        <p:spPr>
          <a:xfrm>
            <a:off x="9081078" y="3090394"/>
            <a:ext cx="80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45 - 54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C178EF-105E-C948-82BA-59C3E2317406}"/>
              </a:ext>
            </a:extLst>
          </p:cNvPr>
          <p:cNvSpPr txBox="1"/>
          <p:nvPr/>
        </p:nvSpPr>
        <p:spPr>
          <a:xfrm>
            <a:off x="9888360" y="2463379"/>
            <a:ext cx="9039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55 - 64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E101FB-383A-8447-8686-B60C0E51BE62}"/>
              </a:ext>
            </a:extLst>
          </p:cNvPr>
          <p:cNvSpPr txBox="1"/>
          <p:nvPr/>
        </p:nvSpPr>
        <p:spPr>
          <a:xfrm>
            <a:off x="10928121" y="3666232"/>
            <a:ext cx="580258" cy="31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65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2D03-8A88-4B4E-85D9-D4FF5CBBD9D0}"/>
              </a:ext>
            </a:extLst>
          </p:cNvPr>
          <p:cNvSpPr txBox="1"/>
          <p:nvPr/>
        </p:nvSpPr>
        <p:spPr>
          <a:xfrm>
            <a:off x="9431385" y="5852015"/>
            <a:ext cx="212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« 4 » </a:t>
            </a:r>
            <a:r>
              <a:rPr lang="ru-RU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« 5 »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A57F33-A5D7-1E44-8AB7-B3B3B75DE2FD}"/>
              </a:ext>
            </a:extLst>
          </p:cNvPr>
          <p:cNvSpPr/>
          <p:nvPr/>
        </p:nvSpPr>
        <p:spPr>
          <a:xfrm>
            <a:off x="9445531" y="5852015"/>
            <a:ext cx="403641" cy="270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2CB1CDC-28C9-EF46-A78A-53AE8841856B}"/>
              </a:ext>
            </a:extLst>
          </p:cNvPr>
          <p:cNvSpPr/>
          <p:nvPr/>
        </p:nvSpPr>
        <p:spPr>
          <a:xfrm>
            <a:off x="10459166" y="5860665"/>
            <a:ext cx="403641" cy="27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B5CCE597-8847-B448-B0A6-2FB1C84C4569}"/>
              </a:ext>
            </a:extLst>
          </p:cNvPr>
          <p:cNvSpPr/>
          <p:nvPr/>
        </p:nvSpPr>
        <p:spPr>
          <a:xfrm>
            <a:off x="1881051" y="2612571"/>
            <a:ext cx="1867994" cy="1828800"/>
          </a:xfrm>
          <a:custGeom>
            <a:avLst/>
            <a:gdLst>
              <a:gd name="connsiteX0" fmla="*/ 0 w 1867994"/>
              <a:gd name="connsiteY0" fmla="*/ 1828800 h 1828800"/>
              <a:gd name="connsiteX1" fmla="*/ 65315 w 1867994"/>
              <a:gd name="connsiteY1" fmla="*/ 1815738 h 1828800"/>
              <a:gd name="connsiteX2" fmla="*/ 169818 w 1867994"/>
              <a:gd name="connsiteY2" fmla="*/ 1789612 h 1828800"/>
              <a:gd name="connsiteX3" fmla="*/ 235132 w 1867994"/>
              <a:gd name="connsiteY3" fmla="*/ 1776549 h 1828800"/>
              <a:gd name="connsiteX4" fmla="*/ 313509 w 1867994"/>
              <a:gd name="connsiteY4" fmla="*/ 1750423 h 1828800"/>
              <a:gd name="connsiteX5" fmla="*/ 352698 w 1867994"/>
              <a:gd name="connsiteY5" fmla="*/ 1737360 h 1828800"/>
              <a:gd name="connsiteX6" fmla="*/ 483326 w 1867994"/>
              <a:gd name="connsiteY6" fmla="*/ 1698172 h 1828800"/>
              <a:gd name="connsiteX7" fmla="*/ 561703 w 1867994"/>
              <a:gd name="connsiteY7" fmla="*/ 1658983 h 1828800"/>
              <a:gd name="connsiteX8" fmla="*/ 600892 w 1867994"/>
              <a:gd name="connsiteY8" fmla="*/ 1632858 h 1828800"/>
              <a:gd name="connsiteX9" fmla="*/ 692332 w 1867994"/>
              <a:gd name="connsiteY9" fmla="*/ 1593669 h 1828800"/>
              <a:gd name="connsiteX10" fmla="*/ 809898 w 1867994"/>
              <a:gd name="connsiteY10" fmla="*/ 1528355 h 1828800"/>
              <a:gd name="connsiteX11" fmla="*/ 849086 w 1867994"/>
              <a:gd name="connsiteY11" fmla="*/ 1502229 h 1828800"/>
              <a:gd name="connsiteX12" fmla="*/ 888275 w 1867994"/>
              <a:gd name="connsiteY12" fmla="*/ 1463040 h 1828800"/>
              <a:gd name="connsiteX13" fmla="*/ 927463 w 1867994"/>
              <a:gd name="connsiteY13" fmla="*/ 1449978 h 1828800"/>
              <a:gd name="connsiteX14" fmla="*/ 953589 w 1867994"/>
              <a:gd name="connsiteY14" fmla="*/ 1410789 h 1828800"/>
              <a:gd name="connsiteX15" fmla="*/ 992778 w 1867994"/>
              <a:gd name="connsiteY15" fmla="*/ 1397726 h 1828800"/>
              <a:gd name="connsiteX16" fmla="*/ 1031966 w 1867994"/>
              <a:gd name="connsiteY16" fmla="*/ 1371600 h 1828800"/>
              <a:gd name="connsiteX17" fmla="*/ 1058092 w 1867994"/>
              <a:gd name="connsiteY17" fmla="*/ 1332412 h 1828800"/>
              <a:gd name="connsiteX18" fmla="*/ 1097280 w 1867994"/>
              <a:gd name="connsiteY18" fmla="*/ 1306286 h 1828800"/>
              <a:gd name="connsiteX19" fmla="*/ 1136469 w 1867994"/>
              <a:gd name="connsiteY19" fmla="*/ 1267098 h 1828800"/>
              <a:gd name="connsiteX20" fmla="*/ 1175658 w 1867994"/>
              <a:gd name="connsiteY20" fmla="*/ 1240972 h 1828800"/>
              <a:gd name="connsiteX21" fmla="*/ 1254035 w 1867994"/>
              <a:gd name="connsiteY21" fmla="*/ 1149532 h 1828800"/>
              <a:gd name="connsiteX22" fmla="*/ 1293223 w 1867994"/>
              <a:gd name="connsiteY22" fmla="*/ 1123406 h 1828800"/>
              <a:gd name="connsiteX23" fmla="*/ 1358538 w 1867994"/>
              <a:gd name="connsiteY23" fmla="*/ 1045029 h 1828800"/>
              <a:gd name="connsiteX24" fmla="*/ 1423852 w 1867994"/>
              <a:gd name="connsiteY24" fmla="*/ 979715 h 1828800"/>
              <a:gd name="connsiteX25" fmla="*/ 1449978 w 1867994"/>
              <a:gd name="connsiteY25" fmla="*/ 940526 h 1828800"/>
              <a:gd name="connsiteX26" fmla="*/ 1489166 w 1867994"/>
              <a:gd name="connsiteY26" fmla="*/ 901338 h 1828800"/>
              <a:gd name="connsiteX27" fmla="*/ 1502229 w 1867994"/>
              <a:gd name="connsiteY27" fmla="*/ 862149 h 1828800"/>
              <a:gd name="connsiteX28" fmla="*/ 1554480 w 1867994"/>
              <a:gd name="connsiteY28" fmla="*/ 783772 h 1828800"/>
              <a:gd name="connsiteX29" fmla="*/ 1580606 w 1867994"/>
              <a:gd name="connsiteY29" fmla="*/ 744583 h 1828800"/>
              <a:gd name="connsiteX30" fmla="*/ 1606732 w 1867994"/>
              <a:gd name="connsiteY30" fmla="*/ 705395 h 1828800"/>
              <a:gd name="connsiteX31" fmla="*/ 1645920 w 1867994"/>
              <a:gd name="connsiteY31" fmla="*/ 627018 h 1828800"/>
              <a:gd name="connsiteX32" fmla="*/ 1658983 w 1867994"/>
              <a:gd name="connsiteY32" fmla="*/ 587829 h 1828800"/>
              <a:gd name="connsiteX33" fmla="*/ 1685109 w 1867994"/>
              <a:gd name="connsiteY33" fmla="*/ 548640 h 1828800"/>
              <a:gd name="connsiteX34" fmla="*/ 1711235 w 1867994"/>
              <a:gd name="connsiteY34" fmla="*/ 470263 h 1828800"/>
              <a:gd name="connsiteX35" fmla="*/ 1763486 w 1867994"/>
              <a:gd name="connsiteY35" fmla="*/ 352698 h 1828800"/>
              <a:gd name="connsiteX36" fmla="*/ 1815738 w 1867994"/>
              <a:gd name="connsiteY36" fmla="*/ 195943 h 1828800"/>
              <a:gd name="connsiteX37" fmla="*/ 1828800 w 1867994"/>
              <a:gd name="connsiteY37" fmla="*/ 156755 h 1828800"/>
              <a:gd name="connsiteX38" fmla="*/ 1841863 w 1867994"/>
              <a:gd name="connsiteY38" fmla="*/ 117566 h 1828800"/>
              <a:gd name="connsiteX39" fmla="*/ 1867989 w 1867994"/>
              <a:gd name="connsiteY39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7994" h="1828800">
                <a:moveTo>
                  <a:pt x="0" y="1828800"/>
                </a:moveTo>
                <a:cubicBezTo>
                  <a:pt x="21772" y="1824446"/>
                  <a:pt x="43681" y="1820730"/>
                  <a:pt x="65315" y="1815738"/>
                </a:cubicBezTo>
                <a:cubicBezTo>
                  <a:pt x="100302" y="1807664"/>
                  <a:pt x="134609" y="1796654"/>
                  <a:pt x="169818" y="1789612"/>
                </a:cubicBezTo>
                <a:cubicBezTo>
                  <a:pt x="191589" y="1785258"/>
                  <a:pt x="213712" y="1782391"/>
                  <a:pt x="235132" y="1776549"/>
                </a:cubicBezTo>
                <a:cubicBezTo>
                  <a:pt x="261701" y="1769303"/>
                  <a:pt x="287383" y="1759132"/>
                  <a:pt x="313509" y="1750423"/>
                </a:cubicBezTo>
                <a:cubicBezTo>
                  <a:pt x="326572" y="1746069"/>
                  <a:pt x="339339" y="1740699"/>
                  <a:pt x="352698" y="1737360"/>
                </a:cubicBezTo>
                <a:cubicBezTo>
                  <a:pt x="381910" y="1730058"/>
                  <a:pt x="464241" y="1710896"/>
                  <a:pt x="483326" y="1698172"/>
                </a:cubicBezTo>
                <a:cubicBezTo>
                  <a:pt x="595628" y="1623304"/>
                  <a:pt x="453546" y="1713061"/>
                  <a:pt x="561703" y="1658983"/>
                </a:cubicBezTo>
                <a:cubicBezTo>
                  <a:pt x="575745" y="1651962"/>
                  <a:pt x="587261" y="1640647"/>
                  <a:pt x="600892" y="1632858"/>
                </a:cubicBezTo>
                <a:cubicBezTo>
                  <a:pt x="646092" y="1607029"/>
                  <a:pt x="648364" y="1608325"/>
                  <a:pt x="692332" y="1593669"/>
                </a:cubicBezTo>
                <a:cubicBezTo>
                  <a:pt x="782166" y="1533780"/>
                  <a:pt x="740921" y="1551347"/>
                  <a:pt x="809898" y="1528355"/>
                </a:cubicBezTo>
                <a:cubicBezTo>
                  <a:pt x="822961" y="1519646"/>
                  <a:pt x="837025" y="1512280"/>
                  <a:pt x="849086" y="1502229"/>
                </a:cubicBezTo>
                <a:cubicBezTo>
                  <a:pt x="863278" y="1490402"/>
                  <a:pt x="872904" y="1473287"/>
                  <a:pt x="888275" y="1463040"/>
                </a:cubicBezTo>
                <a:cubicBezTo>
                  <a:pt x="899732" y="1455402"/>
                  <a:pt x="914400" y="1454332"/>
                  <a:pt x="927463" y="1449978"/>
                </a:cubicBezTo>
                <a:cubicBezTo>
                  <a:pt x="936172" y="1436915"/>
                  <a:pt x="941330" y="1420597"/>
                  <a:pt x="953589" y="1410789"/>
                </a:cubicBezTo>
                <a:cubicBezTo>
                  <a:pt x="964341" y="1402187"/>
                  <a:pt x="980462" y="1403884"/>
                  <a:pt x="992778" y="1397726"/>
                </a:cubicBezTo>
                <a:cubicBezTo>
                  <a:pt x="1006820" y="1390705"/>
                  <a:pt x="1018903" y="1380309"/>
                  <a:pt x="1031966" y="1371600"/>
                </a:cubicBezTo>
                <a:cubicBezTo>
                  <a:pt x="1040675" y="1358537"/>
                  <a:pt x="1046991" y="1343513"/>
                  <a:pt x="1058092" y="1332412"/>
                </a:cubicBezTo>
                <a:cubicBezTo>
                  <a:pt x="1069193" y="1321311"/>
                  <a:pt x="1085219" y="1316337"/>
                  <a:pt x="1097280" y="1306286"/>
                </a:cubicBezTo>
                <a:cubicBezTo>
                  <a:pt x="1111472" y="1294459"/>
                  <a:pt x="1122277" y="1278924"/>
                  <a:pt x="1136469" y="1267098"/>
                </a:cubicBezTo>
                <a:cubicBezTo>
                  <a:pt x="1148530" y="1257047"/>
                  <a:pt x="1163597" y="1251023"/>
                  <a:pt x="1175658" y="1240972"/>
                </a:cubicBezTo>
                <a:cubicBezTo>
                  <a:pt x="1260965" y="1169882"/>
                  <a:pt x="1167552" y="1236015"/>
                  <a:pt x="1254035" y="1149532"/>
                </a:cubicBezTo>
                <a:cubicBezTo>
                  <a:pt x="1265136" y="1138431"/>
                  <a:pt x="1280160" y="1132115"/>
                  <a:pt x="1293223" y="1123406"/>
                </a:cubicBezTo>
                <a:cubicBezTo>
                  <a:pt x="1358096" y="1026098"/>
                  <a:pt x="1274712" y="1145622"/>
                  <a:pt x="1358538" y="1045029"/>
                </a:cubicBezTo>
                <a:cubicBezTo>
                  <a:pt x="1412966" y="979714"/>
                  <a:pt x="1352005" y="1027611"/>
                  <a:pt x="1423852" y="979715"/>
                </a:cubicBezTo>
                <a:cubicBezTo>
                  <a:pt x="1432561" y="966652"/>
                  <a:pt x="1439927" y="952587"/>
                  <a:pt x="1449978" y="940526"/>
                </a:cubicBezTo>
                <a:cubicBezTo>
                  <a:pt x="1461804" y="926334"/>
                  <a:pt x="1478919" y="916709"/>
                  <a:pt x="1489166" y="901338"/>
                </a:cubicBezTo>
                <a:cubicBezTo>
                  <a:pt x="1496804" y="889881"/>
                  <a:pt x="1495542" y="874186"/>
                  <a:pt x="1502229" y="862149"/>
                </a:cubicBezTo>
                <a:cubicBezTo>
                  <a:pt x="1517478" y="834701"/>
                  <a:pt x="1537063" y="809898"/>
                  <a:pt x="1554480" y="783772"/>
                </a:cubicBezTo>
                <a:lnTo>
                  <a:pt x="1580606" y="744583"/>
                </a:lnTo>
                <a:lnTo>
                  <a:pt x="1606732" y="705395"/>
                </a:lnTo>
                <a:cubicBezTo>
                  <a:pt x="1639567" y="606891"/>
                  <a:pt x="1595275" y="728309"/>
                  <a:pt x="1645920" y="627018"/>
                </a:cubicBezTo>
                <a:cubicBezTo>
                  <a:pt x="1652078" y="614702"/>
                  <a:pt x="1652825" y="600145"/>
                  <a:pt x="1658983" y="587829"/>
                </a:cubicBezTo>
                <a:cubicBezTo>
                  <a:pt x="1666004" y="573787"/>
                  <a:pt x="1678733" y="562987"/>
                  <a:pt x="1685109" y="548640"/>
                </a:cubicBezTo>
                <a:cubicBezTo>
                  <a:pt x="1696294" y="523475"/>
                  <a:pt x="1695959" y="493177"/>
                  <a:pt x="1711235" y="470263"/>
                </a:cubicBezTo>
                <a:cubicBezTo>
                  <a:pt x="1752636" y="408161"/>
                  <a:pt x="1732396" y="445968"/>
                  <a:pt x="1763486" y="352698"/>
                </a:cubicBezTo>
                <a:lnTo>
                  <a:pt x="1815738" y="195943"/>
                </a:lnTo>
                <a:lnTo>
                  <a:pt x="1828800" y="156755"/>
                </a:lnTo>
                <a:cubicBezTo>
                  <a:pt x="1833154" y="143692"/>
                  <a:pt x="1838523" y="130924"/>
                  <a:pt x="1841863" y="117566"/>
                </a:cubicBezTo>
                <a:cubicBezTo>
                  <a:pt x="1869045" y="8839"/>
                  <a:pt x="1867989" y="48969"/>
                  <a:pt x="1867989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dashDot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89D9958-F260-FE40-9D47-7ECC295825A4}"/>
              </a:ext>
            </a:extLst>
          </p:cNvPr>
          <p:cNvCxnSpPr>
            <a:cxnSpLocks/>
          </p:cNvCxnSpPr>
          <p:nvPr/>
        </p:nvCxnSpPr>
        <p:spPr>
          <a:xfrm flipH="1">
            <a:off x="3688093" y="2379267"/>
            <a:ext cx="113204" cy="239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82049B9-9AE9-AA46-84C0-F2B7B4CE50B4}"/>
              </a:ext>
            </a:extLst>
          </p:cNvPr>
          <p:cNvCxnSpPr>
            <a:cxnSpLocks/>
          </p:cNvCxnSpPr>
          <p:nvPr/>
        </p:nvCxnSpPr>
        <p:spPr>
          <a:xfrm>
            <a:off x="3796941" y="2374911"/>
            <a:ext cx="4356" cy="2441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1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372140"/>
            <a:ext cx="959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(4/4)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45013"/>
              </p:ext>
            </p:extLst>
          </p:nvPr>
        </p:nvGraphicFramePr>
        <p:xfrm>
          <a:off x="843636" y="1729676"/>
          <a:ext cx="9927459" cy="3984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3031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199783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2836674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892851">
                  <a:extLst>
                    <a:ext uri="{9D8B030D-6E8A-4147-A177-3AD203B41FA5}">
                      <a16:colId xmlns:a16="http://schemas.microsoft.com/office/drawing/2014/main" val="3048495939"/>
                    </a:ext>
                  </a:extLst>
                </a:gridCol>
                <a:gridCol w="855612">
                  <a:extLst>
                    <a:ext uri="{9D8B030D-6E8A-4147-A177-3AD203B41FA5}">
                      <a16:colId xmlns:a16="http://schemas.microsoft.com/office/drawing/2014/main" val="3021590543"/>
                    </a:ext>
                  </a:extLst>
                </a:gridCol>
                <a:gridCol w="890536">
                  <a:extLst>
                    <a:ext uri="{9D8B030D-6E8A-4147-A177-3AD203B41FA5}">
                      <a16:colId xmlns:a16="http://schemas.microsoft.com/office/drawing/2014/main" val="4190952025"/>
                    </a:ext>
                  </a:extLst>
                </a:gridCol>
                <a:gridCol w="925457">
                  <a:extLst>
                    <a:ext uri="{9D8B030D-6E8A-4147-A177-3AD203B41FA5}">
                      <a16:colId xmlns:a16="http://schemas.microsoft.com/office/drawing/2014/main" val="3706534735"/>
                    </a:ext>
                  </a:extLst>
                </a:gridCol>
                <a:gridCol w="925459">
                  <a:extLst>
                    <a:ext uri="{9D8B030D-6E8A-4147-A177-3AD203B41FA5}">
                      <a16:colId xmlns:a16="http://schemas.microsoft.com/office/drawing/2014/main" val="392242752"/>
                    </a:ext>
                  </a:extLst>
                </a:gridCol>
              </a:tblGrid>
              <a:tr h="743657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объем прочитанного,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%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название группы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*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1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2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3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4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5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только ознакомились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552377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16 - 25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подошли к 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536835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приблизились к середине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51 - 84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прочли больше половины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85 - 99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почти закончили </a:t>
                      </a:r>
                      <a:r>
                        <a:rPr lang="en-US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**</a:t>
                      </a:r>
                      <a:endParaRPr lang="ru-RU" sz="1600" dirty="0">
                        <a:solidFill>
                          <a:srgbClr val="370D8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прочитали полностью</a:t>
                      </a:r>
                      <a:r>
                        <a:rPr lang="en-US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**</a:t>
                      </a:r>
                      <a:endParaRPr lang="ru-RU" sz="1600" dirty="0">
                        <a:solidFill>
                          <a:srgbClr val="370D8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48825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757B60-4A36-2844-862A-2BEECBB3916F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оценки в этой категории наиболее объективны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6A9F-81A5-F545-A64A-1A3AD6F59FD1}"/>
              </a:ext>
            </a:extLst>
          </p:cNvPr>
          <p:cNvSpPr txBox="1"/>
          <p:nvPr/>
        </p:nvSpPr>
        <p:spPr>
          <a:xfrm>
            <a:off x="340241" y="5992519"/>
            <a:ext cx="1043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деление пользователей на группы предложено для целей анализа чтения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A8F92-74D3-3842-824C-2833918E1CFB}"/>
              </a:ext>
            </a:extLst>
          </p:cNvPr>
          <p:cNvSpPr txBox="1"/>
          <p:nvPr/>
        </p:nvSpPr>
        <p:spPr>
          <a:xfrm>
            <a:off x="4114814" y="1063252"/>
            <a:ext cx="389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Прочитанный объем и оценки</a:t>
            </a:r>
          </a:p>
        </p:txBody>
      </p:sp>
    </p:spTree>
    <p:extLst>
      <p:ext uri="{BB962C8B-B14F-4D97-AF65-F5344CB8AC3E}">
        <p14:creationId xmlns:p14="http://schemas.microsoft.com/office/powerpoint/2010/main" val="16261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621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Выводы и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354146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543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показало исследование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940B4-D9F0-6A17-F2DC-72244E587410}"/>
              </a:ext>
            </a:extLst>
          </p:cNvPr>
          <p:cNvSpPr txBox="1"/>
          <p:nvPr/>
        </p:nvSpPr>
        <p:spPr>
          <a:xfrm>
            <a:off x="659217" y="1214117"/>
            <a:ext cx="109074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Приложением МТС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пользуются читатели всех возрастов, но особенно выделяется группа до 35 лет: самая многочисленная категория, кому интересен продукт. Мужская часть аудитории - менее одной трети всех пользователей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это, безусловно, влияет на общий характер читательских предпочтений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Непостоянные пользователи составляют менее 10%, за год их количество уменьшилось почти на 1600 читателей.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 читают в любое время года, но особенная активность наблюдается в летний период: число книг неуклонно растет при одновременном снижении количества читающих.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Tx/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Читатели вышедшие на пенсию (55 – 64) и молодая аудитория (до 35) чаще других узнают чем закончилось повествование книги. Эти же группы пользователей активно выставляют прочитанному оценки.</a:t>
            </a:r>
          </a:p>
          <a:p>
            <a:pPr marL="342900" indent="-342900" algn="just"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Фэнтези, фантастика, попаданцы, детективы, русская литература и, конечно, любовные романы являются самыми популярными жанровыми направлениями, а Татьяна Полякова, Дина Рубина и Елена Звёздная - фавориты среди авторов.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журналы, относящиеся к развлекательному чтению, хобби и спорту, - больше всего интересуют пользователей; деловые издания читаются, но менее активно.</a:t>
            </a:r>
          </a:p>
        </p:txBody>
      </p:sp>
    </p:spTree>
    <p:extLst>
      <p:ext uri="{BB962C8B-B14F-4D97-AF65-F5344CB8AC3E}">
        <p14:creationId xmlns:p14="http://schemas.microsoft.com/office/powerpoint/2010/main" val="69374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543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можно предложить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940B4-D9F0-6A17-F2DC-72244E587410}"/>
              </a:ext>
            </a:extLst>
          </p:cNvPr>
          <p:cNvSpPr txBox="1"/>
          <p:nvPr/>
        </p:nvSpPr>
        <p:spPr>
          <a:xfrm>
            <a:off x="659217" y="1327241"/>
            <a:ext cx="10907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Наполнять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библиотеку литературой с учетом общих жанровых предпочтений пользователей. Делать акцент на популярных авторов для поддержания интереса к продукту.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Строить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рекомендательную систему для каждой из возрастных групп пользователей: составлять жанровые книжные подборки, в т.ч. направлять анонсы книжных новинок, с учетом выявленных предпочтений.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Рассчитывать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предложенные метрики для оценки востребованности продукта и эффективности затрат на привлечение пользователей.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именно приводит к росту аудитории – это может выявить выстроенная маркетинговая стратегия. Необходим анализ результатов уже проведенных мероприятий для выявления тенденций и эффективных каналов продаж.</a:t>
            </a:r>
          </a:p>
        </p:txBody>
      </p:sp>
    </p:spTree>
    <p:extLst>
      <p:ext uri="{BB962C8B-B14F-4D97-AF65-F5344CB8AC3E}">
        <p14:creationId xmlns:p14="http://schemas.microsoft.com/office/powerpoint/2010/main" val="169511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4732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13445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необходимо получить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733647" y="1669309"/>
            <a:ext cx="9260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повышение лояльности постоянных клиентов и рост числа новых пользователей приложения 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достигается путем развития продукта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 грамотно выстроенной маркетинговой стратегии</a:t>
            </a: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приводит к увеличению доходов компании (за счет роста количества подписок на абонемент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E39BA-084C-6C48-B01C-69CB3CE968AD}"/>
              </a:ext>
            </a:extLst>
          </p:cNvPr>
          <p:cNvSpPr txBox="1"/>
          <p:nvPr/>
        </p:nvSpPr>
        <p:spPr>
          <a:xfrm>
            <a:off x="340242" y="6358270"/>
            <a:ext cx="926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плановые значения показателей и сроки реализации устанавливаются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95169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425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(1/9).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фантастика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A4CA7211-B655-9545-8992-1B601E43B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24066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Сергей Тармашев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Катастрофа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Каменистый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 жизней читера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Роман Злотников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Шаг к звездам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Владимир Поселягин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Прорыв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 Конторович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Черная смерть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Ольга Комарова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 конца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Дашков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Мистериум. Полночь дизельпанка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 Уайт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Чужой: Холодная кузница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Виталий Денисов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Золото Ригаса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Евгений Михайлов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Тайна, что хранят льды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8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4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(2/9).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48B8834-7BC1-504C-BE35-137C21B1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97428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Джордж Мартин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Игра Престолов. Часть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Анджей Сапковский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Ведьмак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Гай Орловский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Мир Трех Лун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Вадим Панов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Красная угроза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Пехов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Тень ингениума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Данил Хлуденко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Волкодлак на службе у Лешего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Вольф Белов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Бельфеддор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Кулыбко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Пешка решает всё или Тайны Белого короля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Гале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Двуликий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Любовь Барановская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Год Волчицы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1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3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(3/9).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FBA7A362-81B8-AB48-8E44-E336467FB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77686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Анджей Сапковский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Ведьмак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Пехов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Страж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Александра Лисина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Беглянка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Джордж Мартин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Игра Престолов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Вадим Панов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Красная угроза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Виктор Ночкин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Красотки и оборотни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Илья Зубец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Стальной Дух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Михаил Перлин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Академия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II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 Путь Белого Странника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Александра 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Ола и Отто. Столица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Данил Хлуденко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Волкодлак на службе у Лешего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268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781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(4/9).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Зарубежные любовные романы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3B5F0A42-120D-3B49-A6C8-960AE41B0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183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Тодд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Сара Джио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Фиалки в марте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Э.Л. Джеймс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Пятьдесят оттенков серого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Линн Грэхем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Благородный соблазнитель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Сесилия Ахерн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P.S. 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 люблю тебя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Дж. Р. Уорд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Молли Эванс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Кардиограмма страсти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Дебра Коуэн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Любовник под подозрением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Хармони Верна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Леонора. Девушка без прошлого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Кэти Максвелл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Свидание у алтаря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2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2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(5/9).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86FC1828-9522-1046-AF0A-57394771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01103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649574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504052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722586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Елена Звёздная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Долина драконов. Магическая Практика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Гаврилова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Каникулы в Раваншире или Свадьбы не будет!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Франциска Вудворт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Песнь златовласой сирены. Жар огня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Милена Завойчинская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Струны волшебства. Цветная музыка сидхе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Жильцова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Обрученные кровью. Отбор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Калинин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Святая ведьма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Максим Кан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Легенды династий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Тихая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Золотой дракон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Лапина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Если полюбишь проклятье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Любовь Барановская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Год Волчицы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32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09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(6/9). Популярные авторы в жанре</a:t>
            </a:r>
          </a:p>
          <a:p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Попаданцы	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D19C0EED-F618-A849-9632-36D9F571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19283"/>
              </p:ext>
            </p:extLst>
          </p:nvPr>
        </p:nvGraphicFramePr>
        <p:xfrm>
          <a:off x="659218" y="1227909"/>
          <a:ext cx="10986682" cy="52552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Каменистый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 жизней читера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Владимир Поселягин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Рунный маг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Роман Злотников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Шаг к звездам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Константин Калбазов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Фаворит. Боярин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Милена Завойчинская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Приморская академия или Ты просто пока не привык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Михей Абевега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Ярлинги поневоле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Святослав Логинов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Россия за облаком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Энджел Делакруз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Молодые Боги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Елена Рудакова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Девятиэтажка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Надежда Соколова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Чужой мир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29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(7/9).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Современная русская литература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3B0FEFA-C13C-3846-9F0A-0563DC721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4283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Дина Рубина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Яблоки из сада Шлицбутера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Виктор Пелевин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S.N.U.F.F.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Борис Акунин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Сказки для идиотов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Мария Метлицкая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Дневник свекрови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Гузель Яхина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Зулейха открывает глаза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Герцик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Рассказы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Максим Возняк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101 дзэнская история про Гитлера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Вячеслав Въюга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Записки путешественника. Прага. День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Сергей Корнев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Гол последней надежды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Вера Капылова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Белое пальто. Рассказы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45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(8/9).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	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любовные романы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5606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Тодд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Сара Джио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Фиалки в марте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Екатерина Вильмонт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Девочка с перчиками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Эмилия Грин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Леди и Бродяга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Яна Егорова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 тебя будет секс со мной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Данилов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Безбожник. Исповедь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Юлия Меньшикова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Лунные истории для тех, кто не спит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Дмитрий Барчук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Майдан для двоих. Семейная сага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Доктор Нонна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Немачеха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Мишель Дуглас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Мужчина для амазонки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52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(9/9). Показатели</a:t>
            </a:r>
            <a:endParaRPr lang="ru-RU" sz="26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25879"/>
              </p:ext>
            </p:extLst>
          </p:nvPr>
        </p:nvGraphicFramePr>
        <p:xfrm>
          <a:off x="659217" y="1282773"/>
          <a:ext cx="10983434" cy="48840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4135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5909363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373057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расшифровка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перевод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значение и влияние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37483"/>
                  </a:ext>
                </a:extLst>
              </a:tr>
              <a:tr h="7139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MAU</a:t>
                      </a:r>
                      <a:endParaRPr lang="ru-RU"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Month Active Users</a:t>
                      </a:r>
                      <a:endParaRPr lang="ru-RU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количество активных</a:t>
                      </a: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</a:t>
                      </a:r>
                      <a:r>
                        <a:rPr lang="ru-RU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уникальных) пользователей за месяц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/>
                          <a:ea typeface="+mn-ea"/>
                          <a:cs typeface="+mn-cs"/>
                        </a:rPr>
                        <a:t>сколько пользователей ежемесячно платят за подписку</a:t>
                      </a:r>
                    </a:p>
                    <a:p>
                      <a:endParaRPr lang="ru-RU" sz="1600" b="0" i="0" kern="1200" dirty="0">
                        <a:solidFill>
                          <a:schemeClr val="tx1"/>
                        </a:solidFill>
                        <a:effectLst/>
                        <a:latin typeface="Helvetica Neue" panose="02000503000000020004"/>
                        <a:ea typeface="+mn-ea"/>
                        <a:cs typeface="+mn-cs"/>
                      </a:endParaRPr>
                    </a:p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/>
                          <a:ea typeface="+mn-ea"/>
                          <a:cs typeface="+mn-cs"/>
                        </a:rPr>
                        <a:t>генерирует доход компании, показывает общую вовлеченность клиентов в продукт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97139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CAC</a:t>
                      </a:r>
                      <a:endParaRPr lang="ru-RU"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Customer Acquisition Cost</a:t>
                      </a:r>
                      <a:endParaRPr lang="ru-RU" sz="16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стоимость привлечения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тратится на то, чтобы убедить клиента оформить подписку</a:t>
                      </a:r>
                    </a:p>
                    <a:p>
                      <a:r>
                        <a:rPr lang="ru-RU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позволяет оценить эффективность рекламных каналов, управлять потоком новых клиентов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97139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CR</a:t>
                      </a:r>
                      <a:endParaRPr lang="ru-RU"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Churn Rate</a:t>
                      </a:r>
                      <a:endParaRPr lang="ru-RU" sz="16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коэффициент оттока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клиентов (прибыли) теряется за определенный период времени</a:t>
                      </a:r>
                    </a:p>
                    <a:p>
                      <a:r>
                        <a:rPr lang="ru-RU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помогает обнаружить проблемные места в продукте, выявить недочеты в маркетинговой стратегии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9713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CSAT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Customer Satisfaction</a:t>
                      </a:r>
                      <a:endParaRPr lang="ru-RU" sz="16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показатель удовлетворенности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как клиенты оценивают опыт взаимодействия с продуктом (компанией)</a:t>
                      </a:r>
                    </a:p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помогает определить точки роста бизнеса, оценить пользу продукта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/ 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изменений для клиента, повысить уровень лояльности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970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влияет на продукт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(круг стейкхолдеров) 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765544" y="1628331"/>
            <a:ext cx="9271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активно вовлеченные в реализацию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продуктовая команда: менеджер продукта, разработчики, тестировщики, дизайнеры, аналитики, маркетологи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24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пользующиеся результатами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пользователи приложения 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24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не вовлеченные, но оказывающие влияние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топ-менеджеры, инвесторы, финансовое подразделение,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HR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E39BA-084C-6C48-B01C-69CB3CE968AD}"/>
              </a:ext>
            </a:extLst>
          </p:cNvPr>
          <p:cNvSpPr txBox="1"/>
          <p:nvPr/>
        </p:nvSpPr>
        <p:spPr>
          <a:xfrm>
            <a:off x="340242" y="6358270"/>
            <a:ext cx="904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 ходе решения задачи могут быть выявлены и другие причастные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95260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надо сделать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754913" y="1669309"/>
            <a:ext cx="8739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провести анализ пользователей библиотеки 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 *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определить читательские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предпочтения</a:t>
            </a: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выявить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закономерности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 чтении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предложить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варианты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решения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задачи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E39BA-084C-6C48-B01C-69CB3CE968AD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7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44046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чем будем работать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C4371FE7-A74A-D64C-9767-A33264A89408}"/>
              </a:ext>
            </a:extLst>
          </p:cNvPr>
          <p:cNvSpPr/>
          <p:nvPr/>
        </p:nvSpPr>
        <p:spPr>
          <a:xfrm>
            <a:off x="4688965" y="310700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5114271" y="1659195"/>
            <a:ext cx="20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E43798A-C97D-844F-A4F0-3BE38A2D5409}"/>
              </a:ext>
            </a:extLst>
          </p:cNvPr>
          <p:cNvSpPr/>
          <p:nvPr/>
        </p:nvSpPr>
        <p:spPr>
          <a:xfrm>
            <a:off x="949849" y="3119408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33A18-F146-9E45-9D1B-E72E2F903A26}"/>
              </a:ext>
            </a:extLst>
          </p:cNvPr>
          <p:cNvSpPr txBox="1"/>
          <p:nvPr/>
        </p:nvSpPr>
        <p:spPr>
          <a:xfrm>
            <a:off x="1333647" y="3385219"/>
            <a:ext cx="206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A504D0FE-5754-E046-8BCA-68F54792AF14}"/>
              </a:ext>
            </a:extLst>
          </p:cNvPr>
          <p:cNvSpPr/>
          <p:nvPr/>
        </p:nvSpPr>
        <p:spPr>
          <a:xfrm>
            <a:off x="4688965" y="1418188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87BBC-BECD-AA48-8A7A-25E76DAB350F}"/>
              </a:ext>
            </a:extLst>
          </p:cNvPr>
          <p:cNvSpPr txBox="1"/>
          <p:nvPr/>
        </p:nvSpPr>
        <p:spPr>
          <a:xfrm>
            <a:off x="5204446" y="3385219"/>
            <a:ext cx="18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DDF29C9-483E-C64F-B079-3E074DF256D9}"/>
              </a:ext>
            </a:extLst>
          </p:cNvPr>
          <p:cNvSpPr/>
          <p:nvPr/>
        </p:nvSpPr>
        <p:spPr>
          <a:xfrm>
            <a:off x="8431624" y="3119406"/>
            <a:ext cx="2849526" cy="925033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722ED-5754-2549-8B9C-1ECF91451B4C}"/>
              </a:ext>
            </a:extLst>
          </p:cNvPr>
          <p:cNvSpPr txBox="1"/>
          <p:nvPr/>
        </p:nvSpPr>
        <p:spPr>
          <a:xfrm>
            <a:off x="8714124" y="3394084"/>
            <a:ext cx="23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Взаимодействие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1073642" y="4211003"/>
            <a:ext cx="265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42,8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id-user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A9852-4A67-E04B-946C-42748676CA26}"/>
              </a:ext>
            </a:extLst>
          </p:cNvPr>
          <p:cNvSpPr txBox="1"/>
          <p:nvPr/>
        </p:nvSpPr>
        <p:spPr>
          <a:xfrm>
            <a:off x="4920941" y="4210993"/>
            <a:ext cx="2461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59,6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id-book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название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год издания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55304-C88D-5B49-A2D9-146491EA2D71}"/>
              </a:ext>
            </a:extLst>
          </p:cNvPr>
          <p:cNvSpPr txBox="1"/>
          <p:nvPr/>
        </p:nvSpPr>
        <p:spPr>
          <a:xfrm>
            <a:off x="8640730" y="4211002"/>
            <a:ext cx="2849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id-book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прогресс (по чтению)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рейтинг книги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дата начала чтения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A5F96E9-0AAC-5349-9B17-D17174211438}"/>
              </a:ext>
            </a:extLst>
          </p:cNvPr>
          <p:cNvCxnSpPr>
            <a:cxnSpLocks/>
          </p:cNvCxnSpPr>
          <p:nvPr/>
        </p:nvCxnSpPr>
        <p:spPr>
          <a:xfrm flipH="1">
            <a:off x="2498651" y="2364486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FC1AE5C-6315-064F-ABF8-D95DCE9F9668}"/>
              </a:ext>
            </a:extLst>
          </p:cNvPr>
          <p:cNvCxnSpPr>
            <a:cxnSpLocks/>
          </p:cNvCxnSpPr>
          <p:nvPr/>
        </p:nvCxnSpPr>
        <p:spPr>
          <a:xfrm>
            <a:off x="6113728" y="2364486"/>
            <a:ext cx="0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7D6E777-341D-8548-B8B5-CC7DA053DB2B}"/>
              </a:ext>
            </a:extLst>
          </p:cNvPr>
          <p:cNvCxnSpPr>
            <a:cxnSpLocks/>
          </p:cNvCxnSpPr>
          <p:nvPr/>
        </p:nvCxnSpPr>
        <p:spPr>
          <a:xfrm>
            <a:off x="6113728" y="2364486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чем будем работать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EC12EDD7-CE9A-CD43-AC70-6029F50AD21C}"/>
              </a:ext>
            </a:extLst>
          </p:cNvPr>
          <p:cNvSpPr/>
          <p:nvPr/>
        </p:nvSpPr>
        <p:spPr>
          <a:xfrm>
            <a:off x="4688965" y="3276336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54118DFB-2F8C-C645-B894-D30632154BE6}"/>
              </a:ext>
            </a:extLst>
          </p:cNvPr>
          <p:cNvSpPr/>
          <p:nvPr/>
        </p:nvSpPr>
        <p:spPr>
          <a:xfrm>
            <a:off x="949849" y="328874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40C50-8AAF-9544-819A-DE52756DEB9F}"/>
              </a:ext>
            </a:extLst>
          </p:cNvPr>
          <p:cNvSpPr txBox="1"/>
          <p:nvPr/>
        </p:nvSpPr>
        <p:spPr>
          <a:xfrm>
            <a:off x="1333647" y="3554553"/>
            <a:ext cx="206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</a:t>
            </a:r>
          </a:p>
        </p:txBody>
      </p:sp>
      <p:sp>
        <p:nvSpPr>
          <p:cNvPr id="38" name="Скругленный прямоугольник 37">
            <a:extLst>
              <a:ext uri="{FF2B5EF4-FFF2-40B4-BE49-F238E27FC236}">
                <a16:creationId xmlns:a16="http://schemas.microsoft.com/office/drawing/2014/main" id="{0B31FFA3-09F5-AA4A-B547-56798DC531BE}"/>
              </a:ext>
            </a:extLst>
          </p:cNvPr>
          <p:cNvSpPr/>
          <p:nvPr/>
        </p:nvSpPr>
        <p:spPr>
          <a:xfrm>
            <a:off x="4688965" y="158752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5EBCC-C6E0-E74D-AEF6-A2F585B32B25}"/>
              </a:ext>
            </a:extLst>
          </p:cNvPr>
          <p:cNvSpPr txBox="1"/>
          <p:nvPr/>
        </p:nvSpPr>
        <p:spPr>
          <a:xfrm>
            <a:off x="5204446" y="3554553"/>
            <a:ext cx="18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275783EF-C75A-9341-A819-AD5DC6FBC023}"/>
              </a:ext>
            </a:extLst>
          </p:cNvPr>
          <p:cNvSpPr/>
          <p:nvPr/>
        </p:nvSpPr>
        <p:spPr>
          <a:xfrm>
            <a:off x="8431624" y="3288740"/>
            <a:ext cx="2849526" cy="925033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B759E-E739-8B40-B19A-7DE5390275B6}"/>
              </a:ext>
            </a:extLst>
          </p:cNvPr>
          <p:cNvSpPr txBox="1"/>
          <p:nvPr/>
        </p:nvSpPr>
        <p:spPr>
          <a:xfrm>
            <a:off x="8714124" y="3563418"/>
            <a:ext cx="23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Взаимодействие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1949DD7-FD88-9E4B-BC59-0CE75C2B21D1}"/>
              </a:ext>
            </a:extLst>
          </p:cNvPr>
          <p:cNvCxnSpPr>
            <a:cxnSpLocks/>
          </p:cNvCxnSpPr>
          <p:nvPr/>
        </p:nvCxnSpPr>
        <p:spPr>
          <a:xfrm flipH="1">
            <a:off x="2498651" y="2533820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19E2296-D093-8F4A-BF76-3B3765146991}"/>
              </a:ext>
            </a:extLst>
          </p:cNvPr>
          <p:cNvCxnSpPr>
            <a:cxnSpLocks/>
          </p:cNvCxnSpPr>
          <p:nvPr/>
        </p:nvCxnSpPr>
        <p:spPr>
          <a:xfrm>
            <a:off x="6113728" y="2533820"/>
            <a:ext cx="0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A14AD82-D8BC-7545-BEDC-F17AD7F4C748}"/>
              </a:ext>
            </a:extLst>
          </p:cNvPr>
          <p:cNvCxnSpPr>
            <a:cxnSpLocks/>
          </p:cNvCxnSpPr>
          <p:nvPr/>
        </p:nvCxnSpPr>
        <p:spPr>
          <a:xfrm>
            <a:off x="6113728" y="2533820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78C14-9F39-2B43-AC7B-D1BF42B7E894}"/>
              </a:ext>
            </a:extLst>
          </p:cNvPr>
          <p:cNvSpPr txBox="1"/>
          <p:nvPr/>
        </p:nvSpPr>
        <p:spPr>
          <a:xfrm>
            <a:off x="4991470" y="1706834"/>
            <a:ext cx="2278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пропущенные значения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50E22-340C-FD4F-94A1-1C821644CA52}"/>
              </a:ext>
            </a:extLst>
          </p:cNvPr>
          <p:cNvSpPr txBox="1"/>
          <p:nvPr/>
        </p:nvSpPr>
        <p:spPr>
          <a:xfrm>
            <a:off x="1307814" y="4380337"/>
            <a:ext cx="24880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3AE211-500F-0D47-BE3C-F9B8C22E8B81}"/>
              </a:ext>
            </a:extLst>
          </p:cNvPr>
          <p:cNvSpPr txBox="1"/>
          <p:nvPr/>
        </p:nvSpPr>
        <p:spPr>
          <a:xfrm>
            <a:off x="5077055" y="4380327"/>
            <a:ext cx="23444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год издания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0D39D2-1F0C-5C4B-BE12-5C56A7F516C3}"/>
              </a:ext>
            </a:extLst>
          </p:cNvPr>
          <p:cNvSpPr txBox="1"/>
          <p:nvPr/>
        </p:nvSpPr>
        <p:spPr>
          <a:xfrm>
            <a:off x="8640730" y="4380336"/>
            <a:ext cx="28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рейтинг книги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D589C-46F1-5B45-9394-B9A02E7B9358}"/>
              </a:ext>
            </a:extLst>
          </p:cNvPr>
          <p:cNvSpPr txBox="1"/>
          <p:nvPr/>
        </p:nvSpPr>
        <p:spPr>
          <a:xfrm>
            <a:off x="949849" y="5633230"/>
            <a:ext cx="80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эти недостающие данные можно получить 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8B7465-A4D7-1142-A7D1-EC2B66622854}"/>
              </a:ext>
            </a:extLst>
          </p:cNvPr>
          <p:cNvSpPr/>
          <p:nvPr/>
        </p:nvSpPr>
        <p:spPr>
          <a:xfrm>
            <a:off x="1169581" y="5741582"/>
            <a:ext cx="276447" cy="170121"/>
          </a:xfrm>
          <a:prstGeom prst="rect">
            <a:avLst/>
          </a:prstGeom>
          <a:solidFill>
            <a:srgbClr val="370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чем будем работать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5992519"/>
            <a:ext cx="5755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70B9E7-1831-3849-89C8-83B61D8F6C39}"/>
              </a:ext>
            </a:extLst>
          </p:cNvPr>
          <p:cNvSpPr txBox="1"/>
          <p:nvPr/>
        </p:nvSpPr>
        <p:spPr>
          <a:xfrm>
            <a:off x="4868676" y="1864887"/>
            <a:ext cx="134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</p:txBody>
      </p: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E2C87B01-6607-024F-A160-01F6AD30F712}"/>
              </a:ext>
            </a:extLst>
          </p:cNvPr>
          <p:cNvSpPr/>
          <p:nvPr/>
        </p:nvSpPr>
        <p:spPr>
          <a:xfrm>
            <a:off x="728731" y="2829687"/>
            <a:ext cx="2547021" cy="126818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3FD7F-9750-7541-B716-B86D6F2C1900}"/>
              </a:ext>
            </a:extLst>
          </p:cNvPr>
          <p:cNvSpPr txBox="1"/>
          <p:nvPr/>
        </p:nvSpPr>
        <p:spPr>
          <a:xfrm>
            <a:off x="4902543" y="3249926"/>
            <a:ext cx="121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2DDC4-4C5F-9249-8B8A-671D988AFFD5}"/>
              </a:ext>
            </a:extLst>
          </p:cNvPr>
          <p:cNvSpPr txBox="1"/>
          <p:nvPr/>
        </p:nvSpPr>
        <p:spPr>
          <a:xfrm>
            <a:off x="4935946" y="4657329"/>
            <a:ext cx="121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3840A9C-71CD-744F-A411-5AAB697EA3D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75752" y="2187655"/>
            <a:ext cx="1547769" cy="127612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4CDE257-6D03-C74A-B221-D16B4D6FE73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75752" y="3463777"/>
            <a:ext cx="1547769" cy="794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CFDB6C5-086A-2B44-BB67-FBCAEAEEC16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75752" y="3463777"/>
            <a:ext cx="1547768" cy="132958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500183-1F9A-BD48-9B08-BC48E4FC8CA5}"/>
              </a:ext>
            </a:extLst>
          </p:cNvPr>
          <p:cNvSpPr txBox="1"/>
          <p:nvPr/>
        </p:nvSpPr>
        <p:spPr>
          <a:xfrm>
            <a:off x="875489" y="2969361"/>
            <a:ext cx="2278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поиск пропущенных значений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68E950-A7F7-6244-9A32-33BC3BC045CB}"/>
              </a:ext>
            </a:extLst>
          </p:cNvPr>
          <p:cNvSpPr txBox="1"/>
          <p:nvPr/>
        </p:nvSpPr>
        <p:spPr>
          <a:xfrm>
            <a:off x="6355647" y="1664900"/>
            <a:ext cx="4810589" cy="646331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определим</a:t>
            </a:r>
            <a:r>
              <a:rPr lang="ru-RU" b="1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самый «частый» жанр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в котором пишет автор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328316-78A3-7847-8A62-DB13C3DA8D2C}"/>
              </a:ext>
            </a:extLst>
          </p:cNvPr>
          <p:cNvSpPr txBox="1"/>
          <p:nvPr/>
        </p:nvSpPr>
        <p:spPr>
          <a:xfrm>
            <a:off x="6355647" y="4445410"/>
            <a:ext cx="4831643" cy="92333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построим модель</a:t>
            </a:r>
            <a:r>
              <a:rPr lang="ru-RU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предсказания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пола пользователей, используя «разделенные» названия жанров</a:t>
            </a:r>
            <a:endParaRPr lang="ru-RU" b="1" dirty="0">
              <a:solidFill>
                <a:srgbClr val="94165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A3901A-22C3-7B4A-AB77-B8E00074F1F3}"/>
              </a:ext>
            </a:extLst>
          </p:cNvPr>
          <p:cNvSpPr txBox="1"/>
          <p:nvPr/>
        </p:nvSpPr>
        <p:spPr>
          <a:xfrm>
            <a:off x="6355648" y="2632696"/>
            <a:ext cx="4810589" cy="147732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проставим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«Пресса» у газет и журналов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заменим значения на «не указан», где однозначное определение автора невозможно</a:t>
            </a:r>
            <a:endParaRPr lang="ru-RU" b="1" dirty="0">
              <a:solidFill>
                <a:srgbClr val="94165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6" name="Капля 75">
            <a:extLst>
              <a:ext uri="{FF2B5EF4-FFF2-40B4-BE49-F238E27FC236}">
                <a16:creationId xmlns:a16="http://schemas.microsoft.com/office/drawing/2014/main" id="{25093038-0385-454C-AFA7-A152FEF453FE}"/>
              </a:ext>
            </a:extLst>
          </p:cNvPr>
          <p:cNvSpPr/>
          <p:nvPr/>
        </p:nvSpPr>
        <p:spPr>
          <a:xfrm>
            <a:off x="4891253" y="1680623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Капля 76">
            <a:extLst>
              <a:ext uri="{FF2B5EF4-FFF2-40B4-BE49-F238E27FC236}">
                <a16:creationId xmlns:a16="http://schemas.microsoft.com/office/drawing/2014/main" id="{AA9D30A1-296D-274E-9765-1640C0E2D522}"/>
              </a:ext>
            </a:extLst>
          </p:cNvPr>
          <p:cNvSpPr/>
          <p:nvPr/>
        </p:nvSpPr>
        <p:spPr>
          <a:xfrm>
            <a:off x="4896896" y="3074813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Капля 77">
            <a:extLst>
              <a:ext uri="{FF2B5EF4-FFF2-40B4-BE49-F238E27FC236}">
                <a16:creationId xmlns:a16="http://schemas.microsoft.com/office/drawing/2014/main" id="{754B0807-89A3-A14D-B8AE-ACE790062D5A}"/>
              </a:ext>
            </a:extLst>
          </p:cNvPr>
          <p:cNvSpPr/>
          <p:nvPr/>
        </p:nvSpPr>
        <p:spPr>
          <a:xfrm>
            <a:off x="4896896" y="4463354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4C925-282A-7E48-8953-DA8EE646D489}"/>
              </a:ext>
            </a:extLst>
          </p:cNvPr>
          <p:cNvSpPr txBox="1"/>
          <p:nvPr/>
        </p:nvSpPr>
        <p:spPr>
          <a:xfrm>
            <a:off x="340242" y="6358270"/>
            <a:ext cx="762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9 авторов жанр определен вручную -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https://www.litres.ru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38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184972</TotalTime>
  <Words>2747</Words>
  <Application>Microsoft Office PowerPoint</Application>
  <PresentationFormat>Широкоэкранный</PresentationFormat>
  <Paragraphs>978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userO</cp:lastModifiedBy>
  <cp:revision>685</cp:revision>
  <dcterms:created xsi:type="dcterms:W3CDTF">2022-01-24T19:12:19Z</dcterms:created>
  <dcterms:modified xsi:type="dcterms:W3CDTF">2023-10-29T13:10:44Z</dcterms:modified>
</cp:coreProperties>
</file>