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2" r:id="rId3"/>
    <p:sldId id="296" r:id="rId4"/>
    <p:sldId id="257" r:id="rId5"/>
    <p:sldId id="303" r:id="rId6"/>
    <p:sldId id="265" r:id="rId7"/>
    <p:sldId id="264" r:id="rId8"/>
    <p:sldId id="263" r:id="rId9"/>
    <p:sldId id="302" r:id="rId10"/>
    <p:sldId id="266" r:id="rId11"/>
    <p:sldId id="274" r:id="rId12"/>
    <p:sldId id="301" r:id="rId13"/>
    <p:sldId id="267" r:id="rId14"/>
    <p:sldId id="275" r:id="rId15"/>
    <p:sldId id="300" r:id="rId16"/>
    <p:sldId id="272" r:id="rId17"/>
    <p:sldId id="276" r:id="rId18"/>
    <p:sldId id="299" r:id="rId19"/>
    <p:sldId id="278" r:id="rId20"/>
    <p:sldId id="298" r:id="rId21"/>
    <p:sldId id="283" r:id="rId22"/>
    <p:sldId id="292" r:id="rId23"/>
    <p:sldId id="280" r:id="rId24"/>
    <p:sldId id="297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0D86"/>
    <a:srgbClr val="3B3793"/>
    <a:srgbClr val="521B93"/>
    <a:srgbClr val="005493"/>
    <a:srgbClr val="541393"/>
    <a:srgbClr val="011893"/>
    <a:srgbClr val="942093"/>
    <a:srgbClr val="941651"/>
    <a:srgbClr val="9411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60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девочки</c:v>
                </c:pt>
              </c:strCache>
            </c:strRef>
          </c:tx>
          <c:spPr>
            <a:gradFill flip="none" rotWithShape="1">
              <a:gsLst>
                <a:gs pos="28000">
                  <a:srgbClr val="370D86"/>
                </a:gs>
                <a:gs pos="74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B9-714F-9E73-508E0B105DCE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мальчики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B9-714F-9E73-508E0B105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2857327"/>
        <c:axId val="171502095"/>
      </c:barChart>
      <c:catAx>
        <c:axId val="17285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1502095"/>
        <c:crosses val="autoZero"/>
        <c:auto val="1"/>
        <c:lblAlgn val="ctr"/>
        <c:lblOffset val="100"/>
        <c:noMultiLvlLbl val="0"/>
      </c:catAx>
      <c:valAx>
        <c:axId val="171502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172857327"/>
        <c:crosses val="autoZero"/>
        <c:crossBetween val="between"/>
      </c:valAx>
      <c:spPr>
        <a:noFill/>
        <a:ln>
          <a:noFill/>
        </a:ln>
        <a:effectLst>
          <a:outerShdw sx="1000" sy="1000" algn="ctr" rotWithShape="0">
            <a:srgbClr val="000000"/>
          </a:outerShdw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453474061922031E-2"/>
          <c:y val="4.9502311881550569E-2"/>
          <c:w val="0.91309982374833987"/>
          <c:h val="0.915300319326879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764</c:v>
                </c:pt>
                <c:pt idx="1">
                  <c:v>815</c:v>
                </c:pt>
                <c:pt idx="2">
                  <c:v>833</c:v>
                </c:pt>
                <c:pt idx="3">
                  <c:v>837</c:v>
                </c:pt>
                <c:pt idx="4">
                  <c:v>852</c:v>
                </c:pt>
                <c:pt idx="5">
                  <c:v>871</c:v>
                </c:pt>
                <c:pt idx="6">
                  <c:v>802</c:v>
                </c:pt>
                <c:pt idx="7">
                  <c:v>825</c:v>
                </c:pt>
                <c:pt idx="8">
                  <c:v>837</c:v>
                </c:pt>
                <c:pt idx="9">
                  <c:v>858</c:v>
                </c:pt>
                <c:pt idx="10">
                  <c:v>807</c:v>
                </c:pt>
                <c:pt idx="11">
                  <c:v>780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5D8-F341-A98C-ADADC1B5AFA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358</c:v>
                </c:pt>
                <c:pt idx="1">
                  <c:v>385</c:v>
                </c:pt>
                <c:pt idx="2">
                  <c:v>415</c:v>
                </c:pt>
                <c:pt idx="3">
                  <c:v>417</c:v>
                </c:pt>
                <c:pt idx="4">
                  <c:v>435</c:v>
                </c:pt>
                <c:pt idx="5">
                  <c:v>435</c:v>
                </c:pt>
                <c:pt idx="6">
                  <c:v>433</c:v>
                </c:pt>
                <c:pt idx="7">
                  <c:v>404</c:v>
                </c:pt>
                <c:pt idx="8">
                  <c:v>376</c:v>
                </c:pt>
                <c:pt idx="9">
                  <c:v>390</c:v>
                </c:pt>
                <c:pt idx="10">
                  <c:v>425</c:v>
                </c:pt>
                <c:pt idx="11">
                  <c:v>403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5D8-F341-A98C-ADADC1B5A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838975"/>
        <c:axId val="381840623"/>
      </c:scatterChart>
      <c:valAx>
        <c:axId val="381838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1840623"/>
        <c:crosses val="autoZero"/>
        <c:crossBetween val="midCat"/>
      </c:valAx>
      <c:valAx>
        <c:axId val="381840623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81838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</c:rich>
      </c:tx>
      <c:layout>
        <c:manualLayout>
          <c:xMode val="edge"/>
          <c:yMode val="edge"/>
          <c:x val="0.3989315124524711"/>
          <c:y val="3.85156220778419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rgbClr val="9416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766-F941-AC1E-BB84DB1E6A0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66-F941-AC1E-BB84DB1E6A0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766-F941-AC1E-BB84DB1E6A0C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66-F941-AC1E-BB84DB1E6A0C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766-F941-AC1E-BB84DB1E6A0C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66-F941-AC1E-BB84DB1E6A0C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EB3-C64B-9A73-6445292E16BE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EB3-C64B-9A73-6445292E16BE}"/>
              </c:ext>
            </c:extLst>
          </c:dPt>
          <c:cat>
            <c:strRef>
              <c:f>Лист1!$A$2:$A$9</c:f>
              <c:strCache>
                <c:ptCount val="8"/>
                <c:pt idx="0">
                  <c:v>Коммерсантъ (пон-пт)</c:v>
                </c:pt>
                <c:pt idx="1">
                  <c:v>Спорт-экспресс</c:v>
                </c:pt>
                <c:pt idx="2">
                  <c:v>Советский спорт (фед.выпуск)</c:v>
                </c:pt>
                <c:pt idx="3">
                  <c:v>Известия</c:v>
                </c:pt>
                <c:pt idx="4">
                  <c:v>Московский комсомолец</c:v>
                </c:pt>
                <c:pt idx="5">
                  <c:v>Интерес-кроссворд</c:v>
                </c:pt>
                <c:pt idx="6">
                  <c:v>Наша версия</c:v>
                </c:pt>
                <c:pt idx="7">
                  <c:v>Твой день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1050</c:v>
                </c:pt>
                <c:pt idx="1">
                  <c:v>1203</c:v>
                </c:pt>
                <c:pt idx="2">
                  <c:v>1337</c:v>
                </c:pt>
                <c:pt idx="3">
                  <c:v>1647</c:v>
                </c:pt>
                <c:pt idx="4">
                  <c:v>1827</c:v>
                </c:pt>
                <c:pt idx="5">
                  <c:v>1833</c:v>
                </c:pt>
                <c:pt idx="6">
                  <c:v>2543</c:v>
                </c:pt>
                <c:pt idx="7">
                  <c:v>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6-F941-AC1E-BB84DB1E6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3586799"/>
        <c:axId val="695533231"/>
      </c:barChart>
      <c:catAx>
        <c:axId val="6935867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5533231"/>
        <c:crosses val="autoZero"/>
        <c:auto val="1"/>
        <c:lblAlgn val="ctr"/>
        <c:lblOffset val="100"/>
        <c:noMultiLvlLbl val="0"/>
      </c:catAx>
      <c:valAx>
        <c:axId val="695533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358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журналы</a:t>
            </a:r>
          </a:p>
        </c:rich>
      </c:tx>
      <c:layout>
        <c:manualLayout>
          <c:xMode val="edge"/>
          <c:yMode val="edge"/>
          <c:x val="0.39907809366166608"/>
          <c:y val="3.2096343619916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CE9-B545-9075-6491999F3712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CE9-B545-9075-6491999F3712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CE9-B545-9075-6491999F3712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1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CE9-B545-9075-6491999F3712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CE9-B545-9075-6491999F3712}"/>
              </c:ext>
            </c:extLst>
          </c:dPt>
          <c:dPt>
            <c:idx val="5"/>
            <c:invertIfNegative val="0"/>
            <c:bubble3D val="0"/>
            <c:spPr>
              <a:solidFill>
                <a:srgbClr val="370D86">
                  <a:alpha val="47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CE9-B545-9075-6491999F3712}"/>
              </c:ext>
            </c:extLst>
          </c:dPt>
          <c:dPt>
            <c:idx val="6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CE9-B545-9075-6491999F3712}"/>
              </c:ext>
            </c:extLst>
          </c:dPt>
          <c:dPt>
            <c:idx val="7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CE9-B545-9075-6491999F3712}"/>
              </c:ext>
            </c:extLst>
          </c:dPt>
          <c:cat>
            <c:strRef>
              <c:f>Лист1!$A$2:$A$9</c:f>
              <c:strCache>
                <c:ptCount val="8"/>
                <c:pt idx="0">
                  <c:v>Лиза</c:v>
                </c:pt>
                <c:pt idx="1">
                  <c:v>Вязание - ваше хобби</c:v>
                </c:pt>
                <c:pt idx="2">
                  <c:v>Караван историй</c:v>
                </c:pt>
                <c:pt idx="3">
                  <c:v>Все для женщины</c:v>
                </c:pt>
                <c:pt idx="4">
                  <c:v>Звезды и советы</c:v>
                </c:pt>
                <c:pt idx="5">
                  <c:v>Тайны звезд</c:v>
                </c:pt>
                <c:pt idx="6">
                  <c:v>Профиль</c:v>
                </c:pt>
                <c:pt idx="7">
                  <c:v>Советский спорт. Футбол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970</c:v>
                </c:pt>
                <c:pt idx="1">
                  <c:v>1088</c:v>
                </c:pt>
                <c:pt idx="2">
                  <c:v>1124</c:v>
                </c:pt>
                <c:pt idx="3">
                  <c:v>1582</c:v>
                </c:pt>
                <c:pt idx="4">
                  <c:v>1670</c:v>
                </c:pt>
                <c:pt idx="5">
                  <c:v>1755</c:v>
                </c:pt>
                <c:pt idx="6">
                  <c:v>2000</c:v>
                </c:pt>
                <c:pt idx="7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9-B545-9075-6491999F3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90168095"/>
        <c:axId val="690741231"/>
      </c:barChart>
      <c:catAx>
        <c:axId val="690168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741231"/>
        <c:crosses val="autoZero"/>
        <c:auto val="1"/>
        <c:lblAlgn val="ctr"/>
        <c:lblOffset val="100"/>
        <c:noMultiLvlLbl val="0"/>
      </c:catAx>
      <c:valAx>
        <c:axId val="690741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0168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 прессу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3218</c:v>
                </c:pt>
                <c:pt idx="1">
                  <c:v>1782</c:v>
                </c:pt>
                <c:pt idx="2">
                  <c:v>1172</c:v>
                </c:pt>
                <c:pt idx="3">
                  <c:v>1004</c:v>
                </c:pt>
                <c:pt idx="4">
                  <c:v>1133</c:v>
                </c:pt>
                <c:pt idx="5">
                  <c:v>2289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63-4649-9F2E-DF380248775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уникальные 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15970</c:v>
                </c:pt>
                <c:pt idx="1">
                  <c:v>8606</c:v>
                </c:pt>
                <c:pt idx="2">
                  <c:v>5200</c:v>
                </c:pt>
                <c:pt idx="3">
                  <c:v>4470</c:v>
                </c:pt>
                <c:pt idx="4">
                  <c:v>5293</c:v>
                </c:pt>
                <c:pt idx="5">
                  <c:v>3025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63-4649-9F2E-DF38024877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2143375"/>
        <c:axId val="694168319"/>
      </c:lineChart>
      <c:catAx>
        <c:axId val="73214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694168319"/>
        <c:crosses val="autoZero"/>
        <c:auto val="1"/>
        <c:lblAlgn val="ctr"/>
        <c:lblOffset val="100"/>
        <c:noMultiLvlLbl val="0"/>
      </c:catAx>
      <c:valAx>
        <c:axId val="694168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214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читают</c:v>
                </c:pt>
              </c:strCache>
            </c:strRef>
          </c:tx>
          <c:spPr>
            <a:ln w="57150" cap="rnd">
              <a:solidFill>
                <a:srgbClr val="370D86">
                  <a:alpha val="8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7387</c:v>
                </c:pt>
                <c:pt idx="1">
                  <c:v>4185</c:v>
                </c:pt>
                <c:pt idx="2">
                  <c:v>2395</c:v>
                </c:pt>
                <c:pt idx="3">
                  <c:v>2072</c:v>
                </c:pt>
                <c:pt idx="4">
                  <c:v>2260</c:v>
                </c:pt>
                <c:pt idx="5">
                  <c:v>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72-FC41-96BF-A324810DF12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пользователи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35919</c:v>
                </c:pt>
                <c:pt idx="1">
                  <c:v>20011</c:v>
                </c:pt>
                <c:pt idx="2">
                  <c:v>11580</c:v>
                </c:pt>
                <c:pt idx="3">
                  <c:v>9280</c:v>
                </c:pt>
                <c:pt idx="4">
                  <c:v>10556</c:v>
                </c:pt>
                <c:pt idx="5">
                  <c:v>5643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72-FC41-96BF-A324810DF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157535"/>
        <c:axId val="741954143"/>
      </c:lineChart>
      <c:catAx>
        <c:axId val="73715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41954143"/>
        <c:crosses val="autoZero"/>
        <c:auto val="1"/>
        <c:lblAlgn val="ctr"/>
        <c:lblOffset val="100"/>
        <c:noMultiLvlLbl val="0"/>
      </c:catAx>
      <c:valAx>
        <c:axId val="74195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7371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2750453544676283E-2"/>
          <c:w val="1"/>
          <c:h val="0.9872495464553237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3</c:v>
                </c:pt>
              </c:strCache>
            </c:strRef>
          </c:tx>
          <c:spPr>
            <a:ln w="5715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1.7770866458430731E-2"/>
                  <c:y val="-3.83971695170983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FE6-1E4E-AB51-5205404C2D05}"/>
                </c:ext>
              </c:extLst>
            </c:dLbl>
            <c:dLbl>
              <c:idx val="3"/>
              <c:layout>
                <c:manualLayout>
                  <c:x val="-5.6800698541797839E-2"/>
                  <c:y val="-4.10734003725650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FE6-1E4E-AB51-5205404C2D05}"/>
                </c:ext>
              </c:extLst>
            </c:dLbl>
            <c:dLbl>
              <c:idx val="5"/>
              <c:layout>
                <c:manualLayout>
                  <c:x val="-2.0210230963641353E-2"/>
                  <c:y val="-4.10734003725651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FE6-1E4E-AB51-5205404C2D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18-24</c:v>
                </c:pt>
                <c:pt idx="1">
                  <c:v>25-34</c:v>
                </c:pt>
                <c:pt idx="2">
                  <c:v>35-44</c:v>
                </c:pt>
                <c:pt idx="3">
                  <c:v>45-54</c:v>
                </c:pt>
                <c:pt idx="4">
                  <c:v>55-64</c:v>
                </c:pt>
                <c:pt idx="5">
                  <c:v>65+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19</c:v>
                </c:pt>
                <c:pt idx="1">
                  <c:v>19</c:v>
                </c:pt>
                <c:pt idx="2">
                  <c:v>15</c:v>
                </c:pt>
                <c:pt idx="3">
                  <c:v>14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E6-1E4E-AB51-5205404C2D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18024031"/>
        <c:axId val="128507103"/>
      </c:lineChart>
      <c:catAx>
        <c:axId val="1180240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8507103"/>
        <c:crosses val="autoZero"/>
        <c:auto val="1"/>
        <c:lblAlgn val="ctr"/>
        <c:lblOffset val="100"/>
        <c:noMultiLvlLbl val="0"/>
      </c:catAx>
      <c:valAx>
        <c:axId val="1285071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024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ru-RU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02F-BF49-89E5-4DE893563A0E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2F-BF49-89E5-4DE893563A0E}"/>
              </c:ext>
            </c:extLst>
          </c:dPt>
          <c:dPt>
            <c:idx val="2"/>
            <c:invertIfNegative val="0"/>
            <c:bubble3D val="0"/>
            <c:spPr>
              <a:solidFill>
                <a:srgbClr val="370D86">
                  <a:alpha val="32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02F-BF49-89E5-4DE893563A0E}"/>
              </c:ext>
            </c:extLst>
          </c:dPt>
          <c:dPt>
            <c:idx val="3"/>
            <c:invertIfNegative val="0"/>
            <c:bubble3D val="0"/>
            <c:spPr>
              <a:solidFill>
                <a:srgbClr val="370D86">
                  <a:alpha val="61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2F-BF49-89E5-4DE893563A0E}"/>
              </c:ext>
            </c:extLst>
          </c:dPt>
          <c:dPt>
            <c:idx val="4"/>
            <c:invertIfNegative val="0"/>
            <c:bubble3D val="0"/>
            <c:spPr>
              <a:solidFill>
                <a:srgbClr val="370D8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D02F-BF49-89E5-4DE893563A0E}"/>
              </c:ext>
            </c:extLst>
          </c:dPt>
          <c:xVal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yVal>
          <c:bubbleSize>
            <c:numRef>
              <c:f>Лист1!$C$2:$C$6</c:f>
              <c:numCache>
                <c:formatCode>General</c:formatCode>
                <c:ptCount val="5"/>
                <c:pt idx="0">
                  <c:v>2</c:v>
                </c:pt>
                <c:pt idx="1">
                  <c:v>2.2000000000000002</c:v>
                </c:pt>
                <c:pt idx="2">
                  <c:v>6.7</c:v>
                </c:pt>
                <c:pt idx="3">
                  <c:v>14.7</c:v>
                </c:pt>
                <c:pt idx="4">
                  <c:v>74.5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02F-BF49-89E5-4DE893563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82990207"/>
        <c:axId val="382991855"/>
      </c:bubbleChart>
      <c:valAx>
        <c:axId val="3829902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382991855"/>
        <c:crosses val="autoZero"/>
        <c:crossBetween val="midCat"/>
      </c:valAx>
      <c:valAx>
        <c:axId val="382991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29902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" 4 "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1624</c:v>
                </c:pt>
                <c:pt idx="1">
                  <c:v>1943</c:v>
                </c:pt>
                <c:pt idx="2">
                  <c:v>1896</c:v>
                </c:pt>
                <c:pt idx="3">
                  <c:v>1764</c:v>
                </c:pt>
                <c:pt idx="4">
                  <c:v>3087</c:v>
                </c:pt>
                <c:pt idx="5">
                  <c:v>1857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CC-CB46-B7CC-000C7FCF9CE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" 5 "</c:v>
                </c:pt>
              </c:strCache>
            </c:strRef>
          </c:tx>
          <c:spPr>
            <a:solidFill>
              <a:schemeClr val="bg1">
                <a:lumMod val="75000"/>
                <a:alpha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Лист1!$A$2:$A$7</c:f>
              <c:strCache>
                <c:ptCount val="6"/>
                <c:pt idx="0">
                  <c:v>18 - 24</c:v>
                </c:pt>
                <c:pt idx="1">
                  <c:v>25 - 34</c:v>
                </c:pt>
                <c:pt idx="2">
                  <c:v>35 - 44</c:v>
                </c:pt>
                <c:pt idx="3">
                  <c:v>45 - 54</c:v>
                </c:pt>
                <c:pt idx="4">
                  <c:v>55 - 64</c:v>
                </c:pt>
                <c:pt idx="5">
                  <c:v>65 +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12623</c:v>
                </c:pt>
                <c:pt idx="1">
                  <c:v>12230</c:v>
                </c:pt>
                <c:pt idx="2">
                  <c:v>9036</c:v>
                </c:pt>
                <c:pt idx="3">
                  <c:v>8756</c:v>
                </c:pt>
                <c:pt idx="4">
                  <c:v>11053</c:v>
                </c:pt>
                <c:pt idx="5">
                  <c:v>6490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CC-CB46-B7CC-000C7FCF9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45418031"/>
        <c:axId val="411002159"/>
      </c:barChart>
      <c:catAx>
        <c:axId val="445418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high"/>
        <c:crossAx val="411002159"/>
        <c:crosses val="autoZero"/>
        <c:auto val="1"/>
        <c:lblAlgn val="ctr"/>
        <c:lblOffset val="100"/>
        <c:noMultiLvlLbl val="0"/>
      </c:catAx>
      <c:valAx>
        <c:axId val="4110021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5418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850510614398366E-2"/>
          <c:y val="2.1845147297280744E-2"/>
          <c:w val="0.91914948938560159"/>
          <c:h val="0.9563097054054384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книги</c:v>
                </c:pt>
              </c:strCache>
            </c:strRef>
          </c:tx>
          <c:spPr>
            <a:ln w="38100" cap="rnd">
              <a:solidFill>
                <a:schemeClr val="bg2">
                  <a:lumMod val="9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Лист1!$B$2:$B$13</c:f>
              <c:numCache>
                <c:formatCode>General</c:formatCode>
                <c:ptCount val="12"/>
                <c:pt idx="0">
                  <c:v>808</c:v>
                </c:pt>
                <c:pt idx="1">
                  <c:v>627</c:v>
                </c:pt>
                <c:pt idx="2">
                  <c:v>684</c:v>
                </c:pt>
                <c:pt idx="3">
                  <c:v>676</c:v>
                </c:pt>
                <c:pt idx="4">
                  <c:v>676</c:v>
                </c:pt>
                <c:pt idx="5">
                  <c:v>682</c:v>
                </c:pt>
                <c:pt idx="6">
                  <c:v>714</c:v>
                </c:pt>
                <c:pt idx="7">
                  <c:v>778</c:v>
                </c:pt>
                <c:pt idx="8">
                  <c:v>763</c:v>
                </c:pt>
                <c:pt idx="9">
                  <c:v>788</c:v>
                </c:pt>
                <c:pt idx="10">
                  <c:v>780</c:v>
                </c:pt>
                <c:pt idx="11">
                  <c:v>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D2-FB49-A733-A86EF9F9C35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читатели</c:v>
                </c:pt>
              </c:strCache>
            </c:strRef>
          </c:tx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trendline>
            <c:spPr>
              <a:ln w="6350" cap="rnd">
                <a:solidFill>
                  <a:schemeClr val="bg2">
                    <a:lumMod val="1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Лист1!$A$2:$A$13</c:f>
              <c:strCache>
                <c:ptCount val="12"/>
                <c:pt idx="0">
                  <c:v>декабрь</c:v>
                </c:pt>
                <c:pt idx="1">
                  <c:v>январь</c:v>
                </c:pt>
                <c:pt idx="2">
                  <c:v>февраль</c:v>
                </c:pt>
                <c:pt idx="3">
                  <c:v>март</c:v>
                </c:pt>
                <c:pt idx="4">
                  <c:v>апрель</c:v>
                </c:pt>
                <c:pt idx="5">
                  <c:v>май</c:v>
                </c:pt>
                <c:pt idx="6">
                  <c:v>июнь</c:v>
                </c:pt>
                <c:pt idx="7">
                  <c:v>июль</c:v>
                </c:pt>
                <c:pt idx="8">
                  <c:v>август</c:v>
                </c:pt>
                <c:pt idx="9">
                  <c:v>сентябрь</c:v>
                </c:pt>
                <c:pt idx="10">
                  <c:v>октябрь</c:v>
                </c:pt>
                <c:pt idx="11">
                  <c:v>ноябрь</c:v>
                </c:pt>
              </c:strCache>
            </c:strRef>
          </c:xVal>
          <c:yVal>
            <c:numRef>
              <c:f>Лист1!$C$2:$C$13</c:f>
              <c:numCache>
                <c:formatCode>General</c:formatCode>
                <c:ptCount val="12"/>
                <c:pt idx="0">
                  <c:v>442</c:v>
                </c:pt>
                <c:pt idx="1">
                  <c:v>470</c:v>
                </c:pt>
                <c:pt idx="2">
                  <c:v>510</c:v>
                </c:pt>
                <c:pt idx="3">
                  <c:v>470</c:v>
                </c:pt>
                <c:pt idx="4">
                  <c:v>464</c:v>
                </c:pt>
                <c:pt idx="5">
                  <c:v>446</c:v>
                </c:pt>
                <c:pt idx="6">
                  <c:v>441</c:v>
                </c:pt>
                <c:pt idx="7">
                  <c:v>408</c:v>
                </c:pt>
                <c:pt idx="8">
                  <c:v>405</c:v>
                </c:pt>
                <c:pt idx="9">
                  <c:v>390</c:v>
                </c:pt>
                <c:pt idx="10">
                  <c:v>399</c:v>
                </c:pt>
                <c:pt idx="11">
                  <c:v>420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ED2-FB49-A733-A86EF9F9C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016127"/>
        <c:axId val="330496015"/>
      </c:scatterChart>
      <c:valAx>
        <c:axId val="331016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30496015"/>
        <c:crosses val="autoZero"/>
        <c:crossBetween val="midCat"/>
      </c:valAx>
      <c:valAx>
        <c:axId val="330496015"/>
        <c:scaling>
          <c:orientation val="minMax"/>
          <c:min val="300"/>
        </c:scaling>
        <c:delete val="1"/>
        <c:axPos val="l"/>
        <c:numFmt formatCode="General" sourceLinked="1"/>
        <c:majorTickMark val="none"/>
        <c:minorTickMark val="none"/>
        <c:tickLblPos val="nextTo"/>
        <c:crossAx val="331016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Лист1!$A$2:$A$10</cx:f>
        <cx:lvl ptCount="9">
          <cx:pt idx="0">Любовное фэнтези</cx:pt>
          <cx:pt idx="1">Попаданцы</cx:pt>
          <cx:pt idx="2">Героическое фэнтези</cx:pt>
          <cx:pt idx="3">Современные детективы</cx:pt>
          <cx:pt idx="4">Современные любовные романы</cx:pt>
          <cx:pt idx="5">Зарубежные любовные романы</cx:pt>
          <cx:pt idx="6">Боевая фантастика</cx:pt>
          <cx:pt idx="7">Боевое фэнтези</cx:pt>
          <cx:pt idx="8">Современная русская литература</cx:pt>
        </cx:lvl>
      </cx:strDim>
      <cx:numDim type="size">
        <cx:f>Лист1!$B$2:$B$10</cx:f>
        <cx:lvl ptCount="9" formatCode="Основной">
          <cx:pt idx="0">38810</cx:pt>
          <cx:pt idx="1">25281</cx:pt>
          <cx:pt idx="2">19881</cx:pt>
          <cx:pt idx="3">19577</cx:pt>
          <cx:pt idx="4">17983</cx:pt>
          <cx:pt idx="5">15300</cx:pt>
          <cx:pt idx="6">14438</cx:pt>
          <cx:pt idx="7">12873</cx:pt>
          <cx:pt idx="8">9920</cx:pt>
        </cx:lvl>
      </cx:numDim>
    </cx:data>
  </cx:chartData>
  <cx:chart>
    <cx:plotArea>
      <cx:plotAreaRegion>
        <cx:series layoutId="treemap" uniqueId="{DC6C2509-E030-5C4F-93DD-F53B0D2A0345}">
          <cx:tx>
            <cx:txData>
              <cx:f>Лист1!$B$1</cx:f>
              <cx:v>кол-во полностью прочитанных книг</cx:v>
            </cx:txData>
          </cx:tx>
          <cx:dataPt idx="0">
            <cx:spPr>
              <a:solidFill>
                <a:srgbClr val="370D86"/>
              </a:solidFill>
            </cx:spPr>
          </cx:dataPt>
          <cx:dataPt idx="1">
            <cx:spPr>
              <a:solidFill>
                <a:srgbClr val="370D86">
                  <a:alpha val="60000"/>
                </a:srgbClr>
              </a:solidFill>
            </cx:spPr>
          </cx:dataPt>
          <cx:dataPt idx="2">
            <cx:spPr>
              <a:solidFill>
                <a:srgbClr val="370D86">
                  <a:alpha val="25000"/>
                </a:srgbClr>
              </a:solidFill>
            </cx:spPr>
          </cx:dataPt>
          <cx:dataPt idx="3">
            <cx:spPr>
              <a:solidFill>
                <a:srgbClr val="370D86">
                  <a:alpha val="25000"/>
                </a:srgbClr>
              </a:solidFill>
            </cx:spPr>
          </cx:dataPt>
          <cx:dataPt idx="4">
            <cx:spPr>
              <a:solidFill>
                <a:srgbClr val="370D86">
                  <a:alpha val="15000"/>
                </a:srgbClr>
              </a:solidFill>
            </cx:spPr>
          </cx:dataPt>
          <cx:dataPt idx="5">
            <cx:spPr>
              <a:solidFill>
                <a:srgbClr val="370D86">
                  <a:alpha val="5000"/>
                </a:srgbClr>
              </a:solidFill>
            </cx:spPr>
          </cx:dataPt>
          <cx:dataPt idx="6">
            <cx:spPr>
              <a:solidFill>
                <a:prstClr val="white">
                  <a:lumMod val="85000"/>
                  <a:alpha val="50000"/>
                </a:prstClr>
              </a:solidFill>
            </cx:spPr>
          </cx:dataPt>
          <cx:dataPt idx="7">
            <cx:spPr>
              <a:solidFill>
                <a:prstClr val="white">
                  <a:lumMod val="85000"/>
                  <a:alpha val="40000"/>
                </a:prstClr>
              </a:solidFill>
            </cx:spPr>
          </cx:dataPt>
          <cx:dataPt idx="8">
            <cx:spPr>
              <a:solidFill>
                <a:prstClr val="white">
                  <a:lumMod val="85000"/>
                  <a:alpha val="15000"/>
                </a:prstClr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 sz="1197" b="0" i="0" u="none" strike="noStrike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Любовное фэнтези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1"/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Попаданцы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Героическое фэнтези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детективы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Современные любовные романы</a:t>
                  </a:r>
                </a:p>
              </cx:txPr>
            </cx:dataLabel>
            <cx:dataLabel idx="5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Зарубежные любовные романы</a:t>
                  </a:r>
                </a:p>
              </cx:txPr>
            </cx:dataLabel>
            <cx:dataLabel idx="6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Боевая фантастика</a:t>
                  </a:r>
                </a:p>
              </cx:txPr>
            </cx:dataLabel>
            <cx:dataLabel idx="7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Боевое фэнтези</a:t>
                  </a:r>
                </a:p>
              </cx:txPr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defRPr>
                  </a:pPr>
                  <a:r>
                    <a:rPr lang="ru-RU" sz="1197" b="0" i="0" u="none" strike="noStrike" baseline="0">
                      <a:solidFill>
                        <a:schemeClr val="bg2">
                          <a:lumMod val="25000"/>
                        </a:schemeClr>
                      </a:solidFill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Современная русская литература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0.08531</cdr:x>
      <cdr:y>0.27687</cdr:y>
    </cdr:from>
    <cdr:to>
      <cdr:x>0.08531</cdr:x>
      <cdr:y>0.81311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EFD0DD46-74CE-C341-8B4B-E492750CCE71}"/>
            </a:ext>
          </a:extLst>
        </cdr:cNvPr>
        <cdr:cNvCxnSpPr/>
      </cdr:nvCxnSpPr>
      <cdr:spPr>
        <a:xfrm xmlns:a="http://schemas.openxmlformats.org/drawingml/2006/main">
          <a:off x="444135" y="1103116"/>
          <a:ext cx="0" cy="213647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0.24723</cdr:x>
      <cdr:y>0.27213</cdr:y>
    </cdr:from>
    <cdr:to>
      <cdr:x>0.24723</cdr:x>
      <cdr:y>0.81311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5FDA9A2-CF67-DB42-8C9D-D8E049FAFBFE}"/>
            </a:ext>
          </a:extLst>
        </cdr:cNvPr>
        <cdr:cNvCxnSpPr/>
      </cdr:nvCxnSpPr>
      <cdr:spPr>
        <a:xfrm xmlns:a="http://schemas.openxmlformats.org/drawingml/2006/main">
          <a:off x="1287147" y="1084218"/>
          <a:ext cx="0" cy="2155372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0.41032</cdr:x>
      <cdr:y>0.42951</cdr:y>
    </cdr:from>
    <cdr:to>
      <cdr:x>0.41032</cdr:x>
      <cdr:y>0.81311</cdr:y>
    </cdr:to>
    <cdr:cxnSp macro="">
      <cdr:nvCxnSpPr>
        <cdr:cNvPr id="11" name="Прямая соединительная линия 10">
          <a:extLst xmlns:a="http://schemas.openxmlformats.org/drawingml/2006/main">
            <a:ext uri="{FF2B5EF4-FFF2-40B4-BE49-F238E27FC236}">
              <a16:creationId xmlns:a16="http://schemas.microsoft.com/office/drawing/2014/main" id="{F5B3847F-D008-CA49-A3E4-B7079E29ACBA}"/>
            </a:ext>
          </a:extLst>
        </cdr:cNvPr>
        <cdr:cNvCxnSpPr/>
      </cdr:nvCxnSpPr>
      <cdr:spPr>
        <a:xfrm xmlns:a="http://schemas.openxmlformats.org/drawingml/2006/main">
          <a:off x="2136233" y="1711236"/>
          <a:ext cx="0" cy="15283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0.58094</cdr:x>
      <cdr:y>0.46885</cdr:y>
    </cdr:from>
    <cdr:to>
      <cdr:x>0.58094</cdr:x>
      <cdr:y>0.81311</cdr:y>
    </cdr:to>
    <cdr:cxnSp macro="">
      <cdr:nvCxnSpPr>
        <cdr:cNvPr id="18" name="Прямая соединительная линия 17">
          <a:extLst xmlns:a="http://schemas.openxmlformats.org/drawingml/2006/main">
            <a:ext uri="{FF2B5EF4-FFF2-40B4-BE49-F238E27FC236}">
              <a16:creationId xmlns:a16="http://schemas.microsoft.com/office/drawing/2014/main" id="{BACAE790-98E3-F94E-97C8-0F07C2608D47}"/>
            </a:ext>
          </a:extLst>
        </cdr:cNvPr>
        <cdr:cNvCxnSpPr/>
      </cdr:nvCxnSpPr>
      <cdr:spPr>
        <a:xfrm xmlns:a="http://schemas.openxmlformats.org/drawingml/2006/main">
          <a:off x="3024508" y="1867990"/>
          <a:ext cx="0" cy="137160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0.74904</cdr:x>
      <cdr:y>0.20721</cdr:y>
    </cdr:from>
    <cdr:to>
      <cdr:x>0.74904</cdr:x>
      <cdr:y>0.81311</cdr:y>
    </cdr:to>
    <cdr:cxnSp macro="">
      <cdr:nvCxnSpPr>
        <cdr:cNvPr id="22" name="Прямая соединительная линия 21">
          <a:extLst xmlns:a="http://schemas.openxmlformats.org/drawingml/2006/main">
            <a:ext uri="{FF2B5EF4-FFF2-40B4-BE49-F238E27FC236}">
              <a16:creationId xmlns:a16="http://schemas.microsoft.com/office/drawing/2014/main" id="{9870D361-703E-6D4E-92C3-1A9CD03B7672}"/>
            </a:ext>
          </a:extLst>
        </cdr:cNvPr>
        <cdr:cNvCxnSpPr/>
      </cdr:nvCxnSpPr>
      <cdr:spPr>
        <a:xfrm xmlns:a="http://schemas.openxmlformats.org/drawingml/2006/main">
          <a:off x="3899720" y="825546"/>
          <a:ext cx="0" cy="241404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0.91464</cdr:x>
      <cdr:y>0.54426</cdr:y>
    </cdr:from>
    <cdr:to>
      <cdr:x>0.91464</cdr:x>
      <cdr:y>0.81311</cdr:y>
    </cdr:to>
    <cdr:cxnSp macro="">
      <cdr:nvCxnSpPr>
        <cdr:cNvPr id="28" name="Прямая соединительная линия 27">
          <a:extLst xmlns:a="http://schemas.openxmlformats.org/drawingml/2006/main">
            <a:ext uri="{FF2B5EF4-FFF2-40B4-BE49-F238E27FC236}">
              <a16:creationId xmlns:a16="http://schemas.microsoft.com/office/drawing/2014/main" id="{6C716C29-08F6-0946-B294-77D2079BE630}"/>
            </a:ext>
          </a:extLst>
        </cdr:cNvPr>
        <cdr:cNvCxnSpPr/>
      </cdr:nvCxnSpPr>
      <cdr:spPr>
        <a:xfrm xmlns:a="http://schemas.openxmlformats.org/drawingml/2006/main">
          <a:off x="4761868" y="2168436"/>
          <a:ext cx="0" cy="1071154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0.02894</cdr:x>
      <cdr:y>0.81035</cdr:y>
    </cdr:from>
    <cdr:to>
      <cdr:x>0.15439</cdr:x>
      <cdr:y>0.87921</cdr:y>
    </cdr:to>
    <cdr:sp macro="" textlink="">
      <cdr:nvSpPr>
        <cdr:cNvPr id="31" name="TextBox 30">
          <a:extLst xmlns:a="http://schemas.openxmlformats.org/drawingml/2006/main">
            <a:ext uri="{FF2B5EF4-FFF2-40B4-BE49-F238E27FC236}">
              <a16:creationId xmlns:a16="http://schemas.microsoft.com/office/drawing/2014/main" id="{F15F5795-3389-FF4C-AAC8-A7A06823FD5E}"/>
            </a:ext>
          </a:extLst>
        </cdr:cNvPr>
        <cdr:cNvSpPr txBox="1"/>
      </cdr:nvSpPr>
      <cdr:spPr>
        <a:xfrm xmlns:a="http://schemas.openxmlformats.org/drawingml/2006/main">
          <a:off x="150680" y="3228585"/>
          <a:ext cx="653142" cy="2743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18-24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0.18539</cdr:x>
      <cdr:y>0.8143</cdr:y>
    </cdr:from>
    <cdr:to>
      <cdr:x>0.30834</cdr:x>
      <cdr:y>0.87988</cdr:y>
    </cdr:to>
    <cdr:sp macro="" textlink="">
      <cdr:nvSpPr>
        <cdr:cNvPr id="36" name="TextBox 35">
          <a:extLst xmlns:a="http://schemas.openxmlformats.org/drawingml/2006/main">
            <a:ext uri="{FF2B5EF4-FFF2-40B4-BE49-F238E27FC236}">
              <a16:creationId xmlns:a16="http://schemas.microsoft.com/office/drawing/2014/main" id="{C361BC33-4098-2D4F-B76B-89A028606F8A}"/>
            </a:ext>
          </a:extLst>
        </cdr:cNvPr>
        <cdr:cNvSpPr txBox="1"/>
      </cdr:nvSpPr>
      <cdr:spPr>
        <a:xfrm xmlns:a="http://schemas.openxmlformats.org/drawingml/2006/main">
          <a:off x="965200" y="3244327"/>
          <a:ext cx="640080" cy="2612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 25-34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0.69512</cdr:x>
      <cdr:y>0.81314</cdr:y>
    </cdr:from>
    <cdr:to>
      <cdr:x>0.81904</cdr:x>
      <cdr:y>0.88266</cdr:y>
    </cdr:to>
    <cdr:sp macro="" textlink="">
      <cdr:nvSpPr>
        <cdr:cNvPr id="52" name="TextBox 51">
          <a:extLst xmlns:a="http://schemas.openxmlformats.org/drawingml/2006/main">
            <a:ext uri="{FF2B5EF4-FFF2-40B4-BE49-F238E27FC236}">
              <a16:creationId xmlns:a16="http://schemas.microsoft.com/office/drawing/2014/main" id="{4BE7A9FE-31DB-9D48-B080-4F48437C0E5A}"/>
            </a:ext>
          </a:extLst>
        </cdr:cNvPr>
        <cdr:cNvSpPr txBox="1"/>
      </cdr:nvSpPr>
      <cdr:spPr>
        <a:xfrm xmlns:a="http://schemas.openxmlformats.org/drawingml/2006/main">
          <a:off x="3618966" y="3239671"/>
          <a:ext cx="645175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55-64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  <cdr:relSizeAnchor xmlns:cdr="http://schemas.openxmlformats.org/drawingml/2006/chartDrawing">
    <cdr:from>
      <cdr:x>0.86948</cdr:x>
      <cdr:y>0.81035</cdr:y>
    </cdr:from>
    <cdr:to>
      <cdr:x>0.97988</cdr:x>
      <cdr:y>0.87988</cdr:y>
    </cdr:to>
    <cdr:sp macro="" textlink="">
      <cdr:nvSpPr>
        <cdr:cNvPr id="53" name="TextBox 52">
          <a:extLst xmlns:a="http://schemas.openxmlformats.org/drawingml/2006/main">
            <a:ext uri="{FF2B5EF4-FFF2-40B4-BE49-F238E27FC236}">
              <a16:creationId xmlns:a16="http://schemas.microsoft.com/office/drawing/2014/main" id="{6C589EE5-B309-A040-B567-E6EA1EBAB833}"/>
            </a:ext>
          </a:extLst>
        </cdr:cNvPr>
        <cdr:cNvSpPr txBox="1"/>
      </cdr:nvSpPr>
      <cdr:spPr>
        <a:xfrm xmlns:a="http://schemas.openxmlformats.org/drawingml/2006/main">
          <a:off x="4526736" y="3228585"/>
          <a:ext cx="574766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65+</a:t>
          </a:r>
          <a:endParaRPr lang="ru-RU" sz="1200" b="1" dirty="0">
            <a:solidFill>
              <a:schemeClr val="bg2">
                <a:lumMod val="25000"/>
              </a:schemeClr>
            </a:solidFill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0.30769</cdr:x>
      <cdr:y>0.02461</cdr:y>
    </cdr:from>
    <cdr:to>
      <cdr:x>0.30769</cdr:x>
      <cdr:y>0.97385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080169BF-6CE5-A844-8F7E-1AD7EFE7EC13}"/>
            </a:ext>
          </a:extLst>
        </cdr:cNvPr>
        <cdr:cNvCxnSpPr/>
      </cdr:nvCxnSpPr>
      <cdr:spPr>
        <a:xfrm xmlns:a="http://schemas.openxmlformats.org/drawingml/2006/main">
          <a:off x="1730108" y="104501"/>
          <a:ext cx="0" cy="4029888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0.51541</cdr:x>
      <cdr:y>0.02461</cdr:y>
    </cdr:from>
    <cdr:to>
      <cdr:x>0.51541</cdr:x>
      <cdr:y>0.9631</cdr:y>
    </cdr:to>
    <cdr:cxnSp macro="">
      <cdr:nvCxnSpPr>
        <cdr:cNvPr id="5" name="Прямая соединительная линия 4">
          <a:extLst xmlns:a="http://schemas.openxmlformats.org/drawingml/2006/main">
            <a:ext uri="{FF2B5EF4-FFF2-40B4-BE49-F238E27FC236}">
              <a16:creationId xmlns:a16="http://schemas.microsoft.com/office/drawing/2014/main" id="{D39AEF38-DBEE-AC43-B695-5C59EF53F568}"/>
            </a:ext>
          </a:extLst>
        </cdr:cNvPr>
        <cdr:cNvCxnSpPr/>
      </cdr:nvCxnSpPr>
      <cdr:spPr>
        <a:xfrm xmlns:a="http://schemas.openxmlformats.org/drawingml/2006/main">
          <a:off x="2898088" y="104501"/>
          <a:ext cx="0" cy="3984273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0.70506</cdr:x>
      <cdr:y>0.01951</cdr:y>
    </cdr:from>
    <cdr:to>
      <cdr:x>0.70506</cdr:x>
      <cdr:y>0.96413</cdr:y>
    </cdr:to>
    <cdr:cxnSp macro="">
      <cdr:nvCxnSpPr>
        <cdr:cNvPr id="8" name="Прямая соединительная линия 7">
          <a:extLst xmlns:a="http://schemas.openxmlformats.org/drawingml/2006/main">
            <a:ext uri="{FF2B5EF4-FFF2-40B4-BE49-F238E27FC236}">
              <a16:creationId xmlns:a16="http://schemas.microsoft.com/office/drawing/2014/main" id="{FF8C7EF6-351E-2745-9635-5DB1308403FD}"/>
            </a:ext>
          </a:extLst>
        </cdr:cNvPr>
        <cdr:cNvCxnSpPr/>
      </cdr:nvCxnSpPr>
      <cdr:spPr>
        <a:xfrm xmlns:a="http://schemas.openxmlformats.org/drawingml/2006/main">
          <a:off x="3964460" y="82833"/>
          <a:ext cx="0" cy="4010297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370D86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0.51056</cdr:x>
      <cdr:y>0.68211</cdr:y>
    </cdr:from>
    <cdr:to>
      <cdr:x>0.68748</cdr:x>
      <cdr:y>0.7801</cdr:y>
    </cdr:to>
    <cdr:cxnSp macro="">
      <cdr:nvCxnSpPr>
        <cdr:cNvPr id="2" name="Прямая со стрелкой 1">
          <a:extLst xmlns:a="http://schemas.openxmlformats.org/drawingml/2006/main">
            <a:ext uri="{FF2B5EF4-FFF2-40B4-BE49-F238E27FC236}">
              <a16:creationId xmlns:a16="http://schemas.microsoft.com/office/drawing/2014/main" id="{6A2EA5FC-DD05-F341-8460-EE19FB43361A}"/>
            </a:ext>
          </a:extLst>
        </cdr:cNvPr>
        <cdr:cNvCxnSpPr/>
      </cdr:nvCxnSpPr>
      <cdr:spPr>
        <a:xfrm xmlns:a="http://schemas.openxmlformats.org/drawingml/2006/main">
          <a:off x="2850029" y="3027912"/>
          <a:ext cx="987604" cy="434991"/>
        </a:xfrm>
        <a:prstGeom xmlns:a="http://schemas.openxmlformats.org/drawingml/2006/main" prst="straightConnector1">
          <a:avLst/>
        </a:prstGeom>
        <a:ln xmlns:a="http://schemas.openxmlformats.org/drawingml/2006/main" w="12700">
          <a:solidFill>
            <a:srgbClr val="370D86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B55A-BCEC-C84F-BE5F-7E218F793CF7}" type="datetimeFigureOut">
              <a:rPr lang="ru-RU" smtClean="0"/>
              <a:t>23.08.2023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81A7B-C810-954A-AE96-268BF75C4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24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81A7B-C810-954A-AE96-268BF75C4B9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18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C24-31DB-9E46-A88F-7129BA17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E98B07-7678-8E47-B743-33C04B061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CD736-A32D-C64D-8244-8FB1463B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65326B-184F-B642-9DC1-81F3E106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A42774-ADC5-5644-9E82-D98E5710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8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DDDF5-DE10-4C46-99D3-EDB4DC2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1D6466-F264-DD4D-BF77-F6C8D640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CA250-6611-0249-9687-6A90FE2B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93E09-50DB-324F-AC55-DCDFEC5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0AC80-AB89-114E-A646-26147E0F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7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F7E98-67CC-6C47-A336-0AC36AAE3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A5DC00-AF5B-AE45-9139-E84430FA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B405-9905-5440-A02C-AC1E433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D497D1-127E-9348-A5D2-4C1B5E6F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033FF-304B-8341-968A-59BE9058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72FF2-A056-7A44-90A5-6ACD9E4D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8733D-E421-6243-8148-99106A4D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04CE4D-5A19-4D43-A4D5-4E94E34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0A6C1-5EB0-B14C-9432-3E7E1D50B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C33B98-6D0A-D545-A043-9556359B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0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77048-9226-9F43-9C76-3860E77E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8B77CE-37DA-3642-B558-C0FC6965A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C719E5-39E5-6448-9E45-D1361942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06679-ADE1-054B-ACE3-03EE1D2A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0B9C-5246-7044-B217-E1404170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8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C15D3-8115-DD46-A675-C2D40C80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DFC8-734B-F341-B236-A09FFA5FF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C2CC76-2BD7-5C4A-A04E-7187DE46E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F16E26-6391-C449-B460-C1271694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498EE-598C-0D4D-9914-FEF8598E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F199F1-195E-3247-850C-29F62F07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92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FDCF1-0B13-E449-85FE-1462E55C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C8F344-ED2D-BF41-B4CC-CE5C0065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038A51-DF3D-1645-845E-A135AF95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79D000-201D-7445-87B3-9C3E3C1E6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69A6B2-8D71-D240-B278-E0F05D380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D9DA6A-2A88-824A-B727-92C83A7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D1037-C012-D146-850E-8E5287D0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77C6C7-2043-804D-9564-B90E3B4F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9688E-7199-C94F-967A-FCF5EF04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EBAD43-0B05-3B42-8AF5-593BA89D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D85F7C-B836-FC4D-BB1F-DAFCBAB5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E61133-0445-4A49-91D4-C726EAEE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3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45B45F-97B3-9C4F-A6E5-3550C836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B93BDE-9AEB-1043-BA16-7C1C5173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D6BD85-D5C5-F241-9E38-7FC9B20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BDD91-C999-CC47-A07A-D6E7B685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B2FAF-8BE7-2F44-A48D-37880FA6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2D72E-7480-1749-982A-6A642F49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5D272E-27DF-6B4C-8D31-B6FBC703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4351FB-2329-904D-A43B-C9771BE6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387581-C68F-094F-BC8B-FC2D8100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1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5E7E9-3663-7441-A506-A1A4E9E4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95E10E-E5BE-F848-80DF-4EB04804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61CB1-0D7F-0C45-9CF9-F0BF57660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951294-DA53-F240-9F56-2E71303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FB5A6-3FA8-1B4D-AF63-B0714B3F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BF7754-A61D-7F47-B32A-DAEA1C45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10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A74AE-FBA0-7D40-AF33-8AB558A6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FD9F1-E1FA-104D-95B1-2D32BC33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D7F6B-426C-2845-863D-70826C07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1E1-BB1C-0143-8E83-CB24998FC2CC}" type="datetimeFigureOut">
              <a:rPr lang="ru-RU" smtClean="0"/>
              <a:t>07.08.2023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86DDE-E9DB-1A43-9A40-2EDCBFA1A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2B84E9-EBC4-0740-A1A0-7BF7FEEE3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4D1B2-61D4-CF4F-975C-9EEA97F66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essa.r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tres.ru/" TargetMode="External"/><Relationship Id="rId2" Type="http://schemas.openxmlformats.org/officeDocument/2006/relationships/hyperlink" Target="https://www.kaggle.com/sharthz23/mts-library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A9E733-04C3-4F46-96F2-033587F0C156}"/>
              </a:ext>
            </a:extLst>
          </p:cNvPr>
          <p:cNvSpPr txBox="1"/>
          <p:nvPr/>
        </p:nvSpPr>
        <p:spPr>
          <a:xfrm>
            <a:off x="1711846" y="2509285"/>
            <a:ext cx="8771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Исследование читательских предпочтений пользователей на примере МТС </a:t>
            </a:r>
            <a:r>
              <a:rPr lang="en-US" sz="3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3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033EDD-A63A-CF43-A9D0-3674A01627D9}"/>
              </a:ext>
            </a:extLst>
          </p:cNvPr>
          <p:cNvSpPr txBox="1"/>
          <p:nvPr/>
        </p:nvSpPr>
        <p:spPr>
          <a:xfrm>
            <a:off x="435935" y="6124353"/>
            <a:ext cx="595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Терешенко Ольга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2364133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652693" y="2030307"/>
            <a:ext cx="12474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девочки</a:t>
            </a:r>
            <a:endParaRPr lang="ru-RU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850F5B-1531-C24C-83CE-90647D6EAE1F}"/>
              </a:ext>
            </a:extLst>
          </p:cNvPr>
          <p:cNvSpPr/>
          <p:nvPr/>
        </p:nvSpPr>
        <p:spPr>
          <a:xfrm>
            <a:off x="3327966" y="2795447"/>
            <a:ext cx="1513996" cy="14385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31 %</a:t>
            </a:r>
            <a:endParaRPr lang="ru-RU" sz="2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605C814C-46D0-DF4E-A286-97CAAAB36531}"/>
              </a:ext>
            </a:extLst>
          </p:cNvPr>
          <p:cNvSpPr/>
          <p:nvPr/>
        </p:nvSpPr>
        <p:spPr>
          <a:xfrm>
            <a:off x="972304" y="2788920"/>
            <a:ext cx="2614046" cy="2575560"/>
          </a:xfrm>
          <a:prstGeom prst="ellipse">
            <a:avLst/>
          </a:prstGeom>
          <a:gradFill flip="none" rotWithShape="1">
            <a:gsLst>
              <a:gs pos="88000">
                <a:srgbClr val="370D86"/>
              </a:gs>
              <a:gs pos="0">
                <a:schemeClr val="bg1">
                  <a:lumMod val="85000"/>
                </a:schemeClr>
              </a:gs>
              <a:gs pos="17000">
                <a:schemeClr val="accent3">
                  <a:lumMod val="0"/>
                  <a:lumOff val="100000"/>
                </a:schemeClr>
              </a:gs>
              <a:gs pos="98000">
                <a:srgbClr val="370D86"/>
              </a:gs>
            </a:gsLst>
            <a:lin ang="189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69 %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3337798" y="2030307"/>
            <a:ext cx="15172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мальчики</a:t>
            </a:r>
            <a:endParaRPr lang="ru-RU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E5C308D-6A85-A247-A495-8F1C73427A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732412"/>
              </p:ext>
            </p:extLst>
          </p:nvPr>
        </p:nvGraphicFramePr>
        <p:xfrm>
          <a:off x="5499356" y="1478279"/>
          <a:ext cx="6235444" cy="464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61D9A0-1458-8549-80D6-E21CCCCA7F33}"/>
              </a:ext>
            </a:extLst>
          </p:cNvPr>
          <p:cNvSpPr txBox="1"/>
          <p:nvPr/>
        </p:nvSpPr>
        <p:spPr>
          <a:xfrm>
            <a:off x="7963786" y="2030307"/>
            <a:ext cx="25571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возрастные группы</a:t>
            </a:r>
          </a:p>
        </p:txBody>
      </p:sp>
    </p:spTree>
    <p:extLst>
      <p:ext uri="{BB962C8B-B14F-4D97-AF65-F5344CB8AC3E}">
        <p14:creationId xmlns:p14="http://schemas.microsoft.com/office/powerpoint/2010/main" val="34273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85F1C-F370-C04F-9572-12A5FEEFD19D}"/>
              </a:ext>
            </a:extLst>
          </p:cNvPr>
          <p:cNvSpPr txBox="1"/>
          <p:nvPr/>
        </p:nvSpPr>
        <p:spPr>
          <a:xfrm>
            <a:off x="1332060" y="1543419"/>
            <a:ext cx="1970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постоянные читатели</a:t>
            </a:r>
            <a:endParaRPr lang="ru-RU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3250B-6CB3-DA43-AA82-DA9662B0F47C}"/>
              </a:ext>
            </a:extLst>
          </p:cNvPr>
          <p:cNvSpPr txBox="1"/>
          <p:nvPr/>
        </p:nvSpPr>
        <p:spPr>
          <a:xfrm>
            <a:off x="4210640" y="1543419"/>
            <a:ext cx="19704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временные пользователи</a:t>
            </a:r>
            <a:endParaRPr lang="ru-RU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CE3A-D85A-4F45-96EB-3EE33D901AF1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всех уникальных пользователей – 135.553</a:t>
            </a:r>
          </a:p>
        </p:txBody>
      </p:sp>
      <p:sp>
        <p:nvSpPr>
          <p:cNvPr id="3" name="Прямоугольник с двумя скругленными противолежащими углами 2">
            <a:extLst>
              <a:ext uri="{FF2B5EF4-FFF2-40B4-BE49-F238E27FC236}">
                <a16:creationId xmlns:a16="http://schemas.microsoft.com/office/drawing/2014/main" id="{7E1E6EF5-5EEB-4E48-9EB0-F4A95C498805}"/>
              </a:ext>
            </a:extLst>
          </p:cNvPr>
          <p:cNvSpPr/>
          <p:nvPr/>
        </p:nvSpPr>
        <p:spPr>
          <a:xfrm>
            <a:off x="659219" y="2638103"/>
            <a:ext cx="3130777" cy="241521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0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93 </a:t>
            </a:r>
            <a:r>
              <a:rPr lang="en-US" sz="30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30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125.512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ru-RU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Прямоугольник с двумя скругленными противолежащими углами 7">
            <a:extLst>
              <a:ext uri="{FF2B5EF4-FFF2-40B4-BE49-F238E27FC236}">
                <a16:creationId xmlns:a16="http://schemas.microsoft.com/office/drawing/2014/main" id="{F2030CF1-E8DB-BE42-8448-D1BAB9CA70D4}"/>
              </a:ext>
            </a:extLst>
          </p:cNvPr>
          <p:cNvSpPr/>
          <p:nvPr/>
        </p:nvSpPr>
        <p:spPr>
          <a:xfrm>
            <a:off x="4501144" y="3293028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 </a:t>
            </a:r>
            <a:r>
              <a:rPr lang="en-US" sz="26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endParaRPr lang="ru-RU" sz="2600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(10.041)</a:t>
            </a:r>
          </a:p>
        </p:txBody>
      </p:sp>
      <p:sp>
        <p:nvSpPr>
          <p:cNvPr id="10" name="Прямоугольник с двумя скругленными противолежащими углами 9">
            <a:extLst>
              <a:ext uri="{FF2B5EF4-FFF2-40B4-BE49-F238E27FC236}">
                <a16:creationId xmlns:a16="http://schemas.microsoft.com/office/drawing/2014/main" id="{B027995E-4F42-D946-AC58-87EB9C09B58C}"/>
              </a:ext>
            </a:extLst>
          </p:cNvPr>
          <p:cNvSpPr/>
          <p:nvPr/>
        </p:nvSpPr>
        <p:spPr>
          <a:xfrm>
            <a:off x="6938402" y="406255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4233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(2019 год)</a:t>
            </a:r>
          </a:p>
        </p:txBody>
      </p:sp>
      <p:sp>
        <p:nvSpPr>
          <p:cNvPr id="12" name="Прямоугольник с двумя скругленными противолежащими углами 11">
            <a:extLst>
              <a:ext uri="{FF2B5EF4-FFF2-40B4-BE49-F238E27FC236}">
                <a16:creationId xmlns:a16="http://schemas.microsoft.com/office/drawing/2014/main" id="{127B530C-CF28-754F-A66D-36706FC12494}"/>
              </a:ext>
            </a:extLst>
          </p:cNvPr>
          <p:cNvSpPr/>
          <p:nvPr/>
        </p:nvSpPr>
        <p:spPr>
          <a:xfrm>
            <a:off x="6912276" y="2596041"/>
            <a:ext cx="1401289" cy="109253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5808</a:t>
            </a:r>
          </a:p>
          <a:p>
            <a:pPr algn="ctr"/>
            <a:endParaRPr lang="ru-RU" sz="1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(2018 год)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70050-E66C-5E46-98DC-9FDD1EFFA70F}"/>
              </a:ext>
            </a:extLst>
          </p:cNvPr>
          <p:cNvSpPr txBox="1"/>
          <p:nvPr/>
        </p:nvSpPr>
        <p:spPr>
          <a:xfrm>
            <a:off x="9363694" y="3014558"/>
            <a:ext cx="2121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-1575</a:t>
            </a:r>
            <a:endParaRPr lang="en-US" sz="8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читателей за год</a:t>
            </a:r>
            <a:endParaRPr lang="en-US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ru-RU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 </a:t>
            </a:r>
            <a:r>
              <a:rPr lang="en-US" sz="24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%)</a:t>
            </a:r>
            <a:endParaRPr lang="ru-RU" sz="2400" b="1" dirty="0">
              <a:solidFill>
                <a:srgbClr val="370D86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971E4-09A5-104F-A598-30995807856E}"/>
              </a:ext>
            </a:extLst>
          </p:cNvPr>
          <p:cNvSpPr txBox="1"/>
          <p:nvPr/>
        </p:nvSpPr>
        <p:spPr>
          <a:xfrm>
            <a:off x="3920626" y="3455718"/>
            <a:ext cx="42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36323F3-6C29-5246-AC68-B771E640B0F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902433" y="3142306"/>
            <a:ext cx="1009843" cy="5232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30EEC5-D82F-0440-A354-09849E0D7933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02433" y="3951986"/>
            <a:ext cx="1035969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26C2787-C1C0-2640-9096-4B5B9B6E449E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8313565" y="3142306"/>
            <a:ext cx="984814" cy="5462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122725C-7641-2B4A-9F95-887743ABEA1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339691" y="3951986"/>
            <a:ext cx="958688" cy="65683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1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76216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(1/2)</a:t>
            </a:r>
          </a:p>
        </p:txBody>
      </p:sp>
      <p:sp>
        <p:nvSpPr>
          <p:cNvPr id="5" name="Треугольник 4">
            <a:extLst>
              <a:ext uri="{FF2B5EF4-FFF2-40B4-BE49-F238E27FC236}">
                <a16:creationId xmlns:a16="http://schemas.microsoft.com/office/drawing/2014/main" id="{EBF1243D-507D-9640-896C-5868688AF76B}"/>
              </a:ext>
            </a:extLst>
          </p:cNvPr>
          <p:cNvSpPr/>
          <p:nvPr/>
        </p:nvSpPr>
        <p:spPr>
          <a:xfrm>
            <a:off x="940526" y="1545467"/>
            <a:ext cx="6108865" cy="3510981"/>
          </a:xfrm>
          <a:prstGeom prst="triangle">
            <a:avLst/>
          </a:prstGeom>
          <a:gradFill>
            <a:gsLst>
              <a:gs pos="100000">
                <a:schemeClr val="bg2">
                  <a:lumMod val="90000"/>
                </a:schemeClr>
              </a:gs>
              <a:gs pos="0">
                <a:srgbClr val="370D86"/>
              </a:gs>
              <a:gs pos="93000">
                <a:schemeClr val="bg2"/>
              </a:gs>
              <a:gs pos="100000">
                <a:schemeClr val="bg1">
                  <a:lumMod val="95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  <a:gs pos="63000">
                <a:schemeClr val="bg2">
                  <a:lumMod val="93000"/>
                  <a:lumOff val="7000"/>
                  <a:alpha val="52000"/>
                </a:schemeClr>
              </a:gs>
              <a:gs pos="48000">
                <a:schemeClr val="bg2">
                  <a:lumMod val="90000"/>
                </a:schemeClr>
              </a:gs>
              <a:gs pos="10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CEAD65-5FC6-B340-9FDC-ABE89AA4F813}"/>
              </a:ext>
            </a:extLst>
          </p:cNvPr>
          <p:cNvCxnSpPr>
            <a:cxnSpLocks/>
          </p:cNvCxnSpPr>
          <p:nvPr/>
        </p:nvCxnSpPr>
        <p:spPr>
          <a:xfrm>
            <a:off x="2207623" y="3591562"/>
            <a:ext cx="522514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B1DDC49-1B25-0643-8EED-0405BF50BA67}"/>
              </a:ext>
            </a:extLst>
          </p:cNvPr>
          <p:cNvCxnSpPr>
            <a:cxnSpLocks/>
          </p:cNvCxnSpPr>
          <p:nvPr/>
        </p:nvCxnSpPr>
        <p:spPr>
          <a:xfrm>
            <a:off x="2952206" y="2736791"/>
            <a:ext cx="4480560" cy="0"/>
          </a:xfrm>
          <a:prstGeom prst="line">
            <a:avLst/>
          </a:prstGeom>
          <a:ln w="9525">
            <a:solidFill>
              <a:srgbClr val="370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447EC3-5271-944D-B2C1-73C8E3E85CD3}"/>
              </a:ext>
            </a:extLst>
          </p:cNvPr>
          <p:cNvSpPr txBox="1"/>
          <p:nvPr/>
        </p:nvSpPr>
        <p:spPr>
          <a:xfrm>
            <a:off x="3776774" y="200282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EF199-8FA8-1E42-A08E-869621A23096}"/>
              </a:ext>
            </a:extLst>
          </p:cNvPr>
          <p:cNvSpPr txBox="1"/>
          <p:nvPr/>
        </p:nvSpPr>
        <p:spPr>
          <a:xfrm>
            <a:off x="3689424" y="409134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633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0243F-9065-6443-900F-14E991295E42}"/>
              </a:ext>
            </a:extLst>
          </p:cNvPr>
          <p:cNvSpPr txBox="1"/>
          <p:nvPr/>
        </p:nvSpPr>
        <p:spPr>
          <a:xfrm>
            <a:off x="7184567" y="4050376"/>
            <a:ext cx="303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все «выделенные» жанры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9D2320-626F-D840-807B-5CFD9E7D2054}"/>
              </a:ext>
            </a:extLst>
          </p:cNvPr>
          <p:cNvSpPr txBox="1"/>
          <p:nvPr/>
        </p:nvSpPr>
        <p:spPr>
          <a:xfrm>
            <a:off x="7184567" y="2847195"/>
            <a:ext cx="340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жанры, «прочитанные» более 20.000 раз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4F5F88-3855-014D-9517-CD32765E3E49}"/>
              </a:ext>
            </a:extLst>
          </p:cNvPr>
          <p:cNvSpPr txBox="1"/>
          <p:nvPr/>
        </p:nvSpPr>
        <p:spPr>
          <a:xfrm>
            <a:off x="7184567" y="1921013"/>
            <a:ext cx="4376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независимо от возраста и пола читателей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F8FE58-876C-F043-92D5-BC6077A02752}"/>
              </a:ext>
            </a:extLst>
          </p:cNvPr>
          <p:cNvSpPr txBox="1"/>
          <p:nvPr/>
        </p:nvSpPr>
        <p:spPr>
          <a:xfrm>
            <a:off x="3689424" y="2920436"/>
            <a:ext cx="611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этой отметки начинается значимый рост популярности жанров</a:t>
            </a:r>
          </a:p>
        </p:txBody>
      </p:sp>
    </p:spTree>
    <p:extLst>
      <p:ext uri="{BB962C8B-B14F-4D97-AF65-F5344CB8AC3E}">
        <p14:creationId xmlns:p14="http://schemas.microsoft.com/office/powerpoint/2010/main" val="72178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88A87-A0D8-7349-BB7A-087BD55827B9}"/>
              </a:ext>
            </a:extLst>
          </p:cNvPr>
          <p:cNvSpPr txBox="1"/>
          <p:nvPr/>
        </p:nvSpPr>
        <p:spPr>
          <a:xfrm>
            <a:off x="1462395" y="1356532"/>
            <a:ext cx="529110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жанры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</a:t>
            </a:r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Боевая фантастика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Боевое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Героическое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Зарубежные любовные романы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Любовное фэнтези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Попаданцы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Современная русская литература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Современные детективы</a:t>
            </a:r>
          </a:p>
          <a:p>
            <a:endParaRPr lang="ru-RU" sz="8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Современные любовные романы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3B0AA6-E9DE-F746-A64D-589811F150E5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независимо от возраста и пола читателей</a:t>
            </a:r>
          </a:p>
        </p:txBody>
      </p:sp>
      <p:sp>
        <p:nvSpPr>
          <p:cNvPr id="3" name="Закрывающая фигурная скобка 2">
            <a:extLst>
              <a:ext uri="{FF2B5EF4-FFF2-40B4-BE49-F238E27FC236}">
                <a16:creationId xmlns:a16="http://schemas.microsoft.com/office/drawing/2014/main" id="{DAC0249F-D92A-6545-A85C-87D869B9268A}"/>
              </a:ext>
            </a:extLst>
          </p:cNvPr>
          <p:cNvSpPr/>
          <p:nvPr/>
        </p:nvSpPr>
        <p:spPr>
          <a:xfrm>
            <a:off x="5839102" y="2011681"/>
            <a:ext cx="692329" cy="3540034"/>
          </a:xfrm>
          <a:prstGeom prst="rightBrace">
            <a:avLst>
              <a:gd name="adj1" fmla="val 8333"/>
              <a:gd name="adj2" fmla="val 50370"/>
            </a:avLst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903B7-32EE-B84C-81D9-081D7B20A29D}"/>
              </a:ext>
            </a:extLst>
          </p:cNvPr>
          <p:cNvSpPr txBox="1"/>
          <p:nvPr/>
        </p:nvSpPr>
        <p:spPr>
          <a:xfrm>
            <a:off x="6714310" y="3415937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именно эти жанры и будут</a:t>
            </a:r>
          </a:p>
          <a:p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рассмотрены дальше</a:t>
            </a:r>
          </a:p>
        </p:txBody>
      </p:sp>
    </p:spTree>
    <p:extLst>
      <p:ext uri="{BB962C8B-B14F-4D97-AF65-F5344CB8AC3E}">
        <p14:creationId xmlns:p14="http://schemas.microsoft.com/office/powerpoint/2010/main" val="416139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79174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852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4AA78-3E63-FD40-8D3E-0476D9F6BA69}"/>
              </a:ext>
            </a:extLst>
          </p:cNvPr>
          <p:cNvSpPr txBox="1"/>
          <p:nvPr/>
        </p:nvSpPr>
        <p:spPr>
          <a:xfrm>
            <a:off x="968828" y="1020114"/>
            <a:ext cx="10149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издания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**</a:t>
            </a:r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прочитанные за 2 года более 900 раз (1 раз за день и больше)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00AE9E6-B84D-4545-BFD2-BB0D943AFD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142292"/>
              </p:ext>
            </p:extLst>
          </p:nvPr>
        </p:nvGraphicFramePr>
        <p:xfrm>
          <a:off x="424085" y="1567537"/>
          <a:ext cx="5989775" cy="395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6D3839C-EA0F-9342-B586-1F64A149B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979315"/>
              </p:ext>
            </p:extLst>
          </p:nvPr>
        </p:nvGraphicFramePr>
        <p:xfrm>
          <a:off x="6413861" y="1567537"/>
          <a:ext cx="5352870" cy="3956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9BC898-13DA-7E4B-8B2E-4556AFD52DD6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C8FF4-2AFF-8442-B058-92C522F275AC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отнесены к газетам или журналам согласно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сайту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https://pressa.ru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периодические издания вошли в перечень 42-х жанров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7A112E7-97BB-BD4A-8F03-E99E75F447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365751"/>
              </p:ext>
            </p:extLst>
          </p:nvPr>
        </p:nvGraphicFramePr>
        <p:xfrm>
          <a:off x="738776" y="1562719"/>
          <a:ext cx="5239661" cy="419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8F3F47-4B3C-404E-A8C2-1CD44397A289}"/>
              </a:ext>
            </a:extLst>
          </p:cNvPr>
          <p:cNvSpPr txBox="1"/>
          <p:nvPr/>
        </p:nvSpPr>
        <p:spPr>
          <a:xfrm>
            <a:off x="3788229" y="5917481"/>
            <a:ext cx="4898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уникальные пользователи               читают прессу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C826754-3FCE-F149-83A8-22F7DCF265F0}"/>
              </a:ext>
            </a:extLst>
          </p:cNvPr>
          <p:cNvCxnSpPr>
            <a:cxnSpLocks/>
          </p:cNvCxnSpPr>
          <p:nvPr/>
        </p:nvCxnSpPr>
        <p:spPr>
          <a:xfrm>
            <a:off x="6740432" y="6063358"/>
            <a:ext cx="324000" cy="0"/>
          </a:xfrm>
          <a:prstGeom prst="line">
            <a:avLst/>
          </a:prstGeom>
          <a:ln w="57150">
            <a:solidFill>
              <a:srgbClr val="370D86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DE32353-B3E3-6A49-B7F7-8129B1B86F5F}"/>
              </a:ext>
            </a:extLst>
          </p:cNvPr>
          <p:cNvCxnSpPr>
            <a:cxnSpLocks/>
          </p:cNvCxnSpPr>
          <p:nvPr/>
        </p:nvCxnSpPr>
        <p:spPr>
          <a:xfrm>
            <a:off x="3853543" y="6054657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564610D-F642-0E46-BA0B-87962C9447B7}"/>
              </a:ext>
            </a:extLst>
          </p:cNvPr>
          <p:cNvCxnSpPr>
            <a:cxnSpLocks/>
          </p:cNvCxnSpPr>
          <p:nvPr/>
        </p:nvCxnSpPr>
        <p:spPr>
          <a:xfrm>
            <a:off x="4005943" y="6063358"/>
            <a:ext cx="108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Диаграмма 20">
            <a:extLst>
              <a:ext uri="{FF2B5EF4-FFF2-40B4-BE49-F238E27FC236}">
                <a16:creationId xmlns:a16="http://schemas.microsoft.com/office/drawing/2014/main" id="{35A6AE0F-ABDD-C248-9DDB-23550B401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548772"/>
              </p:ext>
            </p:extLst>
          </p:nvPr>
        </p:nvGraphicFramePr>
        <p:xfrm>
          <a:off x="6200503" y="1562718"/>
          <a:ext cx="5373188" cy="4198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46A30A1-8F90-B049-AF64-9279A1F33B7A}"/>
              </a:ext>
            </a:extLst>
          </p:cNvPr>
          <p:cNvSpPr txBox="1"/>
          <p:nvPr/>
        </p:nvSpPr>
        <p:spPr>
          <a:xfrm>
            <a:off x="1366152" y="1017967"/>
            <a:ext cx="94368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(по данным изданий, прочитанных за 2 года раз в день и больше)</a:t>
            </a:r>
          </a:p>
        </p:txBody>
      </p:sp>
    </p:spTree>
    <p:extLst>
      <p:ext uri="{BB962C8B-B14F-4D97-AF65-F5344CB8AC3E}">
        <p14:creationId xmlns:p14="http://schemas.microsoft.com/office/powerpoint/2010/main" val="50496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0938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99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 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(по количеству прочтений)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B58F6-F6DE-7645-B489-F1122274A224}"/>
              </a:ext>
            </a:extLst>
          </p:cNvPr>
          <p:cNvSpPr txBox="1"/>
          <p:nvPr/>
        </p:nvSpPr>
        <p:spPr>
          <a:xfrm>
            <a:off x="340241" y="6358270"/>
            <a:ext cx="8816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этот же автор самый читаемый в жанре «Современные любовные романы»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B13F12-B29D-A349-B7E1-EA4C53A02900}"/>
              </a:ext>
            </a:extLst>
          </p:cNvPr>
          <p:cNvSpPr/>
          <p:nvPr/>
        </p:nvSpPr>
        <p:spPr>
          <a:xfrm>
            <a:off x="1711238" y="957332"/>
            <a:ext cx="6583682" cy="608056"/>
          </a:xfrm>
          <a:prstGeom prst="rect">
            <a:avLst/>
          </a:prstGeom>
          <a:gradFill flip="none" rotWithShape="1">
            <a:gsLst>
              <a:gs pos="23000">
                <a:srgbClr val="370D86">
                  <a:lumMod val="98000"/>
                </a:srgbClr>
              </a:gs>
              <a:gs pos="71000">
                <a:srgbClr val="370D86">
                  <a:alpha val="40000"/>
                </a:srgbClr>
              </a:gs>
              <a:gs pos="100000">
                <a:srgbClr val="370D86">
                  <a:alpha val="2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детективы.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Татьяна Полякова</a:t>
            </a:r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E718C12-4DD4-7C42-8044-EA799B2F2C95}"/>
              </a:ext>
            </a:extLst>
          </p:cNvPr>
          <p:cNvSpPr/>
          <p:nvPr/>
        </p:nvSpPr>
        <p:spPr>
          <a:xfrm>
            <a:off x="1711239" y="1614966"/>
            <a:ext cx="4467498" cy="608056"/>
          </a:xfrm>
          <a:prstGeom prst="rect">
            <a:avLst/>
          </a:prstGeom>
          <a:gradFill>
            <a:gsLst>
              <a:gs pos="3000">
                <a:srgbClr val="370D86"/>
              </a:gs>
              <a:gs pos="44000">
                <a:srgbClr val="370D86">
                  <a:alpha val="40000"/>
                </a:srgbClr>
              </a:gs>
              <a:gs pos="83000">
                <a:srgbClr val="370D86">
                  <a:alpha val="17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2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</a:t>
            </a:r>
          </a:p>
          <a:p>
            <a:pPr algn="ctr"/>
            <a:endParaRPr lang="ru-RU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8C8CE6C-0382-A543-B166-4FD9657F9EA2}"/>
              </a:ext>
            </a:extLst>
          </p:cNvPr>
          <p:cNvSpPr/>
          <p:nvPr/>
        </p:nvSpPr>
        <p:spPr>
          <a:xfrm>
            <a:off x="1711238" y="2266418"/>
            <a:ext cx="4180115" cy="607827"/>
          </a:xfrm>
          <a:prstGeom prst="rect">
            <a:avLst/>
          </a:prstGeom>
          <a:gradFill>
            <a:gsLst>
              <a:gs pos="1000">
                <a:srgbClr val="370D86"/>
              </a:gs>
              <a:gs pos="0">
                <a:srgbClr val="370D86">
                  <a:alpha val="14000"/>
                </a:srgbClr>
              </a:gs>
              <a:gs pos="0">
                <a:srgbClr val="370D86">
                  <a:lumMod val="100000"/>
                  <a:alpha val="90000"/>
                </a:srgbClr>
              </a:gs>
              <a:gs pos="65000">
                <a:srgbClr val="370D86">
                  <a:alpha val="14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Елена Звёздная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69ED92A-4509-F449-B1DF-A4459D1E3617}"/>
              </a:ext>
            </a:extLst>
          </p:cNvPr>
          <p:cNvSpPr/>
          <p:nvPr/>
        </p:nvSpPr>
        <p:spPr>
          <a:xfrm>
            <a:off x="1711238" y="2923023"/>
            <a:ext cx="217253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фэнтези. 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Джордж Мартин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EEE4DC-0CA2-7B4A-8791-77D306458F8C}"/>
              </a:ext>
            </a:extLst>
          </p:cNvPr>
          <p:cNvSpPr/>
          <p:nvPr/>
        </p:nvSpPr>
        <p:spPr>
          <a:xfrm>
            <a:off x="1711239" y="5583968"/>
            <a:ext cx="1406179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Попаданцы. 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Артём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Каменистый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188B6B-9096-3640-9251-B6AB7E6209DA}"/>
              </a:ext>
            </a:extLst>
          </p:cNvPr>
          <p:cNvSpPr/>
          <p:nvPr/>
        </p:nvSpPr>
        <p:spPr>
          <a:xfrm>
            <a:off x="1711239" y="3581093"/>
            <a:ext cx="1996200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</a:t>
            </a:r>
          </a:p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романы.</a:t>
            </a:r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Анна Тодд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endParaRPr lang="ru-RU" sz="1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B86F9E-A29A-1045-AABA-3AA57390D400}"/>
              </a:ext>
            </a:extLst>
          </p:cNvPr>
          <p:cNvSpPr/>
          <p:nvPr/>
        </p:nvSpPr>
        <p:spPr>
          <a:xfrm>
            <a:off x="1711239" y="4251557"/>
            <a:ext cx="1809592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Сергей Тармашев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0AF1C8-7716-AE42-85AC-C26A75E26B4E}"/>
              </a:ext>
            </a:extLst>
          </p:cNvPr>
          <p:cNvSpPr/>
          <p:nvPr/>
        </p:nvSpPr>
        <p:spPr>
          <a:xfrm>
            <a:off x="1711238" y="4912934"/>
            <a:ext cx="171907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Анджей Сапковский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75DAF47-A2D8-9148-8813-F105AEF48E03}"/>
              </a:ext>
            </a:extLst>
          </p:cNvPr>
          <p:cNvSpPr/>
          <p:nvPr/>
        </p:nvSpPr>
        <p:spPr>
          <a:xfrm>
            <a:off x="7950936" y="2579031"/>
            <a:ext cx="2830217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Дина Рубина.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Яблоки из сада Шлицбутера</a:t>
            </a:r>
          </a:p>
        </p:txBody>
      </p:sp>
      <p:sp>
        <p:nvSpPr>
          <p:cNvPr id="16" name="Открывающая фигурная скобка 15">
            <a:extLst>
              <a:ext uri="{FF2B5EF4-FFF2-40B4-BE49-F238E27FC236}">
                <a16:creationId xmlns:a16="http://schemas.microsoft.com/office/drawing/2014/main" id="{DE9809EC-83E7-6644-9438-A3509BA3DE78}"/>
              </a:ext>
            </a:extLst>
          </p:cNvPr>
          <p:cNvSpPr/>
          <p:nvPr/>
        </p:nvSpPr>
        <p:spPr>
          <a:xfrm>
            <a:off x="1097286" y="944269"/>
            <a:ext cx="444137" cy="5260589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2566C5-E210-3847-934C-3594CAE2A2EF}"/>
              </a:ext>
            </a:extLst>
          </p:cNvPr>
          <p:cNvSpPr txBox="1"/>
          <p:nvPr/>
        </p:nvSpPr>
        <p:spPr>
          <a:xfrm rot="16200000">
            <a:off x="-282981" y="3376099"/>
            <a:ext cx="22162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жанры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F0FC470-7CB9-FC46-9076-40466EE22AFF}"/>
              </a:ext>
            </a:extLst>
          </p:cNvPr>
          <p:cNvSpPr/>
          <p:nvPr/>
        </p:nvSpPr>
        <p:spPr>
          <a:xfrm>
            <a:off x="7950936" y="3252963"/>
            <a:ext cx="2764901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Борис Акунин.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Сказки для идиотов (сборник)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0C0B021-DD85-2C44-A3E9-2217064130AF}"/>
              </a:ext>
            </a:extLst>
          </p:cNvPr>
          <p:cNvSpPr/>
          <p:nvPr/>
        </p:nvSpPr>
        <p:spPr>
          <a:xfrm>
            <a:off x="7950936" y="3926895"/>
            <a:ext cx="2678766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Ю Несбё.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Снеговик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C58562A-1CFE-9F40-89A6-B5918C8A8341}"/>
              </a:ext>
            </a:extLst>
          </p:cNvPr>
          <p:cNvSpPr/>
          <p:nvPr/>
        </p:nvSpPr>
        <p:spPr>
          <a:xfrm>
            <a:off x="7950936" y="4601458"/>
            <a:ext cx="2529825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Гузель Яхина.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Зулейха открывает глаза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A60709F-54C2-F44B-B3A1-6994894AB1A2}"/>
              </a:ext>
            </a:extLst>
          </p:cNvPr>
          <p:cNvSpPr/>
          <p:nvPr/>
        </p:nvSpPr>
        <p:spPr>
          <a:xfrm>
            <a:off x="7950936" y="5279436"/>
            <a:ext cx="1702614" cy="607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Э.Л. Джеймс.</a:t>
            </a:r>
          </a:p>
          <a:p>
            <a:r>
              <a:rPr lang="ru-RU" sz="12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 оттенков серого</a:t>
            </a:r>
          </a:p>
        </p:txBody>
      </p:sp>
      <p:sp>
        <p:nvSpPr>
          <p:cNvPr id="22" name="Открывающая фигурная скобка 21">
            <a:extLst>
              <a:ext uri="{FF2B5EF4-FFF2-40B4-BE49-F238E27FC236}">
                <a16:creationId xmlns:a16="http://schemas.microsoft.com/office/drawing/2014/main" id="{9974EECB-D403-7E40-911C-BE281873CD2A}"/>
              </a:ext>
            </a:extLst>
          </p:cNvPr>
          <p:cNvSpPr/>
          <p:nvPr/>
        </p:nvSpPr>
        <p:spPr>
          <a:xfrm>
            <a:off x="7350050" y="2577370"/>
            <a:ext cx="444137" cy="334880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AD9A26-8E9D-7B40-9F5A-BAD01EABA163}"/>
              </a:ext>
            </a:extLst>
          </p:cNvPr>
          <p:cNvSpPr txBox="1"/>
          <p:nvPr/>
        </p:nvSpPr>
        <p:spPr>
          <a:xfrm>
            <a:off x="7524205" y="1104496"/>
            <a:ext cx="75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11239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4DF99-48C4-064A-BE71-E7DE6D630F91}"/>
              </a:ext>
            </a:extLst>
          </p:cNvPr>
          <p:cNvSpPr txBox="1"/>
          <p:nvPr/>
        </p:nvSpPr>
        <p:spPr>
          <a:xfrm>
            <a:off x="5529472" y="1746626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7648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8CF850-CA12-F942-A41D-B7FFD3F9B02C}"/>
              </a:ext>
            </a:extLst>
          </p:cNvPr>
          <p:cNvSpPr txBox="1"/>
          <p:nvPr/>
        </p:nvSpPr>
        <p:spPr>
          <a:xfrm>
            <a:off x="5242518" y="2408093"/>
            <a:ext cx="670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7031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DB845-E9BF-A04C-BE58-EBE0D3EC39DB}"/>
              </a:ext>
            </a:extLst>
          </p:cNvPr>
          <p:cNvSpPr txBox="1"/>
          <p:nvPr/>
        </p:nvSpPr>
        <p:spPr>
          <a:xfrm>
            <a:off x="3883775" y="3108378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4CFE2-3FBD-8844-B7FA-2D55E641C5CA}"/>
              </a:ext>
            </a:extLst>
          </p:cNvPr>
          <p:cNvSpPr txBox="1"/>
          <p:nvPr/>
        </p:nvSpPr>
        <p:spPr>
          <a:xfrm>
            <a:off x="3707439" y="374763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3393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B7088-8505-194E-8CA2-E4793AE55D0A}"/>
              </a:ext>
            </a:extLst>
          </p:cNvPr>
          <p:cNvSpPr txBox="1"/>
          <p:nvPr/>
        </p:nvSpPr>
        <p:spPr>
          <a:xfrm>
            <a:off x="3520831" y="440269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3084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FC0A4-033A-F048-97D7-B4F37237B1A6}"/>
              </a:ext>
            </a:extLst>
          </p:cNvPr>
          <p:cNvSpPr txBox="1"/>
          <p:nvPr/>
        </p:nvSpPr>
        <p:spPr>
          <a:xfrm>
            <a:off x="3430309" y="5079793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5AD7BC-DFAE-9B46-9422-6517F87A8717}"/>
              </a:ext>
            </a:extLst>
          </p:cNvPr>
          <p:cNvSpPr txBox="1"/>
          <p:nvPr/>
        </p:nvSpPr>
        <p:spPr>
          <a:xfrm>
            <a:off x="3117418" y="57568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9A950A-3E44-0A4F-95F6-EF6C4EB536A2}"/>
              </a:ext>
            </a:extLst>
          </p:cNvPr>
          <p:cNvSpPr txBox="1"/>
          <p:nvPr/>
        </p:nvSpPr>
        <p:spPr>
          <a:xfrm>
            <a:off x="10767568" y="2753746"/>
            <a:ext cx="681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3E7FB-3450-CF4C-BDC6-2B1C550E8A99}"/>
              </a:ext>
            </a:extLst>
          </p:cNvPr>
          <p:cNvSpPr txBox="1"/>
          <p:nvPr/>
        </p:nvSpPr>
        <p:spPr>
          <a:xfrm>
            <a:off x="10726208" y="3411391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2157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3CB85-E448-A742-8B78-912D2D8CA159}"/>
              </a:ext>
            </a:extLst>
          </p:cNvPr>
          <p:cNvSpPr txBox="1"/>
          <p:nvPr/>
        </p:nvSpPr>
        <p:spPr>
          <a:xfrm>
            <a:off x="10622670" y="40574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2089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CE37A-61C8-3442-9638-BBB34668D87D}"/>
              </a:ext>
            </a:extLst>
          </p:cNvPr>
          <p:cNvSpPr txBox="1"/>
          <p:nvPr/>
        </p:nvSpPr>
        <p:spPr>
          <a:xfrm>
            <a:off x="10480761" y="4736094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1949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5D70D-4634-6645-8421-20E4060E8CE9}"/>
              </a:ext>
            </a:extLst>
          </p:cNvPr>
          <p:cNvSpPr txBox="1"/>
          <p:nvPr/>
        </p:nvSpPr>
        <p:spPr>
          <a:xfrm>
            <a:off x="9653550" y="5414072"/>
            <a:ext cx="727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1341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38D8C5-E19A-5540-BC5D-EEFD2B52238C}"/>
              </a:ext>
            </a:extLst>
          </p:cNvPr>
          <p:cNvSpPr txBox="1"/>
          <p:nvPr/>
        </p:nvSpPr>
        <p:spPr>
          <a:xfrm rot="16200000">
            <a:off x="6057857" y="4051096"/>
            <a:ext cx="203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авторы и книги</a:t>
            </a:r>
          </a:p>
        </p:txBody>
      </p:sp>
    </p:spTree>
    <p:extLst>
      <p:ext uri="{BB962C8B-B14F-4D97-AF65-F5344CB8AC3E}">
        <p14:creationId xmlns:p14="http://schemas.microsoft.com/office/powerpoint/2010/main" val="339492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20" y="372140"/>
            <a:ext cx="3370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Оглавление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0352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236779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(1/3)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3161538"/>
                  </p:ext>
                </p:extLst>
              </p:nvPr>
            </p:nvGraphicFramePr>
            <p:xfrm>
              <a:off x="5965370" y="1533201"/>
              <a:ext cx="5673634" cy="43712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Диаграмма 2">
                <a:extLst>
                  <a:ext uri="{FF2B5EF4-FFF2-40B4-BE49-F238E27FC236}">
                    <a16:creationId xmlns:a16="http://schemas.microsoft.com/office/drawing/2014/main" id="{04401833-CE6E-BD49-A3DD-EB24A19A42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5370" y="1533201"/>
                <a:ext cx="5673634" cy="437120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7D8657-AA5D-6E4F-AA4C-EE34CA7FE85D}"/>
              </a:ext>
            </a:extLst>
          </p:cNvPr>
          <p:cNvSpPr txBox="1"/>
          <p:nvPr/>
        </p:nvSpPr>
        <p:spPr>
          <a:xfrm>
            <a:off x="6374675" y="1972490"/>
            <a:ext cx="1519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38810 / 2207 </a:t>
            </a:r>
            <a:r>
              <a:rPr lang="en-US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400" b="1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7067006" y="1073447"/>
            <a:ext cx="3944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что дочитывают полностью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935E3EDE-F664-8345-B246-A252C6C6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904052"/>
              </p:ext>
            </p:extLst>
          </p:nvPr>
        </p:nvGraphicFramePr>
        <p:xfrm>
          <a:off x="502462" y="2076993"/>
          <a:ext cx="5206274" cy="3984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040657" y="1617737"/>
            <a:ext cx="3944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дочитывает полностью (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A0A41C-BF8D-6F42-86B3-F33010CC1FAB}"/>
              </a:ext>
            </a:extLst>
          </p:cNvPr>
          <p:cNvSpPr txBox="1"/>
          <p:nvPr/>
        </p:nvSpPr>
        <p:spPr>
          <a:xfrm>
            <a:off x="2337239" y="5305578"/>
            <a:ext cx="6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35-44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FF2AF-5108-2145-962F-930D77C0A99E}"/>
              </a:ext>
            </a:extLst>
          </p:cNvPr>
          <p:cNvSpPr txBox="1"/>
          <p:nvPr/>
        </p:nvSpPr>
        <p:spPr>
          <a:xfrm>
            <a:off x="3232666" y="5305578"/>
            <a:ext cx="75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45-54</a:t>
            </a:r>
            <a:endParaRPr lang="ru-RU" sz="12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столько раз дочитали книги в жанре  /  книг в библиотеке этого жанра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73F47E-7351-AE45-8151-5697F839D10B}"/>
              </a:ext>
            </a:extLst>
          </p:cNvPr>
          <p:cNvSpPr txBox="1"/>
          <p:nvPr/>
        </p:nvSpPr>
        <p:spPr>
          <a:xfrm>
            <a:off x="8301440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19881 / 1841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74D5D-2002-6A4A-ADF0-3B625179FD89}"/>
              </a:ext>
            </a:extLst>
          </p:cNvPr>
          <p:cNvSpPr txBox="1"/>
          <p:nvPr/>
        </p:nvSpPr>
        <p:spPr>
          <a:xfrm>
            <a:off x="6413863" y="47252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25281 / 2453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DFEB45-6EBC-C244-8C48-45A43C3F9959}"/>
              </a:ext>
            </a:extLst>
          </p:cNvPr>
          <p:cNvSpPr txBox="1"/>
          <p:nvPr/>
        </p:nvSpPr>
        <p:spPr>
          <a:xfrm>
            <a:off x="10071465" y="1969159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19577 / 3166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CAC63-3217-274F-9C38-62AE3E8CB62B}"/>
              </a:ext>
            </a:extLst>
          </p:cNvPr>
          <p:cNvSpPr txBox="1"/>
          <p:nvPr/>
        </p:nvSpPr>
        <p:spPr>
          <a:xfrm>
            <a:off x="8277496" y="3293180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17983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3033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797D4-15CA-264E-B92F-165F66BE1204}"/>
              </a:ext>
            </a:extLst>
          </p:cNvPr>
          <p:cNvSpPr txBox="1"/>
          <p:nvPr/>
        </p:nvSpPr>
        <p:spPr>
          <a:xfrm>
            <a:off x="8288377" y="4807411"/>
            <a:ext cx="1280160" cy="31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15300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3E65F-D523-BE47-8409-03B10669D221}"/>
              </a:ext>
            </a:extLst>
          </p:cNvPr>
          <p:cNvSpPr txBox="1"/>
          <p:nvPr/>
        </p:nvSpPr>
        <p:spPr>
          <a:xfrm>
            <a:off x="9840416" y="3293181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14438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2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625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405B4-B61F-1A4B-A5F3-4E900A31FCD5}"/>
              </a:ext>
            </a:extLst>
          </p:cNvPr>
          <p:cNvSpPr txBox="1"/>
          <p:nvPr/>
        </p:nvSpPr>
        <p:spPr>
          <a:xfrm>
            <a:off x="10741888" y="3311434"/>
            <a:ext cx="770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12873</a:t>
            </a:r>
            <a:r>
              <a:rPr lang="ru-RU" dirty="0"/>
              <a:t> / </a:t>
            </a:r>
            <a:r>
              <a:rPr lang="en-US" dirty="0"/>
              <a:t>1922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9DDD5-F9B6-FF4B-A1A3-5F6A6B6CDAB1}"/>
              </a:ext>
            </a:extLst>
          </p:cNvPr>
          <p:cNvSpPr txBox="1"/>
          <p:nvPr/>
        </p:nvSpPr>
        <p:spPr>
          <a:xfrm>
            <a:off x="10003834" y="5118664"/>
            <a:ext cx="1321665" cy="31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9920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/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3839</a:t>
            </a:r>
            <a:endParaRPr lang="ru-RU" sz="14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6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6838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40D1A-77CB-6D41-8DD5-DC442B3D422E}"/>
              </a:ext>
            </a:extLst>
          </p:cNvPr>
          <p:cNvSpPr txBox="1"/>
          <p:nvPr/>
        </p:nvSpPr>
        <p:spPr>
          <a:xfrm>
            <a:off x="6884132" y="1386954"/>
            <a:ext cx="449361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кому интересно оценивать книги 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sz="1900" b="1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4E61C-123F-304A-BD95-D03D3D97C31C}"/>
              </a:ext>
            </a:extLst>
          </p:cNvPr>
          <p:cNvSpPr txBox="1"/>
          <p:nvPr/>
        </p:nvSpPr>
        <p:spPr>
          <a:xfrm>
            <a:off x="1523985" y="1395666"/>
            <a:ext cx="34660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количество оценок (</a:t>
            </a:r>
            <a:r>
              <a:rPr lang="en-US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%</a:t>
            </a:r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631FA-8F53-EE44-8386-B0850BB567D9}"/>
              </a:ext>
            </a:extLst>
          </p:cNvPr>
          <p:cNvSpPr txBox="1"/>
          <p:nvPr/>
        </p:nvSpPr>
        <p:spPr>
          <a:xfrm>
            <a:off x="340242" y="5992519"/>
            <a:ext cx="6661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из рассматриваемого периода исключены два последних месяца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08599-B8EF-9E42-B493-960120620153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книги, которые почти или полностью прочитаны (в целях объективности)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BED32539-8BB0-DC47-B7BB-0C6D9333A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0602968"/>
              </p:ext>
            </p:extLst>
          </p:nvPr>
        </p:nvGraphicFramePr>
        <p:xfrm>
          <a:off x="933540" y="2110338"/>
          <a:ext cx="4326421" cy="3872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B21A8E-550B-F241-9E99-2A8B0521B1CC}"/>
              </a:ext>
            </a:extLst>
          </p:cNvPr>
          <p:cNvSpPr txBox="1"/>
          <p:nvPr/>
        </p:nvSpPr>
        <p:spPr>
          <a:xfrm>
            <a:off x="1449978" y="5329645"/>
            <a:ext cx="723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1 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99CE5-EDC9-D54F-9241-5968205949C9}"/>
              </a:ext>
            </a:extLst>
          </p:cNvPr>
          <p:cNvSpPr txBox="1"/>
          <p:nvPr/>
        </p:nvSpPr>
        <p:spPr>
          <a:xfrm>
            <a:off x="2147776" y="5326278"/>
            <a:ext cx="66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2 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8E1A3-9218-514B-A240-CA4F2E4E453A}"/>
              </a:ext>
            </a:extLst>
          </p:cNvPr>
          <p:cNvSpPr txBox="1"/>
          <p:nvPr/>
        </p:nvSpPr>
        <p:spPr>
          <a:xfrm>
            <a:off x="2815896" y="516126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3 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79380-C5BC-D045-94AF-C6CC8EE29F59}"/>
              </a:ext>
            </a:extLst>
          </p:cNvPr>
          <p:cNvSpPr txBox="1"/>
          <p:nvPr/>
        </p:nvSpPr>
        <p:spPr>
          <a:xfrm>
            <a:off x="3470953" y="4966482"/>
            <a:ext cx="653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4 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EC745-4DA3-2244-9732-119706EF83EF}"/>
              </a:ext>
            </a:extLst>
          </p:cNvPr>
          <p:cNvSpPr txBox="1"/>
          <p:nvPr/>
        </p:nvSpPr>
        <p:spPr>
          <a:xfrm>
            <a:off x="4143962" y="3295884"/>
            <a:ext cx="62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 5 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0AFEE-8540-664B-90EC-1F442F0982B5}"/>
              </a:ext>
            </a:extLst>
          </p:cNvPr>
          <p:cNvSpPr txBox="1"/>
          <p:nvPr/>
        </p:nvSpPr>
        <p:spPr>
          <a:xfrm>
            <a:off x="3521295" y="4101736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DB017-EFE7-F344-A8AC-8F9761190E15}"/>
              </a:ext>
            </a:extLst>
          </p:cNvPr>
          <p:cNvSpPr txBox="1"/>
          <p:nvPr/>
        </p:nvSpPr>
        <p:spPr>
          <a:xfrm>
            <a:off x="1567544" y="4677796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F6E34-DBF9-2447-9423-111804C74AFF}"/>
              </a:ext>
            </a:extLst>
          </p:cNvPr>
          <p:cNvSpPr txBox="1"/>
          <p:nvPr/>
        </p:nvSpPr>
        <p:spPr>
          <a:xfrm>
            <a:off x="2258808" y="4674276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C52A15-4C5A-904E-A074-E6C8D892589F}"/>
              </a:ext>
            </a:extLst>
          </p:cNvPr>
          <p:cNvSpPr txBox="1"/>
          <p:nvPr/>
        </p:nvSpPr>
        <p:spPr>
          <a:xfrm>
            <a:off x="2926932" y="4436119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6A0DD7-5381-404A-AF54-03CFD18804BC}"/>
              </a:ext>
            </a:extLst>
          </p:cNvPr>
          <p:cNvSpPr txBox="1"/>
          <p:nvPr/>
        </p:nvSpPr>
        <p:spPr>
          <a:xfrm>
            <a:off x="4206237" y="2562149"/>
            <a:ext cx="48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74</a:t>
            </a:r>
          </a:p>
        </p:txBody>
      </p:sp>
      <p:graphicFrame>
        <p:nvGraphicFramePr>
          <p:cNvPr id="50" name="Диаграмма 49">
            <a:extLst>
              <a:ext uri="{FF2B5EF4-FFF2-40B4-BE49-F238E27FC236}">
                <a16:creationId xmlns:a16="http://schemas.microsoft.com/office/drawing/2014/main" id="{B29C82EE-B196-FC4F-801D-04A491418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5925"/>
              </p:ext>
            </p:extLst>
          </p:nvPr>
        </p:nvGraphicFramePr>
        <p:xfrm>
          <a:off x="6095372" y="1963270"/>
          <a:ext cx="5579921" cy="389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CB56E991-08DB-DE45-BCF2-1E9072FF8160}"/>
              </a:ext>
            </a:extLst>
          </p:cNvPr>
          <p:cNvSpPr txBox="1"/>
          <p:nvPr/>
        </p:nvSpPr>
        <p:spPr>
          <a:xfrm>
            <a:off x="6348542" y="2056598"/>
            <a:ext cx="9145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18 - 24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980E83-5908-0749-82F2-04CC8BB7E5DA}"/>
              </a:ext>
            </a:extLst>
          </p:cNvPr>
          <p:cNvSpPr txBox="1"/>
          <p:nvPr/>
        </p:nvSpPr>
        <p:spPr>
          <a:xfrm>
            <a:off x="7241893" y="2161102"/>
            <a:ext cx="8753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25 - 34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040B8E-3A67-7A41-ACB3-1BE5525882F9}"/>
              </a:ext>
            </a:extLst>
          </p:cNvPr>
          <p:cNvSpPr txBox="1"/>
          <p:nvPr/>
        </p:nvSpPr>
        <p:spPr>
          <a:xfrm>
            <a:off x="8190214" y="3013051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35 - 44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1B99C3-7C60-3341-B4B8-B4F0FB819D61}"/>
              </a:ext>
            </a:extLst>
          </p:cNvPr>
          <p:cNvSpPr txBox="1"/>
          <p:nvPr/>
        </p:nvSpPr>
        <p:spPr>
          <a:xfrm>
            <a:off x="9081078" y="3090394"/>
            <a:ext cx="80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45 - 54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C178EF-105E-C948-82BA-59C3E2317406}"/>
              </a:ext>
            </a:extLst>
          </p:cNvPr>
          <p:cNvSpPr txBox="1"/>
          <p:nvPr/>
        </p:nvSpPr>
        <p:spPr>
          <a:xfrm>
            <a:off x="9888360" y="2463379"/>
            <a:ext cx="90392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55 - 64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E101FB-383A-8447-8686-B60C0E51BE62}"/>
              </a:ext>
            </a:extLst>
          </p:cNvPr>
          <p:cNvSpPr txBox="1"/>
          <p:nvPr/>
        </p:nvSpPr>
        <p:spPr>
          <a:xfrm>
            <a:off x="10928121" y="3666232"/>
            <a:ext cx="580258" cy="319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65 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2D03-8A88-4B4E-85D9-D4FF5CBBD9D0}"/>
              </a:ext>
            </a:extLst>
          </p:cNvPr>
          <p:cNvSpPr txBox="1"/>
          <p:nvPr/>
        </p:nvSpPr>
        <p:spPr>
          <a:xfrm>
            <a:off x="9431385" y="5852015"/>
            <a:ext cx="2129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4 » </a:t>
            </a:r>
            <a:r>
              <a:rPr lang="ru-RU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ru-RU" sz="14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« 5 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1A57F33-A5D7-1E44-8AB7-B3B3B75DE2FD}"/>
              </a:ext>
            </a:extLst>
          </p:cNvPr>
          <p:cNvSpPr/>
          <p:nvPr/>
        </p:nvSpPr>
        <p:spPr>
          <a:xfrm>
            <a:off x="9445531" y="5852015"/>
            <a:ext cx="403641" cy="2700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2CB1CDC-28C9-EF46-A78A-53AE8841856B}"/>
              </a:ext>
            </a:extLst>
          </p:cNvPr>
          <p:cNvSpPr/>
          <p:nvPr/>
        </p:nvSpPr>
        <p:spPr>
          <a:xfrm>
            <a:off x="10459166" y="5860665"/>
            <a:ext cx="403641" cy="2700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B5CCE597-8847-B448-B0A6-2FB1C84C4569}"/>
              </a:ext>
            </a:extLst>
          </p:cNvPr>
          <p:cNvSpPr/>
          <p:nvPr/>
        </p:nvSpPr>
        <p:spPr>
          <a:xfrm>
            <a:off x="1881051" y="2612571"/>
            <a:ext cx="1867994" cy="1828800"/>
          </a:xfrm>
          <a:custGeom>
            <a:avLst/>
            <a:gdLst>
              <a:gd name="connsiteX0" fmla="*/ 0 w 1867994"/>
              <a:gd name="connsiteY0" fmla="*/ 1828800 h 1828800"/>
              <a:gd name="connsiteX1" fmla="*/ 65315 w 1867994"/>
              <a:gd name="connsiteY1" fmla="*/ 1815738 h 1828800"/>
              <a:gd name="connsiteX2" fmla="*/ 169818 w 1867994"/>
              <a:gd name="connsiteY2" fmla="*/ 1789612 h 1828800"/>
              <a:gd name="connsiteX3" fmla="*/ 235132 w 1867994"/>
              <a:gd name="connsiteY3" fmla="*/ 1776549 h 1828800"/>
              <a:gd name="connsiteX4" fmla="*/ 313509 w 1867994"/>
              <a:gd name="connsiteY4" fmla="*/ 1750423 h 1828800"/>
              <a:gd name="connsiteX5" fmla="*/ 352698 w 1867994"/>
              <a:gd name="connsiteY5" fmla="*/ 1737360 h 1828800"/>
              <a:gd name="connsiteX6" fmla="*/ 483326 w 1867994"/>
              <a:gd name="connsiteY6" fmla="*/ 1698172 h 1828800"/>
              <a:gd name="connsiteX7" fmla="*/ 561703 w 1867994"/>
              <a:gd name="connsiteY7" fmla="*/ 1658983 h 1828800"/>
              <a:gd name="connsiteX8" fmla="*/ 600892 w 1867994"/>
              <a:gd name="connsiteY8" fmla="*/ 1632858 h 1828800"/>
              <a:gd name="connsiteX9" fmla="*/ 692332 w 1867994"/>
              <a:gd name="connsiteY9" fmla="*/ 1593669 h 1828800"/>
              <a:gd name="connsiteX10" fmla="*/ 809898 w 1867994"/>
              <a:gd name="connsiteY10" fmla="*/ 1528355 h 1828800"/>
              <a:gd name="connsiteX11" fmla="*/ 849086 w 1867994"/>
              <a:gd name="connsiteY11" fmla="*/ 1502229 h 1828800"/>
              <a:gd name="connsiteX12" fmla="*/ 888275 w 1867994"/>
              <a:gd name="connsiteY12" fmla="*/ 1463040 h 1828800"/>
              <a:gd name="connsiteX13" fmla="*/ 927463 w 1867994"/>
              <a:gd name="connsiteY13" fmla="*/ 1449978 h 1828800"/>
              <a:gd name="connsiteX14" fmla="*/ 953589 w 1867994"/>
              <a:gd name="connsiteY14" fmla="*/ 1410789 h 1828800"/>
              <a:gd name="connsiteX15" fmla="*/ 992778 w 1867994"/>
              <a:gd name="connsiteY15" fmla="*/ 1397726 h 1828800"/>
              <a:gd name="connsiteX16" fmla="*/ 1031966 w 1867994"/>
              <a:gd name="connsiteY16" fmla="*/ 1371600 h 1828800"/>
              <a:gd name="connsiteX17" fmla="*/ 1058092 w 1867994"/>
              <a:gd name="connsiteY17" fmla="*/ 1332412 h 1828800"/>
              <a:gd name="connsiteX18" fmla="*/ 1097280 w 1867994"/>
              <a:gd name="connsiteY18" fmla="*/ 1306286 h 1828800"/>
              <a:gd name="connsiteX19" fmla="*/ 1136469 w 1867994"/>
              <a:gd name="connsiteY19" fmla="*/ 1267098 h 1828800"/>
              <a:gd name="connsiteX20" fmla="*/ 1175658 w 1867994"/>
              <a:gd name="connsiteY20" fmla="*/ 1240972 h 1828800"/>
              <a:gd name="connsiteX21" fmla="*/ 1254035 w 1867994"/>
              <a:gd name="connsiteY21" fmla="*/ 1149532 h 1828800"/>
              <a:gd name="connsiteX22" fmla="*/ 1293223 w 1867994"/>
              <a:gd name="connsiteY22" fmla="*/ 1123406 h 1828800"/>
              <a:gd name="connsiteX23" fmla="*/ 1358538 w 1867994"/>
              <a:gd name="connsiteY23" fmla="*/ 1045029 h 1828800"/>
              <a:gd name="connsiteX24" fmla="*/ 1423852 w 1867994"/>
              <a:gd name="connsiteY24" fmla="*/ 979715 h 1828800"/>
              <a:gd name="connsiteX25" fmla="*/ 1449978 w 1867994"/>
              <a:gd name="connsiteY25" fmla="*/ 940526 h 1828800"/>
              <a:gd name="connsiteX26" fmla="*/ 1489166 w 1867994"/>
              <a:gd name="connsiteY26" fmla="*/ 901338 h 1828800"/>
              <a:gd name="connsiteX27" fmla="*/ 1502229 w 1867994"/>
              <a:gd name="connsiteY27" fmla="*/ 862149 h 1828800"/>
              <a:gd name="connsiteX28" fmla="*/ 1554480 w 1867994"/>
              <a:gd name="connsiteY28" fmla="*/ 783772 h 1828800"/>
              <a:gd name="connsiteX29" fmla="*/ 1580606 w 1867994"/>
              <a:gd name="connsiteY29" fmla="*/ 744583 h 1828800"/>
              <a:gd name="connsiteX30" fmla="*/ 1606732 w 1867994"/>
              <a:gd name="connsiteY30" fmla="*/ 705395 h 1828800"/>
              <a:gd name="connsiteX31" fmla="*/ 1645920 w 1867994"/>
              <a:gd name="connsiteY31" fmla="*/ 627018 h 1828800"/>
              <a:gd name="connsiteX32" fmla="*/ 1658983 w 1867994"/>
              <a:gd name="connsiteY32" fmla="*/ 587829 h 1828800"/>
              <a:gd name="connsiteX33" fmla="*/ 1685109 w 1867994"/>
              <a:gd name="connsiteY33" fmla="*/ 548640 h 1828800"/>
              <a:gd name="connsiteX34" fmla="*/ 1711235 w 1867994"/>
              <a:gd name="connsiteY34" fmla="*/ 470263 h 1828800"/>
              <a:gd name="connsiteX35" fmla="*/ 1763486 w 1867994"/>
              <a:gd name="connsiteY35" fmla="*/ 352698 h 1828800"/>
              <a:gd name="connsiteX36" fmla="*/ 1815738 w 1867994"/>
              <a:gd name="connsiteY36" fmla="*/ 195943 h 1828800"/>
              <a:gd name="connsiteX37" fmla="*/ 1828800 w 1867994"/>
              <a:gd name="connsiteY37" fmla="*/ 156755 h 1828800"/>
              <a:gd name="connsiteX38" fmla="*/ 1841863 w 1867994"/>
              <a:gd name="connsiteY38" fmla="*/ 117566 h 1828800"/>
              <a:gd name="connsiteX39" fmla="*/ 1867989 w 1867994"/>
              <a:gd name="connsiteY39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7994" h="1828800">
                <a:moveTo>
                  <a:pt x="0" y="1828800"/>
                </a:moveTo>
                <a:cubicBezTo>
                  <a:pt x="21772" y="1824446"/>
                  <a:pt x="43681" y="1820730"/>
                  <a:pt x="65315" y="1815738"/>
                </a:cubicBezTo>
                <a:cubicBezTo>
                  <a:pt x="100302" y="1807664"/>
                  <a:pt x="134609" y="1796654"/>
                  <a:pt x="169818" y="1789612"/>
                </a:cubicBezTo>
                <a:cubicBezTo>
                  <a:pt x="191589" y="1785258"/>
                  <a:pt x="213712" y="1782391"/>
                  <a:pt x="235132" y="1776549"/>
                </a:cubicBezTo>
                <a:cubicBezTo>
                  <a:pt x="261701" y="1769303"/>
                  <a:pt x="287383" y="1759132"/>
                  <a:pt x="313509" y="1750423"/>
                </a:cubicBezTo>
                <a:cubicBezTo>
                  <a:pt x="326572" y="1746069"/>
                  <a:pt x="339339" y="1740699"/>
                  <a:pt x="352698" y="1737360"/>
                </a:cubicBezTo>
                <a:cubicBezTo>
                  <a:pt x="381910" y="1730058"/>
                  <a:pt x="464241" y="1710896"/>
                  <a:pt x="483326" y="1698172"/>
                </a:cubicBezTo>
                <a:cubicBezTo>
                  <a:pt x="595628" y="1623304"/>
                  <a:pt x="453546" y="1713061"/>
                  <a:pt x="561703" y="1658983"/>
                </a:cubicBezTo>
                <a:cubicBezTo>
                  <a:pt x="575745" y="1651962"/>
                  <a:pt x="587261" y="1640647"/>
                  <a:pt x="600892" y="1632858"/>
                </a:cubicBezTo>
                <a:cubicBezTo>
                  <a:pt x="646092" y="1607029"/>
                  <a:pt x="648364" y="1608325"/>
                  <a:pt x="692332" y="1593669"/>
                </a:cubicBezTo>
                <a:cubicBezTo>
                  <a:pt x="782166" y="1533780"/>
                  <a:pt x="740921" y="1551347"/>
                  <a:pt x="809898" y="1528355"/>
                </a:cubicBezTo>
                <a:cubicBezTo>
                  <a:pt x="822961" y="1519646"/>
                  <a:pt x="837025" y="1512280"/>
                  <a:pt x="849086" y="1502229"/>
                </a:cubicBezTo>
                <a:cubicBezTo>
                  <a:pt x="863278" y="1490402"/>
                  <a:pt x="872904" y="1473287"/>
                  <a:pt x="888275" y="1463040"/>
                </a:cubicBezTo>
                <a:cubicBezTo>
                  <a:pt x="899732" y="1455402"/>
                  <a:pt x="914400" y="1454332"/>
                  <a:pt x="927463" y="1449978"/>
                </a:cubicBezTo>
                <a:cubicBezTo>
                  <a:pt x="936172" y="1436915"/>
                  <a:pt x="941330" y="1420597"/>
                  <a:pt x="953589" y="1410789"/>
                </a:cubicBezTo>
                <a:cubicBezTo>
                  <a:pt x="964341" y="1402187"/>
                  <a:pt x="980462" y="1403884"/>
                  <a:pt x="992778" y="1397726"/>
                </a:cubicBezTo>
                <a:cubicBezTo>
                  <a:pt x="1006820" y="1390705"/>
                  <a:pt x="1018903" y="1380309"/>
                  <a:pt x="1031966" y="1371600"/>
                </a:cubicBezTo>
                <a:cubicBezTo>
                  <a:pt x="1040675" y="1358537"/>
                  <a:pt x="1046991" y="1343513"/>
                  <a:pt x="1058092" y="1332412"/>
                </a:cubicBezTo>
                <a:cubicBezTo>
                  <a:pt x="1069193" y="1321311"/>
                  <a:pt x="1085219" y="1316337"/>
                  <a:pt x="1097280" y="1306286"/>
                </a:cubicBezTo>
                <a:cubicBezTo>
                  <a:pt x="1111472" y="1294459"/>
                  <a:pt x="1122277" y="1278924"/>
                  <a:pt x="1136469" y="1267098"/>
                </a:cubicBezTo>
                <a:cubicBezTo>
                  <a:pt x="1148530" y="1257047"/>
                  <a:pt x="1163597" y="1251023"/>
                  <a:pt x="1175658" y="1240972"/>
                </a:cubicBezTo>
                <a:cubicBezTo>
                  <a:pt x="1260965" y="1169882"/>
                  <a:pt x="1167552" y="1236015"/>
                  <a:pt x="1254035" y="1149532"/>
                </a:cubicBezTo>
                <a:cubicBezTo>
                  <a:pt x="1265136" y="1138431"/>
                  <a:pt x="1280160" y="1132115"/>
                  <a:pt x="1293223" y="1123406"/>
                </a:cubicBezTo>
                <a:cubicBezTo>
                  <a:pt x="1358096" y="1026098"/>
                  <a:pt x="1274712" y="1145622"/>
                  <a:pt x="1358538" y="1045029"/>
                </a:cubicBezTo>
                <a:cubicBezTo>
                  <a:pt x="1412966" y="979714"/>
                  <a:pt x="1352005" y="1027611"/>
                  <a:pt x="1423852" y="979715"/>
                </a:cubicBezTo>
                <a:cubicBezTo>
                  <a:pt x="1432561" y="966652"/>
                  <a:pt x="1439927" y="952587"/>
                  <a:pt x="1449978" y="940526"/>
                </a:cubicBezTo>
                <a:cubicBezTo>
                  <a:pt x="1461804" y="926334"/>
                  <a:pt x="1478919" y="916709"/>
                  <a:pt x="1489166" y="901338"/>
                </a:cubicBezTo>
                <a:cubicBezTo>
                  <a:pt x="1496804" y="889881"/>
                  <a:pt x="1495542" y="874186"/>
                  <a:pt x="1502229" y="862149"/>
                </a:cubicBezTo>
                <a:cubicBezTo>
                  <a:pt x="1517478" y="834701"/>
                  <a:pt x="1537063" y="809898"/>
                  <a:pt x="1554480" y="783772"/>
                </a:cubicBezTo>
                <a:lnTo>
                  <a:pt x="1580606" y="744583"/>
                </a:lnTo>
                <a:lnTo>
                  <a:pt x="1606732" y="705395"/>
                </a:lnTo>
                <a:cubicBezTo>
                  <a:pt x="1639567" y="606891"/>
                  <a:pt x="1595275" y="728309"/>
                  <a:pt x="1645920" y="627018"/>
                </a:cubicBezTo>
                <a:cubicBezTo>
                  <a:pt x="1652078" y="614702"/>
                  <a:pt x="1652825" y="600145"/>
                  <a:pt x="1658983" y="587829"/>
                </a:cubicBezTo>
                <a:cubicBezTo>
                  <a:pt x="1666004" y="573787"/>
                  <a:pt x="1678733" y="562987"/>
                  <a:pt x="1685109" y="548640"/>
                </a:cubicBezTo>
                <a:cubicBezTo>
                  <a:pt x="1696294" y="523475"/>
                  <a:pt x="1695959" y="493177"/>
                  <a:pt x="1711235" y="470263"/>
                </a:cubicBezTo>
                <a:cubicBezTo>
                  <a:pt x="1752636" y="408161"/>
                  <a:pt x="1732396" y="445968"/>
                  <a:pt x="1763486" y="352698"/>
                </a:cubicBezTo>
                <a:lnTo>
                  <a:pt x="1815738" y="195943"/>
                </a:lnTo>
                <a:lnTo>
                  <a:pt x="1828800" y="156755"/>
                </a:lnTo>
                <a:cubicBezTo>
                  <a:pt x="1833154" y="143692"/>
                  <a:pt x="1838523" y="130924"/>
                  <a:pt x="1841863" y="117566"/>
                </a:cubicBezTo>
                <a:cubicBezTo>
                  <a:pt x="1869045" y="8839"/>
                  <a:pt x="1867989" y="48969"/>
                  <a:pt x="1867989" y="0"/>
                </a:cubicBezTo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prstDash val="dashDot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289D9958-F260-FE40-9D47-7ECC295825A4}"/>
              </a:ext>
            </a:extLst>
          </p:cNvPr>
          <p:cNvCxnSpPr>
            <a:cxnSpLocks/>
          </p:cNvCxnSpPr>
          <p:nvPr/>
        </p:nvCxnSpPr>
        <p:spPr>
          <a:xfrm flipH="1">
            <a:off x="3688093" y="2379267"/>
            <a:ext cx="113204" cy="239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382049B9-9AE9-AA46-84C0-F2B7B4CE50B4}"/>
              </a:ext>
            </a:extLst>
          </p:cNvPr>
          <p:cNvCxnSpPr>
            <a:cxnSpLocks/>
          </p:cNvCxnSpPr>
          <p:nvPr/>
        </p:nvCxnSpPr>
        <p:spPr>
          <a:xfrm>
            <a:off x="3796941" y="2374911"/>
            <a:ext cx="4356" cy="24414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11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 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2221D-F81C-B849-A372-B8EE874DB656}"/>
              </a:ext>
            </a:extLst>
          </p:cNvPr>
          <p:cNvSpPr txBox="1"/>
          <p:nvPr/>
        </p:nvSpPr>
        <p:spPr>
          <a:xfrm>
            <a:off x="340241" y="6358270"/>
            <a:ext cx="9221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 данным за полные два года (фактор «дочитывания» здесь не важен)</a:t>
            </a:r>
          </a:p>
        </p:txBody>
      </p:sp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184BFD78-C470-7648-B4FD-68D722CE6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090396"/>
              </p:ext>
            </p:extLst>
          </p:nvPr>
        </p:nvGraphicFramePr>
        <p:xfrm>
          <a:off x="686525" y="1580608"/>
          <a:ext cx="5622834" cy="4245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063F06B-8095-AD43-A47A-F0B97C0927F4}"/>
              </a:ext>
            </a:extLst>
          </p:cNvPr>
          <p:cNvCxnSpPr/>
          <p:nvPr/>
        </p:nvCxnSpPr>
        <p:spPr>
          <a:xfrm flipH="1">
            <a:off x="6055372" y="2325189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C902523-41AE-AF44-8E00-1382AE9B322A}"/>
              </a:ext>
            </a:extLst>
          </p:cNvPr>
          <p:cNvCxnSpPr/>
          <p:nvPr/>
        </p:nvCxnSpPr>
        <p:spPr>
          <a:xfrm flipH="1">
            <a:off x="6028065" y="3692434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FF38635-D907-9E40-847B-E39A1E0F32D7}"/>
              </a:ext>
            </a:extLst>
          </p:cNvPr>
          <p:cNvCxnSpPr/>
          <p:nvPr/>
        </p:nvCxnSpPr>
        <p:spPr>
          <a:xfrm flipH="1">
            <a:off x="6055372" y="5059680"/>
            <a:ext cx="44994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A334B0-BD8B-B049-B359-2054335019AF}"/>
              </a:ext>
            </a:extLst>
          </p:cNvPr>
          <p:cNvSpPr txBox="1"/>
          <p:nvPr/>
        </p:nvSpPr>
        <p:spPr>
          <a:xfrm>
            <a:off x="1549193" y="5365961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64D05-0B79-3D43-B4CF-8B4BE7DEBA62}"/>
              </a:ext>
            </a:extLst>
          </p:cNvPr>
          <p:cNvSpPr txBox="1"/>
          <p:nvPr/>
        </p:nvSpPr>
        <p:spPr>
          <a:xfrm>
            <a:off x="2592252" y="5368833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CFA742-0632-BD41-8F7F-C7E4F625294E}"/>
              </a:ext>
            </a:extLst>
          </p:cNvPr>
          <p:cNvSpPr txBox="1"/>
          <p:nvPr/>
        </p:nvSpPr>
        <p:spPr>
          <a:xfrm>
            <a:off x="3671118" y="3546734"/>
            <a:ext cx="90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64F58-EAB2-724D-B081-527797883C6B}"/>
              </a:ext>
            </a:extLst>
          </p:cNvPr>
          <p:cNvSpPr txBox="1"/>
          <p:nvPr/>
        </p:nvSpPr>
        <p:spPr>
          <a:xfrm>
            <a:off x="4728332" y="5368831"/>
            <a:ext cx="8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7D16C-B516-3E46-A7D3-78A84EA40472}"/>
              </a:ext>
            </a:extLst>
          </p:cNvPr>
          <p:cNvSpPr txBox="1"/>
          <p:nvPr/>
        </p:nvSpPr>
        <p:spPr>
          <a:xfrm>
            <a:off x="1637203" y="1552421"/>
            <a:ext cx="77943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EA161-420B-DD43-8F7A-D51CD36B27C8}"/>
              </a:ext>
            </a:extLst>
          </p:cNvPr>
          <p:cNvSpPr txBox="1"/>
          <p:nvPr/>
        </p:nvSpPr>
        <p:spPr>
          <a:xfrm>
            <a:off x="7132327" y="1558061"/>
            <a:ext cx="77070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D5B0D-E9C5-3F47-B988-E7B56ADFBBBD}"/>
              </a:ext>
            </a:extLst>
          </p:cNvPr>
          <p:cNvSpPr txBox="1"/>
          <p:nvPr/>
        </p:nvSpPr>
        <p:spPr>
          <a:xfrm>
            <a:off x="6035057" y="2007044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08A279-1953-AA4F-A257-448EC87C7777}"/>
              </a:ext>
            </a:extLst>
          </p:cNvPr>
          <p:cNvSpPr txBox="1"/>
          <p:nvPr/>
        </p:nvSpPr>
        <p:spPr>
          <a:xfrm>
            <a:off x="5995868" y="3376755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5C923-1EAD-4743-8AF4-B97634B9B55F}"/>
              </a:ext>
            </a:extLst>
          </p:cNvPr>
          <p:cNvSpPr txBox="1"/>
          <p:nvPr/>
        </p:nvSpPr>
        <p:spPr>
          <a:xfrm>
            <a:off x="6021994" y="4733403"/>
            <a:ext cx="561702" cy="30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400</a:t>
            </a:r>
          </a:p>
        </p:txBody>
      </p:sp>
      <p:graphicFrame>
        <p:nvGraphicFramePr>
          <p:cNvPr id="22" name="Диаграмма 21">
            <a:extLst>
              <a:ext uri="{FF2B5EF4-FFF2-40B4-BE49-F238E27FC236}">
                <a16:creationId xmlns:a16="http://schemas.microsoft.com/office/drawing/2014/main" id="{E84382E2-84C9-8242-BB64-60E5E9229C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021810"/>
              </p:ext>
            </p:extLst>
          </p:nvPr>
        </p:nvGraphicFramePr>
        <p:xfrm>
          <a:off x="6187432" y="1447915"/>
          <a:ext cx="5582210" cy="443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CD8ED49-6426-2A4E-8ACC-7C5C7F978D7F}"/>
              </a:ext>
            </a:extLst>
          </p:cNvPr>
          <p:cNvCxnSpPr>
            <a:cxnSpLocks/>
          </p:cNvCxnSpPr>
          <p:nvPr/>
        </p:nvCxnSpPr>
        <p:spPr>
          <a:xfrm>
            <a:off x="7891419" y="1685109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5AF9457-F5C8-2B4F-81EF-897D563F417F}"/>
              </a:ext>
            </a:extLst>
          </p:cNvPr>
          <p:cNvCxnSpPr>
            <a:cxnSpLocks/>
          </p:cNvCxnSpPr>
          <p:nvPr/>
        </p:nvCxnSpPr>
        <p:spPr>
          <a:xfrm>
            <a:off x="8974195" y="1685109"/>
            <a:ext cx="0" cy="4042951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84F06EBF-2433-254E-8C2C-71F3884929D1}"/>
              </a:ext>
            </a:extLst>
          </p:cNvPr>
          <p:cNvCxnSpPr>
            <a:cxnSpLocks/>
          </p:cNvCxnSpPr>
          <p:nvPr/>
        </p:nvCxnSpPr>
        <p:spPr>
          <a:xfrm>
            <a:off x="10070036" y="1685109"/>
            <a:ext cx="0" cy="4029888"/>
          </a:xfrm>
          <a:prstGeom prst="line">
            <a:avLst/>
          </a:prstGeom>
          <a:ln w="12700">
            <a:solidFill>
              <a:srgbClr val="370D8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F1BDD2-A09F-EE49-B17E-7D7FAAB4BA98}"/>
              </a:ext>
            </a:extLst>
          </p:cNvPr>
          <p:cNvSpPr txBox="1"/>
          <p:nvPr/>
        </p:nvSpPr>
        <p:spPr>
          <a:xfrm>
            <a:off x="7005121" y="5361605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зима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94A672-1ADB-ED44-B970-A2E859017229}"/>
              </a:ext>
            </a:extLst>
          </p:cNvPr>
          <p:cNvSpPr txBox="1"/>
          <p:nvPr/>
        </p:nvSpPr>
        <p:spPr>
          <a:xfrm>
            <a:off x="8048180" y="5364477"/>
            <a:ext cx="783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весна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2D6640-E083-0A4A-A675-F5A7D116A2ED}"/>
              </a:ext>
            </a:extLst>
          </p:cNvPr>
          <p:cNvSpPr txBox="1"/>
          <p:nvPr/>
        </p:nvSpPr>
        <p:spPr>
          <a:xfrm>
            <a:off x="10184260" y="5364475"/>
            <a:ext cx="875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осень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238FAF-3377-A44C-B353-4E0956E3B6BD}"/>
              </a:ext>
            </a:extLst>
          </p:cNvPr>
          <p:cNvSpPr txBox="1"/>
          <p:nvPr/>
        </p:nvSpPr>
        <p:spPr>
          <a:xfrm>
            <a:off x="9058390" y="3398687"/>
            <a:ext cx="939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лето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3D49F2-16D5-F244-9717-62C98602C983}"/>
              </a:ext>
            </a:extLst>
          </p:cNvPr>
          <p:cNvSpPr txBox="1"/>
          <p:nvPr/>
        </p:nvSpPr>
        <p:spPr>
          <a:xfrm>
            <a:off x="2495009" y="1016558"/>
            <a:ext cx="77023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среднее количество пользователей и читаемых книг за день</a:t>
            </a: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6A2EA5FC-DD05-F341-8460-EE19FB43361A}"/>
              </a:ext>
            </a:extLst>
          </p:cNvPr>
          <p:cNvCxnSpPr/>
          <p:nvPr/>
        </p:nvCxnSpPr>
        <p:spPr>
          <a:xfrm flipV="1">
            <a:off x="3617953" y="2775100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703CA9D-A7D5-0147-9673-9FD1A296A9EC}"/>
              </a:ext>
            </a:extLst>
          </p:cNvPr>
          <p:cNvCxnSpPr/>
          <p:nvPr/>
        </p:nvCxnSpPr>
        <p:spPr>
          <a:xfrm flipV="1">
            <a:off x="9033488" y="2300174"/>
            <a:ext cx="998574" cy="393405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C801F30-5CE1-7341-8E12-B394CDB02F3C}"/>
              </a:ext>
            </a:extLst>
          </p:cNvPr>
          <p:cNvCxnSpPr/>
          <p:nvPr/>
        </p:nvCxnSpPr>
        <p:spPr>
          <a:xfrm>
            <a:off x="3635176" y="4381086"/>
            <a:ext cx="987604" cy="434991"/>
          </a:xfrm>
          <a:prstGeom prst="straightConnector1">
            <a:avLst/>
          </a:prstGeom>
          <a:ln w="12700">
            <a:solidFill>
              <a:srgbClr val="370D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D5AE70F-E768-7449-A615-FF3B21C4AA8B}"/>
              </a:ext>
            </a:extLst>
          </p:cNvPr>
          <p:cNvSpPr txBox="1"/>
          <p:nvPr/>
        </p:nvSpPr>
        <p:spPr>
          <a:xfrm>
            <a:off x="723023" y="2410777"/>
            <a:ext cx="74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C01C9F-9A79-074F-BAEF-8CDB92DA2BFA}"/>
              </a:ext>
            </a:extLst>
          </p:cNvPr>
          <p:cNvSpPr txBox="1"/>
          <p:nvPr/>
        </p:nvSpPr>
        <p:spPr>
          <a:xfrm>
            <a:off x="726552" y="4859810"/>
            <a:ext cx="11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читатели</a:t>
            </a:r>
          </a:p>
        </p:txBody>
      </p:sp>
    </p:spTree>
    <p:extLst>
      <p:ext uri="{BB962C8B-B14F-4D97-AF65-F5344CB8AC3E}">
        <p14:creationId xmlns:p14="http://schemas.microsoft.com/office/powerpoint/2010/main" val="188651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13500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372140"/>
            <a:ext cx="8602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(1/11). Перечень 42-х жанров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4F8AF-5DFA-8340-85D3-52DA6F910CF4}"/>
              </a:ext>
            </a:extLst>
          </p:cNvPr>
          <p:cNvSpPr txBox="1"/>
          <p:nvPr/>
        </p:nvSpPr>
        <p:spPr>
          <a:xfrm>
            <a:off x="1606740" y="1240971"/>
            <a:ext cx="4101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Биографии и мемуары 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Городское 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Журнальные издания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классика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Зарубежная психология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Зарубежная 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Зарубежное фэнтези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детективы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Зарубежные любовные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Здоровье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Иронические детективы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Историческая 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о приключениях</a:t>
            </a:r>
          </a:p>
          <a:p>
            <a:pPr marL="228600" indent="-228600">
              <a:buFontTx/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Книги про волшебников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Короткие любовные романы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Космическая фантастика</a:t>
            </a:r>
          </a:p>
          <a:p>
            <a:pPr marL="228600" indent="-228600">
              <a:buAutoNum type="arabicPeriod"/>
            </a:pP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Литература 19 века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BFA62-917A-E04E-8427-766F226A5C82}"/>
              </a:ext>
            </a:extLst>
          </p:cNvPr>
          <p:cNvSpPr txBox="1"/>
          <p:nvPr/>
        </p:nvSpPr>
        <p:spPr>
          <a:xfrm>
            <a:off x="6122143" y="1249678"/>
            <a:ext cx="45632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22. Литература 20 века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23. Любовное фэнтези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24. Магические академии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25. Мистика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26. Научная 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27. Общая история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28. Остросюжетные любовные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29. Полицейские 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30. Попаданцы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31. Публицистика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32. Русская классика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33. Саморазвитие / личностный рост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34. Современная зарубежная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35. Современная русская литература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36. Современные детективы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37. Современные любовные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38. Социальная фантастика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39. Триллеры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40. Эзотерика / оккультизм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41. Эротические романы</a:t>
            </a:r>
          </a:p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42. Юмористическое фэнтези</a:t>
            </a:r>
          </a:p>
        </p:txBody>
      </p:sp>
    </p:spTree>
    <p:extLst>
      <p:ext uri="{BB962C8B-B14F-4D97-AF65-F5344CB8AC3E}">
        <p14:creationId xmlns:p14="http://schemas.microsoft.com/office/powerpoint/2010/main" val="120507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25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(2/11).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Боевая фантастика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4CA7211-B655-9545-8992-1B601E43B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3188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Тармашев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Катастрофа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Прорыв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 Конторович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Черная смерть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Ольга Комарова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 конца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Дашков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Мистериум. Полночь дизельпанка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 Уайт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Чужой: Холодная кузница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Виталий Денисов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 Ригаса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Евгений Михайлов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Тайна, что хранят льды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8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451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(3/11).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Боевое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48B8834-7BC1-504C-BE35-137C21B1A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8255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Престолов. Часть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Гай Орловский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Мир Трех Лун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Тень ингениума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Вольф Белов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Бельфеддор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Кулыбко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Пешка решает всё или Тайны Белого короля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Двуликий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13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3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(4/11).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Героическое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FBA7A362-81B8-AB48-8E44-E336467FB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1259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Анджей Сапковский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Ведьмак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Пехов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Страж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Лисина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Беглянка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Джордж Мартин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Игра Престолов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Вадим Панов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Красная угроза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Ночкин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Красотки и оборотни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Зубец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Стальной Дух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Михаил Перлин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Академия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II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. Путь Белого Странника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Александра Руда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Ола и Отто. Столица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Данил Хлуденко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Волкодлак на службе у Лешего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68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7819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(5/11).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Зарубежные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3B5F0A42-120D-3B49-A6C8-960AE41B0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617514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Э.Л. Джеймс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Пятьдесят оттенков серого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Линн Грэхем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Благородный соблазнитель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Сесилия Ахерн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P.S. 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 люблю тебя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Дж. Р. Уорд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Игрок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Молли Эванс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Кардиограмма страсти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Дебра Коуэн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Любовник под подозрением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Хармони Верна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Леонора. Девушка без прошлого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Кэти Максвелл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Свидание у алтаря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12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34803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2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(6/11).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Любовное фэнтези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86FC1828-9522-1046-AF0A-57394771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21781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397726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410788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722586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Звёздная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Долина драконов. Магическая Практика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Гаврилова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Каникулы в Раваншире или Свадьбы не будет!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Франциска Вудворт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Песнь златовласой сирены. Жар огня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Струны волшебства. Цветная музыка сидхе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Жильцова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Обрученные кровью. Отбор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Алексей Калинин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Святая ведьма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Кан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Легенды династий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Тихая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Золотой дракон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Наталья Лапина и другие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Если полюбишь проклятье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Любовь Барановская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Год Волчицы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32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098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(7/11). Популярные авторы в жанре</a:t>
            </a:r>
          </a:p>
          <a:p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Попаданцы	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D19C0EED-F618-A849-9632-36D9F5718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760390"/>
              </p:ext>
            </p:extLst>
          </p:nvPr>
        </p:nvGraphicFramePr>
        <p:xfrm>
          <a:off x="659218" y="1227909"/>
          <a:ext cx="10986682" cy="52552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Каменистый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Пять жизней читера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Владимир Поселягин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Рунный маг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Роман Злотников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Шаг к звездам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Константин Калбазов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Фаворит. Боярин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Милена Завойчинская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Приморская академия или Ты просто пока не привык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Михей Абевега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Ярлинги поневоле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Святослав Логинов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Россия за облаком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Энджел Делакруз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Молодые Боги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Елена Рудакова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Девятиэтажка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Надежда Соколова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Чужой мир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29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(8/11).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Современная русская литература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3B0FEFA-C13C-3846-9F0A-0563DC721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5125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Дина Рубина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Яблоки из сада Шлицбутера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Виктор Пелевин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S.N.U.F.F.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Борис Акунин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Сказки для идиотов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Метлицкая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Дневник свекрови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Гузель Яхина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Зулейха открывает глаза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Герцик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Рассказы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Максим Возняк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101 дзэнская история про Гитлера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Вячеслав </a:t>
                      </a:r>
                      <a:r>
                        <a:rPr lang="ru-RU" sz="16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Въюга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Записки путешественника. Прага. День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Сергей Корнев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Гол последней надежды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Вера Капылова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Белое пальто. Рассказы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745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8" y="265810"/>
            <a:ext cx="913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(9/11). Популярные авторы в жанре</a:t>
            </a:r>
          </a:p>
          <a:p>
            <a:r>
              <a:rPr lang="ru-RU" sz="28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            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детективы	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181EE497-2C27-CA43-8D86-67D0442A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1379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Полякова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Знак предсказателя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Татьяна Устинова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Земное притяжение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 Несбё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Снеговик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Марина Серова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Плата за рейтинг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и Сергей Литвиновы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Свадьбы не будет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Лука Д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’</a:t>
                      </a: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Сущность зла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Артем Удовицкий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Нейтралия. Знакомство в Сети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Илья Булгаков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Дамы. Пьесы для театра в моей голове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Мария Шкатулова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Убийство в Озерках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Ксения Лима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Идеальный план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76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265810"/>
            <a:ext cx="10515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(10/11). Популярные авторы в жанре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		</a:t>
            </a:r>
            <a:r>
              <a:rPr lang="ru-RU" sz="26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Современные любовные романы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37091"/>
              </p:ext>
            </p:extLst>
          </p:nvPr>
        </p:nvGraphicFramePr>
        <p:xfrm>
          <a:off x="659218" y="1227909"/>
          <a:ext cx="10986682" cy="50858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82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288117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1424121">
                  <a:extLst>
                    <a:ext uri="{9D8B030D-6E8A-4147-A177-3AD203B41FA5}">
                      <a16:colId xmlns:a16="http://schemas.microsoft.com/office/drawing/2014/main" val="40511081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4610100">
                  <a:extLst>
                    <a:ext uri="{9D8B030D-6E8A-4147-A177-3AD203B41FA5}">
                      <a16:colId xmlns:a16="http://schemas.microsoft.com/office/drawing/2014/main" val="2500104763"/>
                    </a:ext>
                  </a:extLst>
                </a:gridCol>
              </a:tblGrid>
              <a:tr h="409699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авторы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сколько раз читали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книг в библиотеке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самая популярная книга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Анна Тодд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После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Сара Джио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Фиалки в марте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Екатерина Вильмонт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Девочка с перчиками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Эмилия Грин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Леди и Бродяга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Яна Егорова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У тебя будет секс со мной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Андрей Данилов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Безбожник. Исповедь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9597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Юлия Меньшикова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Лунные истории для тех, кто не спит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59000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Дмитрий Барчук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Майдан для двоих. Семейная сага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82022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Доктор Нонна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Немачеха (сборник)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189093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Мишель Дуглас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Мужчина для амазонки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8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852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7" y="372140"/>
            <a:ext cx="9595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Приложение (11/11). Прочитанный объем и оценки</a:t>
            </a:r>
          </a:p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		</a:t>
            </a:r>
            <a:r>
              <a:rPr lang="ru-RU" sz="2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(к вопросу объективности)</a:t>
            </a: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67CCFA0D-3BE4-DC4B-A86B-054171522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449504"/>
              </p:ext>
            </p:extLst>
          </p:nvPr>
        </p:nvGraphicFramePr>
        <p:xfrm>
          <a:off x="843636" y="1421319"/>
          <a:ext cx="9927459" cy="39843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3031">
                  <a:extLst>
                    <a:ext uri="{9D8B030D-6E8A-4147-A177-3AD203B41FA5}">
                      <a16:colId xmlns:a16="http://schemas.microsoft.com/office/drawing/2014/main" val="3108300503"/>
                    </a:ext>
                  </a:extLst>
                </a:gridCol>
                <a:gridCol w="1997839">
                  <a:extLst>
                    <a:ext uri="{9D8B030D-6E8A-4147-A177-3AD203B41FA5}">
                      <a16:colId xmlns:a16="http://schemas.microsoft.com/office/drawing/2014/main" val="3493291992"/>
                    </a:ext>
                  </a:extLst>
                </a:gridCol>
                <a:gridCol w="2836674">
                  <a:extLst>
                    <a:ext uri="{9D8B030D-6E8A-4147-A177-3AD203B41FA5}">
                      <a16:colId xmlns:a16="http://schemas.microsoft.com/office/drawing/2014/main" val="3708350892"/>
                    </a:ext>
                  </a:extLst>
                </a:gridCol>
                <a:gridCol w="892851">
                  <a:extLst>
                    <a:ext uri="{9D8B030D-6E8A-4147-A177-3AD203B41FA5}">
                      <a16:colId xmlns:a16="http://schemas.microsoft.com/office/drawing/2014/main" val="3048495939"/>
                    </a:ext>
                  </a:extLst>
                </a:gridCol>
                <a:gridCol w="855612">
                  <a:extLst>
                    <a:ext uri="{9D8B030D-6E8A-4147-A177-3AD203B41FA5}">
                      <a16:colId xmlns:a16="http://schemas.microsoft.com/office/drawing/2014/main" val="3021590543"/>
                    </a:ext>
                  </a:extLst>
                </a:gridCol>
                <a:gridCol w="890536">
                  <a:extLst>
                    <a:ext uri="{9D8B030D-6E8A-4147-A177-3AD203B41FA5}">
                      <a16:colId xmlns:a16="http://schemas.microsoft.com/office/drawing/2014/main" val="4190952025"/>
                    </a:ext>
                  </a:extLst>
                </a:gridCol>
                <a:gridCol w="925457">
                  <a:extLst>
                    <a:ext uri="{9D8B030D-6E8A-4147-A177-3AD203B41FA5}">
                      <a16:colId xmlns:a16="http://schemas.microsoft.com/office/drawing/2014/main" val="3706534735"/>
                    </a:ext>
                  </a:extLst>
                </a:gridCol>
                <a:gridCol w="925459">
                  <a:extLst>
                    <a:ext uri="{9D8B030D-6E8A-4147-A177-3AD203B41FA5}">
                      <a16:colId xmlns:a16="http://schemas.microsoft.com/office/drawing/2014/main" val="392242752"/>
                    </a:ext>
                  </a:extLst>
                </a:gridCol>
              </a:tblGrid>
              <a:tr h="743657">
                <a:tc>
                  <a:txBody>
                    <a:bodyPr/>
                    <a:lstStyle/>
                    <a:p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объем прочитанного,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%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название группы </a:t>
                      </a:r>
                      <a:r>
                        <a:rPr lang="en-US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</a:t>
                      </a:r>
                      <a:endParaRPr lang="ru-RU" sz="1600" dirty="0">
                        <a:solidFill>
                          <a:schemeClr val="bg2">
                            <a:lumMod val="25000"/>
                          </a:schemeClr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1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2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3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4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« 5 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42548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0 - 15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только ознакомились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33752"/>
                  </a:ext>
                </a:extLst>
              </a:tr>
              <a:tr h="552377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16 - 25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подошли к 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030"/>
                  </a:ext>
                </a:extLst>
              </a:tr>
              <a:tr h="5368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приблизились к середине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22680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51 - 84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прочли больше половины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35369"/>
                  </a:ext>
                </a:extLst>
              </a:tr>
              <a:tr h="551329"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85 - 99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почти закончили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21356"/>
                  </a:ext>
                </a:extLst>
              </a:tr>
              <a:tr h="537883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  <a:r>
                        <a:rPr lang="en-US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**</a:t>
                      </a:r>
                      <a:endParaRPr lang="ru-RU" sz="1600" dirty="0">
                        <a:solidFill>
                          <a:srgbClr val="370D8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прочитали полностью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370D8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48825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328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57B60-4A36-2844-862A-2BEECBB3916F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оценки в этой категории наиболее объективны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66A9F-81A5-F545-A64A-1A3AD6F59FD1}"/>
              </a:ext>
            </a:extLst>
          </p:cNvPr>
          <p:cNvSpPr txBox="1"/>
          <p:nvPr/>
        </p:nvSpPr>
        <p:spPr>
          <a:xfrm>
            <a:off x="340241" y="5992519"/>
            <a:ext cx="1043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деление пользователей на группы предложено для целей анализа чтения</a:t>
            </a:r>
          </a:p>
        </p:txBody>
      </p:sp>
    </p:spTree>
    <p:extLst>
      <p:ext uri="{BB962C8B-B14F-4D97-AF65-F5344CB8AC3E}">
        <p14:creationId xmlns:p14="http://schemas.microsoft.com/office/powerpoint/2010/main" val="16261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765544" y="1594878"/>
            <a:ext cx="6879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определить читательские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предпочтения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</a:t>
            </a:r>
          </a:p>
          <a:p>
            <a:pPr marL="342900" indent="-342900">
              <a:buFontTx/>
              <a:buChar char="-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Tx/>
              <a:buChar char="-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выявить </a:t>
            </a:r>
            <a:r>
              <a:rPr lang="ru-RU" sz="2400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закономерности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в чтении у пользователей библиотеки 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 *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E39BA-084C-6C48-B01C-69CB3CE968AD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1">
                  <a:lumMod val="8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08347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C4371FE7-A74A-D64C-9767-A33264A89408}"/>
              </a:ext>
            </a:extLst>
          </p:cNvPr>
          <p:cNvSpPr/>
          <p:nvPr/>
        </p:nvSpPr>
        <p:spPr>
          <a:xfrm>
            <a:off x="4688965" y="310700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FF55D-F574-0344-8952-5DFDBC956760}"/>
              </a:ext>
            </a:extLst>
          </p:cNvPr>
          <p:cNvSpPr txBox="1"/>
          <p:nvPr/>
        </p:nvSpPr>
        <p:spPr>
          <a:xfrm>
            <a:off x="5114271" y="1659195"/>
            <a:ext cx="201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МТС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4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E43798A-C97D-844F-A4F0-3BE38A2D5409}"/>
              </a:ext>
            </a:extLst>
          </p:cNvPr>
          <p:cNvSpPr/>
          <p:nvPr/>
        </p:nvSpPr>
        <p:spPr>
          <a:xfrm>
            <a:off x="949849" y="311940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33A18-F146-9E45-9D1B-E72E2F903A26}"/>
              </a:ext>
            </a:extLst>
          </p:cNvPr>
          <p:cNvSpPr txBox="1"/>
          <p:nvPr/>
        </p:nvSpPr>
        <p:spPr>
          <a:xfrm>
            <a:off x="1333647" y="3385219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A504D0FE-5754-E046-8BCA-68F54792AF14}"/>
              </a:ext>
            </a:extLst>
          </p:cNvPr>
          <p:cNvSpPr/>
          <p:nvPr/>
        </p:nvSpPr>
        <p:spPr>
          <a:xfrm>
            <a:off x="4688965" y="1418188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787BBC-BECD-AA48-8A7A-25E76DAB350F}"/>
              </a:ext>
            </a:extLst>
          </p:cNvPr>
          <p:cNvSpPr txBox="1"/>
          <p:nvPr/>
        </p:nvSpPr>
        <p:spPr>
          <a:xfrm>
            <a:off x="5204446" y="3385219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DDF29C9-483E-C64F-B079-3E074DF256D9}"/>
              </a:ext>
            </a:extLst>
          </p:cNvPr>
          <p:cNvSpPr/>
          <p:nvPr/>
        </p:nvSpPr>
        <p:spPr>
          <a:xfrm>
            <a:off x="8431624" y="3119406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722ED-5754-2549-8B9C-1ECF91451B4C}"/>
              </a:ext>
            </a:extLst>
          </p:cNvPr>
          <p:cNvSpPr txBox="1"/>
          <p:nvPr/>
        </p:nvSpPr>
        <p:spPr>
          <a:xfrm>
            <a:off x="8714124" y="3394084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1073642" y="4211003"/>
            <a:ext cx="265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42,8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id-user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A9852-4A67-E04B-946C-42748676CA26}"/>
              </a:ext>
            </a:extLst>
          </p:cNvPr>
          <p:cNvSpPr txBox="1"/>
          <p:nvPr/>
        </p:nvSpPr>
        <p:spPr>
          <a:xfrm>
            <a:off x="4920941" y="4210993"/>
            <a:ext cx="2461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59,6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название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55304-C88D-5B49-A2D9-146491EA2D71}"/>
              </a:ext>
            </a:extLst>
          </p:cNvPr>
          <p:cNvSpPr txBox="1"/>
          <p:nvPr/>
        </p:nvSpPr>
        <p:spPr>
          <a:xfrm>
            <a:off x="8640730" y="4211002"/>
            <a:ext cx="28495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33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тыс. записей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id-book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прогресс (по чтению)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дата начала чтения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A5F96E9-0AAC-5349-9B17-D17174211438}"/>
              </a:ext>
            </a:extLst>
          </p:cNvPr>
          <p:cNvCxnSpPr>
            <a:cxnSpLocks/>
          </p:cNvCxnSpPr>
          <p:nvPr/>
        </p:nvCxnSpPr>
        <p:spPr>
          <a:xfrm flipH="1">
            <a:off x="2498651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FC1AE5C-6315-064F-ABF8-D95DCE9F9668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7D6E777-341D-8548-B8B5-CC7DA053DB2B}"/>
              </a:ext>
            </a:extLst>
          </p:cNvPr>
          <p:cNvCxnSpPr>
            <a:cxnSpLocks/>
          </p:cNvCxnSpPr>
          <p:nvPr/>
        </p:nvCxnSpPr>
        <p:spPr>
          <a:xfrm>
            <a:off x="6113728" y="2364486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6358270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EC12EDD7-CE9A-CD43-AC70-6029F50AD21C}"/>
              </a:ext>
            </a:extLst>
          </p:cNvPr>
          <p:cNvSpPr/>
          <p:nvPr/>
        </p:nvSpPr>
        <p:spPr>
          <a:xfrm>
            <a:off x="4688965" y="3276336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extLst>
              <a:ext uri="{FF2B5EF4-FFF2-40B4-BE49-F238E27FC236}">
                <a16:creationId xmlns:a16="http://schemas.microsoft.com/office/drawing/2014/main" id="{54118DFB-2F8C-C645-B894-D30632154BE6}"/>
              </a:ext>
            </a:extLst>
          </p:cNvPr>
          <p:cNvSpPr/>
          <p:nvPr/>
        </p:nvSpPr>
        <p:spPr>
          <a:xfrm>
            <a:off x="949849" y="328874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A40C50-8AAF-9544-819A-DE52756DEB9F}"/>
              </a:ext>
            </a:extLst>
          </p:cNvPr>
          <p:cNvSpPr txBox="1"/>
          <p:nvPr/>
        </p:nvSpPr>
        <p:spPr>
          <a:xfrm>
            <a:off x="1333647" y="3554553"/>
            <a:ext cx="206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Пользователи</a:t>
            </a:r>
          </a:p>
        </p:txBody>
      </p:sp>
      <p:sp>
        <p:nvSpPr>
          <p:cNvPr id="38" name="Скругленный прямоугольник 37">
            <a:extLst>
              <a:ext uri="{FF2B5EF4-FFF2-40B4-BE49-F238E27FC236}">
                <a16:creationId xmlns:a16="http://schemas.microsoft.com/office/drawing/2014/main" id="{0B31FFA3-09F5-AA4A-B547-56798DC531BE}"/>
              </a:ext>
            </a:extLst>
          </p:cNvPr>
          <p:cNvSpPr/>
          <p:nvPr/>
        </p:nvSpPr>
        <p:spPr>
          <a:xfrm>
            <a:off x="4688965" y="1587522"/>
            <a:ext cx="2849526" cy="925032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E5EBCC-C6E0-E74D-AEF6-A2F585B32B25}"/>
              </a:ext>
            </a:extLst>
          </p:cNvPr>
          <p:cNvSpPr txBox="1"/>
          <p:nvPr/>
        </p:nvSpPr>
        <p:spPr>
          <a:xfrm>
            <a:off x="5204446" y="3554553"/>
            <a:ext cx="1828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Книги</a:t>
            </a:r>
          </a:p>
        </p:txBody>
      </p:sp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275783EF-C75A-9341-A819-AD5DC6FBC023}"/>
              </a:ext>
            </a:extLst>
          </p:cNvPr>
          <p:cNvSpPr/>
          <p:nvPr/>
        </p:nvSpPr>
        <p:spPr>
          <a:xfrm>
            <a:off x="8431624" y="3288740"/>
            <a:ext cx="2849526" cy="925033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B759E-E739-8B40-B19A-7DE5390275B6}"/>
              </a:ext>
            </a:extLst>
          </p:cNvPr>
          <p:cNvSpPr txBox="1"/>
          <p:nvPr/>
        </p:nvSpPr>
        <p:spPr>
          <a:xfrm>
            <a:off x="8714124" y="3563418"/>
            <a:ext cx="2332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Взаимодействие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1949DD7-FD88-9E4B-BC59-0CE75C2B21D1}"/>
              </a:ext>
            </a:extLst>
          </p:cNvPr>
          <p:cNvCxnSpPr>
            <a:cxnSpLocks/>
          </p:cNvCxnSpPr>
          <p:nvPr/>
        </p:nvCxnSpPr>
        <p:spPr>
          <a:xfrm flipH="1">
            <a:off x="2498651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19E2296-D093-8F4A-BF76-3B3765146991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0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A14AD82-D8BC-7545-BEDC-F17AD7F4C748}"/>
              </a:ext>
            </a:extLst>
          </p:cNvPr>
          <p:cNvCxnSpPr>
            <a:cxnSpLocks/>
          </p:cNvCxnSpPr>
          <p:nvPr/>
        </p:nvCxnSpPr>
        <p:spPr>
          <a:xfrm>
            <a:off x="6113728" y="2533820"/>
            <a:ext cx="3615077" cy="687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8F78C14-9F39-2B43-AC7B-D1BF42B7E894}"/>
              </a:ext>
            </a:extLst>
          </p:cNvPr>
          <p:cNvSpPr txBox="1"/>
          <p:nvPr/>
        </p:nvSpPr>
        <p:spPr>
          <a:xfrm>
            <a:off x="4991470" y="1706834"/>
            <a:ext cx="2278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пропущенные значения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50E22-340C-FD4F-94A1-1C821644CA52}"/>
              </a:ext>
            </a:extLst>
          </p:cNvPr>
          <p:cNvSpPr txBox="1"/>
          <p:nvPr/>
        </p:nvSpPr>
        <p:spPr>
          <a:xfrm>
            <a:off x="1307814" y="4380337"/>
            <a:ext cx="24880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возраст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3AE211-500F-0D47-BE3C-F9B8C22E8B81}"/>
              </a:ext>
            </a:extLst>
          </p:cNvPr>
          <p:cNvSpPr txBox="1"/>
          <p:nvPr/>
        </p:nvSpPr>
        <p:spPr>
          <a:xfrm>
            <a:off x="5077055" y="4380327"/>
            <a:ext cx="23444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  <a:p>
            <a:pPr marL="285750" indent="-285750">
              <a:buFontTx/>
              <a:buChar char="-"/>
            </a:pPr>
            <a:r>
              <a:rPr lang="ru-RU" sz="2000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год издания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0D39D2-1F0C-5C4B-BE12-5C56A7F516C3}"/>
              </a:ext>
            </a:extLst>
          </p:cNvPr>
          <p:cNvSpPr txBox="1"/>
          <p:nvPr/>
        </p:nvSpPr>
        <p:spPr>
          <a:xfrm>
            <a:off x="8640730" y="4380336"/>
            <a:ext cx="284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рейтинг книги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589C-46F1-5B45-9394-B9A02E7B9358}"/>
              </a:ext>
            </a:extLst>
          </p:cNvPr>
          <p:cNvSpPr txBox="1"/>
          <p:nvPr/>
        </p:nvSpPr>
        <p:spPr>
          <a:xfrm>
            <a:off x="949849" y="5633230"/>
            <a:ext cx="80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недостающие данные в этих категориях можно получить 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8B7465-A4D7-1142-A7D1-EC2B66622854}"/>
              </a:ext>
            </a:extLst>
          </p:cNvPr>
          <p:cNvSpPr/>
          <p:nvPr/>
        </p:nvSpPr>
        <p:spPr>
          <a:xfrm>
            <a:off x="1169581" y="5741582"/>
            <a:ext cx="276447" cy="170121"/>
          </a:xfrm>
          <a:prstGeom prst="rect">
            <a:avLst/>
          </a:prstGeom>
          <a:solidFill>
            <a:srgbClr val="370D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6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2B718-E298-194E-94AC-7FC46C19A25F}"/>
              </a:ext>
            </a:extLst>
          </p:cNvPr>
          <p:cNvSpPr txBox="1"/>
          <p:nvPr/>
        </p:nvSpPr>
        <p:spPr>
          <a:xfrm>
            <a:off x="659219" y="372140"/>
            <a:ext cx="73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*</a:t>
            </a:r>
            <a:r>
              <a:rPr lang="ru-RU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2BBE5-0CA8-ED45-8DE8-DAB6FA9AD12A}"/>
              </a:ext>
            </a:extLst>
          </p:cNvPr>
          <p:cNvSpPr txBox="1"/>
          <p:nvPr/>
        </p:nvSpPr>
        <p:spPr>
          <a:xfrm>
            <a:off x="340242" y="5992519"/>
            <a:ext cx="5755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https://www.kaggle.com/sharthz23/mts-library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70B9E7-1831-3849-89C8-83B61D8F6C39}"/>
              </a:ext>
            </a:extLst>
          </p:cNvPr>
          <p:cNvSpPr txBox="1"/>
          <p:nvPr/>
        </p:nvSpPr>
        <p:spPr>
          <a:xfrm>
            <a:off x="4868676" y="1864887"/>
            <a:ext cx="1344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жанр</a:t>
            </a:r>
          </a:p>
        </p:txBody>
      </p:sp>
      <p:sp>
        <p:nvSpPr>
          <p:cNvPr id="35" name="Скругленный прямоугольник 34">
            <a:extLst>
              <a:ext uri="{FF2B5EF4-FFF2-40B4-BE49-F238E27FC236}">
                <a16:creationId xmlns:a16="http://schemas.microsoft.com/office/drawing/2014/main" id="{E2C87B01-6607-024F-A160-01F6AD30F712}"/>
              </a:ext>
            </a:extLst>
          </p:cNvPr>
          <p:cNvSpPr/>
          <p:nvPr/>
        </p:nvSpPr>
        <p:spPr>
          <a:xfrm>
            <a:off x="728731" y="2829687"/>
            <a:ext cx="2547021" cy="1268180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B3FD7F-9750-7541-B716-B86D6F2C1900}"/>
              </a:ext>
            </a:extLst>
          </p:cNvPr>
          <p:cNvSpPr txBox="1"/>
          <p:nvPr/>
        </p:nvSpPr>
        <p:spPr>
          <a:xfrm>
            <a:off x="4902543" y="3249926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автор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2DDC4-4C5F-9249-8B8A-671D988AFFD5}"/>
              </a:ext>
            </a:extLst>
          </p:cNvPr>
          <p:cNvSpPr txBox="1"/>
          <p:nvPr/>
        </p:nvSpPr>
        <p:spPr>
          <a:xfrm>
            <a:off x="4935946" y="4657329"/>
            <a:ext cx="1211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пол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3840A9C-71CD-744F-A411-5AAB697EA3D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275752" y="2187655"/>
            <a:ext cx="1547769" cy="127612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4CDE257-6D03-C74A-B221-D16B4D6FE73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9" cy="79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CFDB6C5-086A-2B44-BB67-FBCAEAEEC16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75752" y="3463777"/>
            <a:ext cx="1547768" cy="132958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500183-1F9A-BD48-9B08-BC48E4FC8CA5}"/>
              </a:ext>
            </a:extLst>
          </p:cNvPr>
          <p:cNvSpPr txBox="1"/>
          <p:nvPr/>
        </p:nvSpPr>
        <p:spPr>
          <a:xfrm>
            <a:off x="875489" y="2969361"/>
            <a:ext cx="2278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поиск пропущенных значений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8E950-A7F7-6244-9A32-33BC3BC045CB}"/>
              </a:ext>
            </a:extLst>
          </p:cNvPr>
          <p:cNvSpPr txBox="1"/>
          <p:nvPr/>
        </p:nvSpPr>
        <p:spPr>
          <a:xfrm>
            <a:off x="6355647" y="1664900"/>
            <a:ext cx="4810589" cy="646331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определение</a:t>
            </a:r>
            <a:r>
              <a:rPr lang="ru-RU" b="1" dirty="0">
                <a:solidFill>
                  <a:srgbClr val="94165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самого «частого» жанра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в котором пишет автор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328316-78A3-7847-8A62-DB13C3DA8D2C}"/>
              </a:ext>
            </a:extLst>
          </p:cNvPr>
          <p:cNvSpPr txBox="1"/>
          <p:nvPr/>
        </p:nvSpPr>
        <p:spPr>
          <a:xfrm>
            <a:off x="6355647" y="4445410"/>
            <a:ext cx="4831643" cy="92333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построение модели</a:t>
            </a:r>
            <a:r>
              <a:rPr lang="ru-RU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предсказания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пола пользователей, используя «разделенные» названия жанров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9A3901A-22C3-7B4A-AB77-B8E00074F1F3}"/>
              </a:ext>
            </a:extLst>
          </p:cNvPr>
          <p:cNvSpPr txBox="1"/>
          <p:nvPr/>
        </p:nvSpPr>
        <p:spPr>
          <a:xfrm>
            <a:off x="6355648" y="2632696"/>
            <a:ext cx="4810589" cy="147732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проставление </a:t>
            </a:r>
            <a:r>
              <a:rPr lang="ru-RU" b="1" dirty="0">
                <a:solidFill>
                  <a:srgbClr val="370D8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«Пресса» у газет и журналов</a:t>
            </a: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замена значений на «не указан» (однозначное определение автора невозможно)</a:t>
            </a:r>
            <a:endParaRPr lang="ru-RU" b="1" dirty="0">
              <a:solidFill>
                <a:srgbClr val="94165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6" name="Капля 75">
            <a:extLst>
              <a:ext uri="{FF2B5EF4-FFF2-40B4-BE49-F238E27FC236}">
                <a16:creationId xmlns:a16="http://schemas.microsoft.com/office/drawing/2014/main" id="{25093038-0385-454C-AFA7-A152FEF453FE}"/>
              </a:ext>
            </a:extLst>
          </p:cNvPr>
          <p:cNvSpPr/>
          <p:nvPr/>
        </p:nvSpPr>
        <p:spPr>
          <a:xfrm>
            <a:off x="4891253" y="168062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Капля 76">
            <a:extLst>
              <a:ext uri="{FF2B5EF4-FFF2-40B4-BE49-F238E27FC236}">
                <a16:creationId xmlns:a16="http://schemas.microsoft.com/office/drawing/2014/main" id="{AA9D30A1-296D-274E-9765-1640C0E2D522}"/>
              </a:ext>
            </a:extLst>
          </p:cNvPr>
          <p:cNvSpPr/>
          <p:nvPr/>
        </p:nvSpPr>
        <p:spPr>
          <a:xfrm>
            <a:off x="4896896" y="3074813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Капля 77">
            <a:extLst>
              <a:ext uri="{FF2B5EF4-FFF2-40B4-BE49-F238E27FC236}">
                <a16:creationId xmlns:a16="http://schemas.microsoft.com/office/drawing/2014/main" id="{754B0807-89A3-A14D-B8AE-ACE790062D5A}"/>
              </a:ext>
            </a:extLst>
          </p:cNvPr>
          <p:cNvSpPr/>
          <p:nvPr/>
        </p:nvSpPr>
        <p:spPr>
          <a:xfrm>
            <a:off x="4896896" y="4463354"/>
            <a:ext cx="1272481" cy="851852"/>
          </a:xfrm>
          <a:prstGeom prst="teardrop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4C925-282A-7E48-8953-DA8EE646D489}"/>
              </a:ext>
            </a:extLst>
          </p:cNvPr>
          <p:cNvSpPr txBox="1"/>
          <p:nvPr/>
        </p:nvSpPr>
        <p:spPr>
          <a:xfrm>
            <a:off x="340242" y="6358270"/>
            <a:ext cx="76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** 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9 авторов жанр определен вручную -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https://www.litres.ru</a:t>
            </a:r>
            <a:endParaRPr lang="ru-RU" sz="1600" i="1" dirty="0">
              <a:solidFill>
                <a:schemeClr val="tx1">
                  <a:lumMod val="50000"/>
                  <a:lumOff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33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7D7A1A-C395-FF4A-B6C2-3B6100ED6656}"/>
              </a:ext>
            </a:extLst>
          </p:cNvPr>
          <p:cNvSpPr txBox="1"/>
          <p:nvPr/>
        </p:nvSpPr>
        <p:spPr>
          <a:xfrm>
            <a:off x="659220" y="1603268"/>
            <a:ext cx="58318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Исходные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Кто пользуется МТС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Library</a:t>
            </a:r>
            <a:endParaRPr lang="ru-RU" sz="2000" dirty="0">
              <a:solidFill>
                <a:schemeClr val="bg2">
                  <a:lumMod val="2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Читаемые жанры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Газеты и журналы (абонемент «пресса»)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Самые популярные авторы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Как читают книги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034953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121216</TotalTime>
  <Words>2344</Words>
  <Application>Microsoft Macintosh PowerPoint</Application>
  <PresentationFormat>Широкоэкранный</PresentationFormat>
  <Paragraphs>956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412</cp:revision>
  <dcterms:created xsi:type="dcterms:W3CDTF">2022-01-24T19:12:19Z</dcterms:created>
  <dcterms:modified xsi:type="dcterms:W3CDTF">2023-08-29T14:24:51Z</dcterms:modified>
</cp:coreProperties>
</file>