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Caveat"/>
      <p:regular r:id="rId20"/>
      <p:bold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-regular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Caveat-bold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bd19511b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bd19511b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bd19511b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bd19511b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bd19511b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bd19511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ad2f285bc_0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ad2f285bc_0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ad2f285bc_0_1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ad2f285bc_0_1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ad2f285bc_0_1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ad2f285bc_0_1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ad2f285bc_0_1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ad2f285bc_0_1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ad2f285bc_0_1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ad2f285bc_0_1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d19511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bd19511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tHWaT-8KYe8" TargetMode="External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E29AA"/>
            </a:gs>
            <a:gs pos="100000">
              <a:srgbClr val="1E123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1" y="744575"/>
            <a:ext cx="7602600" cy="16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veat"/>
                <a:ea typeface="Caveat"/>
                <a:cs typeface="Caveat"/>
                <a:sym typeface="Caveat"/>
              </a:rPr>
              <a:t>Основи міжнародного і національного законодавства щодо безпеки здоров`я людини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0" y="2701625"/>
            <a:ext cx="8520600" cy="1489500"/>
          </a:xfrm>
          <a:prstGeom prst="rect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</a:t>
            </a:r>
            <a:r>
              <a:rPr lang="ru"/>
              <a:t>узіна Ольга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,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,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00" y="0"/>
            <a:ext cx="68580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00" y="0"/>
            <a:ext cx="7844275" cy="5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-38275"/>
            <a:ext cx="7875525" cy="590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6FBAE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Конституція України проголошує: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332950" y="0"/>
            <a:ext cx="48111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92100" lvl="0" marL="101600" marR="10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92100" lvl="0" marL="101600" marR="10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– “Кожна людина має невід’ємне право на життя... Кожен має право захищати своє життя і здоров’я, життя і здоров’я інших людей від протиправних посягань” (ст. 27);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92100" lvl="0" marL="101600" marR="10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– “Кожен має право на охорону здоров’я, медичну допомогу та медичне страхування... Держава дбає про розвиток фізичної культури і спорту, забезпечує санітарно-епідемічне благополуччя” (ст. 49);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92100" lvl="0" marL="101600" marR="10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– “Кожен має право на безпечне для життя і здоров’я довкілля та на відшкодування завданої порушенням цього права шкоди”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16"/>
          <p:cNvSpPr txBox="1"/>
          <p:nvPr/>
        </p:nvSpPr>
        <p:spPr>
          <a:xfrm>
            <a:off x="0" y="4611775"/>
            <a:ext cx="10095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92100" lvl="0" marL="101600" marR="10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>
              <a:solidFill>
                <a:srgbClr val="FFFFFF"/>
              </a:solidFill>
              <a:highlight>
                <a:schemeClr val="accent1"/>
              </a:highlight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550" y="2851300"/>
            <a:ext cx="1819525" cy="1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53400" y="320250"/>
            <a:ext cx="3887400" cy="23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Правова Сторона охорони навколишнього середовища 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Правова сторона охорони навколишнього середовища – це сукупність державних заходів, закріплених у правових документах, з метою збереження і поліпшення сприятливих природних умов і ґрунтується на Конституції України, відповідно до якої земля і її надра, ліси, води, є всенародним надбанням.</a:t>
            </a:r>
            <a:endParaRPr sz="1800">
              <a:highlight>
                <a:srgbClr val="FFFFFF"/>
              </a:highlight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54625" y="4395300"/>
            <a:ext cx="9276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highlight>
                  <a:srgbClr val="20124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400">
              <a:solidFill>
                <a:srgbClr val="FFFFFF"/>
              </a:solidFill>
              <a:highlight>
                <a:srgbClr val="20124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 чого почианється здоров`я?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644675" y="500925"/>
            <a:ext cx="4201200" cy="10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https://www.youtube.com/watch?v=tHWaT-8KYe8</a:t>
            </a:r>
            <a:endParaRPr sz="14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425" y="2173475"/>
            <a:ext cx="4034674" cy="26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662875" y="23451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318000" y="160825"/>
            <a:ext cx="4627200" cy="44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92100" lvl="0" marL="101600" marR="10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Основними завданнями МНС України щодо надзвичайних ситуацій та ліквідації їх наслідків є: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92100" lvl="0" marL="101600" marR="10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– розроблення і реалізація заходів щодо захисту населення від наслідків надзвичайних ситуацій;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92100" lvl="0" marL="101600" marR="10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– керівництво діяльністю органів управління, штабів, військ цивільної оборони і підпорядкованих спеціалізованих формувань;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92100" lvl="0" marL="101600" marR="10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– координація діяльності міністерств та інших центральних органів виконавчої влади. Ради міністрів Автономної Республіки Крим, місцевих державних адміністрацій, підприємств, установ і організацій усіх форм власності з розв’язання проблем захисту населення і територій від надзвичайних ситуацій та ліквідації їх наслідків;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92100" lvl="0" marL="101600" marR="10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6FBA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33" y="220525"/>
            <a:ext cx="3425325" cy="45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3706500" cy="4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,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572000" y="2027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92100" lvl="0" marL="101600" marR="10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– визначення основних напрямів роботи у сфері захисту населення і територій від надзвичайних ситуацій;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92100" lvl="0" marL="101600" marR="10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– державний нагляд і контроль за станом цивільної оборони і техногенної безпеки, готовністю дій у надзвичайних ситуаціях та проведення заходів щодо запобігання їм;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92100" lvl="0" marL="101600" marR="10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– координація робіт, пов’язаних з формуванням і реалізацією єдиної науково-технічної політики у сфері створення та впровадження сучасних інформаційних технологій, банків даних з проблем цивільної оборони, захисту населення і територій від наслідків надзвичайних ситуацій;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92100" lvl="0" marL="101600" marR="10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– підготовка і перепідготовка кадрів цивільної оборони та з питань захисту населення і територій від наслідків надзвичайних ситуацій, навчання населення дій у надзвичайних ситуаціях.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31" y="500925"/>
            <a:ext cx="3706500" cy="2543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,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92100" lvl="0" marL="101600" marR="10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highlight>
                  <a:srgbClr val="F3F3F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Основні положення про єдину державну систему запобігання і реагування на надзвичайні ситуації техногенного та природного характеру</a:t>
            </a:r>
            <a:endParaRPr b="1" sz="1400">
              <a:solidFill>
                <a:srgbClr val="000000"/>
              </a:solidFill>
              <a:highlight>
                <a:srgbClr val="F3F3F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92100" lvl="0" marL="101600" marR="10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3F3F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Постановою Кабінету Міністрів України від 03.08.1998 р. № 1198 затверджено “Положення про єдину державну систему запобігання і реагування на надзвичайні ситуації техногенного та природного характеру”.</a:t>
            </a:r>
            <a:endParaRPr sz="1400">
              <a:solidFill>
                <a:srgbClr val="000000"/>
              </a:solidFill>
              <a:highlight>
                <a:srgbClr val="F3F3F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92100" lvl="0" marL="101600" marR="10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3F3F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Основною метою створення єдиної державної системи є забезпечення реалізації державної політики, у сфері запобігання і реагування на надзвичайні ситуації, цивільного захисту населення.</a:t>
            </a:r>
            <a:endParaRPr sz="1400">
              <a:solidFill>
                <a:srgbClr val="000000"/>
              </a:solidFill>
              <a:highlight>
                <a:srgbClr val="F3F3F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92100" lvl="0" marL="101600" marR="10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6FBA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50" y="-18225"/>
            <a:ext cx="3547200" cy="35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