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3" r:id="rId13"/>
    <p:sldId id="268" r:id="rId14"/>
    <p:sldId id="266" r:id="rId15"/>
    <p:sldId id="272" r:id="rId16"/>
    <p:sldId id="26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79AB0-69FD-B134-E2EC-BCA9FEA097A8}" v="37" dt="2021-01-10T14:12:40.464"/>
    <p1510:client id="{4A49954D-EABA-A5DF-2046-015CBC0C0503}" v="1047" dt="2021-01-10T14:09:11.961"/>
    <p1510:client id="{9844588E-13B6-4909-93CC-EB7C038AB26F}" v="1524" dt="2021-01-09T21:38:51.891"/>
    <p1510:client id="{9AD3952E-A54D-9700-7082-EF78644C7242}" v="1065" dt="2021-01-11T14:48:0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E208C-525B-4718-AE50-F1E94DF42A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A7FA54-075B-43E6-B268-8AB4CA978FB9}">
      <dgm:prSet/>
      <dgm:spPr/>
      <dgm:t>
        <a:bodyPr/>
        <a:lstStyle/>
        <a:p>
          <a:r>
            <a:rPr lang="tr-TR" b="1"/>
            <a:t>"tidyverse":</a:t>
          </a:r>
          <a:r>
            <a:rPr lang="tr-TR"/>
            <a:t> Günlük veri analizi için kullanılan muhtemel paketleri içinde barındırmaktadır.(Örn: ggplot2, dplyr, tidyr, readr, stringr vb.)</a:t>
          </a:r>
          <a:endParaRPr lang="en-US"/>
        </a:p>
      </dgm:t>
    </dgm:pt>
    <dgm:pt modelId="{9F9A31E3-3B81-467A-8C89-22E4394BF880}" type="parTrans" cxnId="{64608290-CAA2-4229-B3A2-A8283441BA1D}">
      <dgm:prSet/>
      <dgm:spPr/>
      <dgm:t>
        <a:bodyPr/>
        <a:lstStyle/>
        <a:p>
          <a:endParaRPr lang="en-US"/>
        </a:p>
      </dgm:t>
    </dgm:pt>
    <dgm:pt modelId="{55821DE3-F1A5-44BF-8C6C-F1A5E2FA99C3}" type="sibTrans" cxnId="{64608290-CAA2-4229-B3A2-A8283441BA1D}">
      <dgm:prSet/>
      <dgm:spPr/>
      <dgm:t>
        <a:bodyPr/>
        <a:lstStyle/>
        <a:p>
          <a:endParaRPr lang="en-US"/>
        </a:p>
      </dgm:t>
    </dgm:pt>
    <dgm:pt modelId="{A1328FE6-B70D-46D1-9D91-E5770B159A2D}">
      <dgm:prSet/>
      <dgm:spPr/>
      <dgm:t>
        <a:bodyPr/>
        <a:lstStyle/>
        <a:p>
          <a:r>
            <a:rPr lang="tr-TR" b="1"/>
            <a:t>"readr":</a:t>
          </a:r>
          <a:r>
            <a:rPr lang="tr-TR"/>
            <a:t> "csv", "tsv" ve "fwf" türünde ki dosyaların R'a aktarılmasında yardımcı bir pakettir.</a:t>
          </a:r>
          <a:endParaRPr lang="en-US"/>
        </a:p>
      </dgm:t>
    </dgm:pt>
    <dgm:pt modelId="{88AB35AE-3CAC-4DFF-8938-440CFFC8C1DA}" type="parTrans" cxnId="{F63088EB-52F4-4DCB-9F4E-B742F8AC8A7A}">
      <dgm:prSet/>
      <dgm:spPr/>
      <dgm:t>
        <a:bodyPr/>
        <a:lstStyle/>
        <a:p>
          <a:endParaRPr lang="en-US"/>
        </a:p>
      </dgm:t>
    </dgm:pt>
    <dgm:pt modelId="{60B402A4-5882-4D7D-9113-6FEAEDA3E3E9}" type="sibTrans" cxnId="{F63088EB-52F4-4DCB-9F4E-B742F8AC8A7A}">
      <dgm:prSet/>
      <dgm:spPr/>
      <dgm:t>
        <a:bodyPr/>
        <a:lstStyle/>
        <a:p>
          <a:endParaRPr lang="en-US"/>
        </a:p>
      </dgm:t>
    </dgm:pt>
    <dgm:pt modelId="{6499E136-55A9-4200-B874-BB633DA379BB}">
      <dgm:prSet/>
      <dgm:spPr/>
      <dgm:t>
        <a:bodyPr/>
        <a:lstStyle/>
        <a:p>
          <a:r>
            <a:rPr lang="tr-TR" b="1"/>
            <a:t>"tidyr":</a:t>
          </a:r>
          <a:r>
            <a:rPr lang="tr-TR"/>
            <a:t> Verilerin düzenlenmesi için gerekli olan pakettir.</a:t>
          </a:r>
          <a:endParaRPr lang="en-US"/>
        </a:p>
      </dgm:t>
    </dgm:pt>
    <dgm:pt modelId="{C72C5B51-DCB5-467A-9BCA-8A638C9F07C6}" type="parTrans" cxnId="{FB361669-4346-4DF9-B421-9C0BB8B8FEE6}">
      <dgm:prSet/>
      <dgm:spPr/>
      <dgm:t>
        <a:bodyPr/>
        <a:lstStyle/>
        <a:p>
          <a:endParaRPr lang="en-US"/>
        </a:p>
      </dgm:t>
    </dgm:pt>
    <dgm:pt modelId="{04ED53FF-B5D0-4CE1-9400-AA0F38C8B492}" type="sibTrans" cxnId="{FB361669-4346-4DF9-B421-9C0BB8B8FEE6}">
      <dgm:prSet/>
      <dgm:spPr/>
      <dgm:t>
        <a:bodyPr/>
        <a:lstStyle/>
        <a:p>
          <a:endParaRPr lang="en-US"/>
        </a:p>
      </dgm:t>
    </dgm:pt>
    <dgm:pt modelId="{B091FA40-EB1E-4E4E-9FF0-0540E467365D}">
      <dgm:prSet/>
      <dgm:spPr/>
      <dgm:t>
        <a:bodyPr/>
        <a:lstStyle/>
        <a:p>
          <a:r>
            <a:rPr lang="tr-TR" b="1"/>
            <a:t>"dplyr":</a:t>
          </a:r>
          <a:r>
            <a:rPr lang="tr-TR"/>
            <a:t> Verilerin işlenmesi için gerekli fonksiyonları içinde barındıran bir yardımcı R paketidir.</a:t>
          </a:r>
          <a:endParaRPr lang="en-US"/>
        </a:p>
      </dgm:t>
    </dgm:pt>
    <dgm:pt modelId="{77B8F4FD-B092-4F38-9BCA-453D2F53CB3B}" type="parTrans" cxnId="{4E985C7B-B0A3-4949-A3CB-63B0CB6E50BC}">
      <dgm:prSet/>
      <dgm:spPr/>
      <dgm:t>
        <a:bodyPr/>
        <a:lstStyle/>
        <a:p>
          <a:endParaRPr lang="en-US"/>
        </a:p>
      </dgm:t>
    </dgm:pt>
    <dgm:pt modelId="{BCE9A730-6885-42B9-A0EB-99156DB575BE}" type="sibTrans" cxnId="{4E985C7B-B0A3-4949-A3CB-63B0CB6E50BC}">
      <dgm:prSet/>
      <dgm:spPr/>
      <dgm:t>
        <a:bodyPr/>
        <a:lstStyle/>
        <a:p>
          <a:endParaRPr lang="en-US"/>
        </a:p>
      </dgm:t>
    </dgm:pt>
    <dgm:pt modelId="{460CE76B-89D8-43D4-91FF-54F33592909D}">
      <dgm:prSet/>
      <dgm:spPr/>
      <dgm:t>
        <a:bodyPr/>
        <a:lstStyle/>
        <a:p>
          <a:r>
            <a:rPr lang="tr-TR" b="1"/>
            <a:t>"ggplot2":</a:t>
          </a:r>
          <a:r>
            <a:rPr lang="tr-TR"/>
            <a:t> Verilerin görselleştirilmesini, grafiklerin oluşturulmasını sağlayan fonksiyonları içinde barındıran pakettir.</a:t>
          </a:r>
          <a:endParaRPr lang="en-US"/>
        </a:p>
      </dgm:t>
    </dgm:pt>
    <dgm:pt modelId="{D11AA532-CF52-40C2-B25D-9183850E88E2}" type="parTrans" cxnId="{B94F419A-EC32-4EB1-8DF3-A15E15683548}">
      <dgm:prSet/>
      <dgm:spPr/>
      <dgm:t>
        <a:bodyPr/>
        <a:lstStyle/>
        <a:p>
          <a:endParaRPr lang="en-US"/>
        </a:p>
      </dgm:t>
    </dgm:pt>
    <dgm:pt modelId="{273BC05A-DAA4-42C1-80D3-B41C3CE0E5A5}" type="sibTrans" cxnId="{B94F419A-EC32-4EB1-8DF3-A15E15683548}">
      <dgm:prSet/>
      <dgm:spPr/>
      <dgm:t>
        <a:bodyPr/>
        <a:lstStyle/>
        <a:p>
          <a:endParaRPr lang="en-US"/>
        </a:p>
      </dgm:t>
    </dgm:pt>
    <dgm:pt modelId="{432B7A39-893B-45D1-87C4-A4CE2A38D0EE}" type="pres">
      <dgm:prSet presAssocID="{652E208C-525B-4718-AE50-F1E94DF42A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8437475-38F2-4984-AF03-ED97D668481E}" type="pres">
      <dgm:prSet presAssocID="{D8A7FA54-075B-43E6-B268-8AB4CA978FB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7853525-C43F-4BA7-9015-4AA17215F4E5}" type="pres">
      <dgm:prSet presAssocID="{55821DE3-F1A5-44BF-8C6C-F1A5E2FA99C3}" presName="spacer" presStyleCnt="0"/>
      <dgm:spPr/>
    </dgm:pt>
    <dgm:pt modelId="{CBB37905-2E6B-485E-B857-E494AC9C921C}" type="pres">
      <dgm:prSet presAssocID="{A1328FE6-B70D-46D1-9D91-E5770B159A2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57C65FC-E068-44A9-B765-E000AB688F94}" type="pres">
      <dgm:prSet presAssocID="{60B402A4-5882-4D7D-9113-6FEAEDA3E3E9}" presName="spacer" presStyleCnt="0"/>
      <dgm:spPr/>
    </dgm:pt>
    <dgm:pt modelId="{6F892680-32E9-4799-8FC8-51C46AEE8E07}" type="pres">
      <dgm:prSet presAssocID="{6499E136-55A9-4200-B874-BB633DA379B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8B5B754-D080-49A3-982F-66E0E9ECD176}" type="pres">
      <dgm:prSet presAssocID="{04ED53FF-B5D0-4CE1-9400-AA0F38C8B492}" presName="spacer" presStyleCnt="0"/>
      <dgm:spPr/>
    </dgm:pt>
    <dgm:pt modelId="{33B891C9-466C-4C47-AF99-79B0B5B36DA3}" type="pres">
      <dgm:prSet presAssocID="{B091FA40-EB1E-4E4E-9FF0-0540E467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749ECEB-389D-482E-B7AD-ABF251638655}" type="pres">
      <dgm:prSet presAssocID="{BCE9A730-6885-42B9-A0EB-99156DB575BE}" presName="spacer" presStyleCnt="0"/>
      <dgm:spPr/>
    </dgm:pt>
    <dgm:pt modelId="{5A12FCF7-E1ED-43B2-9829-4BC962BFA41C}" type="pres">
      <dgm:prSet presAssocID="{460CE76B-89D8-43D4-91FF-54F33592909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B68EF3E-0FA7-4C1A-B1BA-8D85B0B491D0}" type="presOf" srcId="{B091FA40-EB1E-4E4E-9FF0-0540E467365D}" destId="{33B891C9-466C-4C47-AF99-79B0B5B36DA3}" srcOrd="0" destOrd="0" presId="urn:microsoft.com/office/officeart/2005/8/layout/vList2"/>
    <dgm:cxn modelId="{4E985C7B-B0A3-4949-A3CB-63B0CB6E50BC}" srcId="{652E208C-525B-4718-AE50-F1E94DF42ABC}" destId="{B091FA40-EB1E-4E4E-9FF0-0540E467365D}" srcOrd="3" destOrd="0" parTransId="{77B8F4FD-B092-4F38-9BCA-453D2F53CB3B}" sibTransId="{BCE9A730-6885-42B9-A0EB-99156DB575BE}"/>
    <dgm:cxn modelId="{64608290-CAA2-4229-B3A2-A8283441BA1D}" srcId="{652E208C-525B-4718-AE50-F1E94DF42ABC}" destId="{D8A7FA54-075B-43E6-B268-8AB4CA978FB9}" srcOrd="0" destOrd="0" parTransId="{9F9A31E3-3B81-467A-8C89-22E4394BF880}" sibTransId="{55821DE3-F1A5-44BF-8C6C-F1A5E2FA99C3}"/>
    <dgm:cxn modelId="{FB361669-4346-4DF9-B421-9C0BB8B8FEE6}" srcId="{652E208C-525B-4718-AE50-F1E94DF42ABC}" destId="{6499E136-55A9-4200-B874-BB633DA379BB}" srcOrd="2" destOrd="0" parTransId="{C72C5B51-DCB5-467A-9BCA-8A638C9F07C6}" sibTransId="{04ED53FF-B5D0-4CE1-9400-AA0F38C8B492}"/>
    <dgm:cxn modelId="{F63088EB-52F4-4DCB-9F4E-B742F8AC8A7A}" srcId="{652E208C-525B-4718-AE50-F1E94DF42ABC}" destId="{A1328FE6-B70D-46D1-9D91-E5770B159A2D}" srcOrd="1" destOrd="0" parTransId="{88AB35AE-3CAC-4DFF-8938-440CFFC8C1DA}" sibTransId="{60B402A4-5882-4D7D-9113-6FEAEDA3E3E9}"/>
    <dgm:cxn modelId="{5C662C8E-CD78-40B5-8308-138CCDC78F65}" type="presOf" srcId="{A1328FE6-B70D-46D1-9D91-E5770B159A2D}" destId="{CBB37905-2E6B-485E-B857-E494AC9C921C}" srcOrd="0" destOrd="0" presId="urn:microsoft.com/office/officeart/2005/8/layout/vList2"/>
    <dgm:cxn modelId="{01DAD690-1EB9-4A40-BC6B-FA141430F9EC}" type="presOf" srcId="{652E208C-525B-4718-AE50-F1E94DF42ABC}" destId="{432B7A39-893B-45D1-87C4-A4CE2A38D0EE}" srcOrd="0" destOrd="0" presId="urn:microsoft.com/office/officeart/2005/8/layout/vList2"/>
    <dgm:cxn modelId="{B94F419A-EC32-4EB1-8DF3-A15E15683548}" srcId="{652E208C-525B-4718-AE50-F1E94DF42ABC}" destId="{460CE76B-89D8-43D4-91FF-54F33592909D}" srcOrd="4" destOrd="0" parTransId="{D11AA532-CF52-40C2-B25D-9183850E88E2}" sibTransId="{273BC05A-DAA4-42C1-80D3-B41C3CE0E5A5}"/>
    <dgm:cxn modelId="{EDAD82FC-2C77-496D-8EAE-1A9431C6E060}" type="presOf" srcId="{6499E136-55A9-4200-B874-BB633DA379BB}" destId="{6F892680-32E9-4799-8FC8-51C46AEE8E07}" srcOrd="0" destOrd="0" presId="urn:microsoft.com/office/officeart/2005/8/layout/vList2"/>
    <dgm:cxn modelId="{E80EA6BD-D556-4875-AA6D-617DECE45B5A}" type="presOf" srcId="{460CE76B-89D8-43D4-91FF-54F33592909D}" destId="{5A12FCF7-E1ED-43B2-9829-4BC962BFA41C}" srcOrd="0" destOrd="0" presId="urn:microsoft.com/office/officeart/2005/8/layout/vList2"/>
    <dgm:cxn modelId="{B0947783-5C5C-469E-84C2-987059700135}" type="presOf" srcId="{D8A7FA54-075B-43E6-B268-8AB4CA978FB9}" destId="{F8437475-38F2-4984-AF03-ED97D668481E}" srcOrd="0" destOrd="0" presId="urn:microsoft.com/office/officeart/2005/8/layout/vList2"/>
    <dgm:cxn modelId="{8BEFBAB5-C70D-4D51-99BD-1E5C93366FE8}" type="presParOf" srcId="{432B7A39-893B-45D1-87C4-A4CE2A38D0EE}" destId="{F8437475-38F2-4984-AF03-ED97D668481E}" srcOrd="0" destOrd="0" presId="urn:microsoft.com/office/officeart/2005/8/layout/vList2"/>
    <dgm:cxn modelId="{EF9F1246-8A0F-4B22-8E79-9F2756FE9FCF}" type="presParOf" srcId="{432B7A39-893B-45D1-87C4-A4CE2A38D0EE}" destId="{E7853525-C43F-4BA7-9015-4AA17215F4E5}" srcOrd="1" destOrd="0" presId="urn:microsoft.com/office/officeart/2005/8/layout/vList2"/>
    <dgm:cxn modelId="{AEB0D2BF-4409-419D-BF93-4235ECA4D1F3}" type="presParOf" srcId="{432B7A39-893B-45D1-87C4-A4CE2A38D0EE}" destId="{CBB37905-2E6B-485E-B857-E494AC9C921C}" srcOrd="2" destOrd="0" presId="urn:microsoft.com/office/officeart/2005/8/layout/vList2"/>
    <dgm:cxn modelId="{567C0B5D-7CAE-4439-A1FD-A03757EF89F0}" type="presParOf" srcId="{432B7A39-893B-45D1-87C4-A4CE2A38D0EE}" destId="{357C65FC-E068-44A9-B765-E000AB688F94}" srcOrd="3" destOrd="0" presId="urn:microsoft.com/office/officeart/2005/8/layout/vList2"/>
    <dgm:cxn modelId="{AF30120E-2332-4BD0-9DD4-D3BAC6F14036}" type="presParOf" srcId="{432B7A39-893B-45D1-87C4-A4CE2A38D0EE}" destId="{6F892680-32E9-4799-8FC8-51C46AEE8E07}" srcOrd="4" destOrd="0" presId="urn:microsoft.com/office/officeart/2005/8/layout/vList2"/>
    <dgm:cxn modelId="{C26550EF-EA3F-4BC5-9591-3A69162A9EB8}" type="presParOf" srcId="{432B7A39-893B-45D1-87C4-A4CE2A38D0EE}" destId="{E8B5B754-D080-49A3-982F-66E0E9ECD176}" srcOrd="5" destOrd="0" presId="urn:microsoft.com/office/officeart/2005/8/layout/vList2"/>
    <dgm:cxn modelId="{ECC18C27-45AD-49A6-B096-899E90D79EDC}" type="presParOf" srcId="{432B7A39-893B-45D1-87C4-A4CE2A38D0EE}" destId="{33B891C9-466C-4C47-AF99-79B0B5B36DA3}" srcOrd="6" destOrd="0" presId="urn:microsoft.com/office/officeart/2005/8/layout/vList2"/>
    <dgm:cxn modelId="{3FF8BD18-6AAB-4456-92CC-C598EB97F1E7}" type="presParOf" srcId="{432B7A39-893B-45D1-87C4-A4CE2A38D0EE}" destId="{F749ECEB-389D-482E-B7AD-ABF251638655}" srcOrd="7" destOrd="0" presId="urn:microsoft.com/office/officeart/2005/8/layout/vList2"/>
    <dgm:cxn modelId="{32E48A43-DB05-4402-BA0F-7B808AB84FF1}" type="presParOf" srcId="{432B7A39-893B-45D1-87C4-A4CE2A38D0EE}" destId="{5A12FCF7-E1ED-43B2-9829-4BC962BFA4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37475-38F2-4984-AF03-ED97D668481E}">
      <dsp:nvSpPr>
        <dsp:cNvPr id="0" name=""/>
        <dsp:cNvSpPr/>
      </dsp:nvSpPr>
      <dsp:spPr>
        <a:xfrm>
          <a:off x="0" y="5415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/>
            <a:t>"tidyverse":</a:t>
          </a:r>
          <a:r>
            <a:rPr lang="tr-TR" sz="1800" kern="1200"/>
            <a:t> Günlük veri analizi için kullanılan muhtemel paketleri içinde barındırmaktadır.(Örn: ggplot2, dplyr, tidyr, readr, stringr vb.)</a:t>
          </a:r>
          <a:endParaRPr lang="en-US" sz="1800" kern="1200"/>
        </a:p>
      </dsp:txBody>
      <dsp:txXfrm>
        <a:off x="48319" y="102478"/>
        <a:ext cx="6735574" cy="893182"/>
      </dsp:txXfrm>
    </dsp:sp>
    <dsp:sp modelId="{CBB37905-2E6B-485E-B857-E494AC9C921C}">
      <dsp:nvSpPr>
        <dsp:cNvPr id="0" name=""/>
        <dsp:cNvSpPr/>
      </dsp:nvSpPr>
      <dsp:spPr>
        <a:xfrm>
          <a:off x="0" y="109581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222396"/>
                <a:satOff val="-4971"/>
                <a:lumOff val="-4706"/>
                <a:alphaOff val="0"/>
                <a:tint val="96000"/>
                <a:lumMod val="104000"/>
              </a:schemeClr>
            </a:gs>
            <a:gs pos="100000">
              <a:schemeClr val="accent2">
                <a:hueOff val="222396"/>
                <a:satOff val="-4971"/>
                <a:lumOff val="-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/>
            <a:t>"readr":</a:t>
          </a:r>
          <a:r>
            <a:rPr lang="tr-TR" sz="1800" kern="1200"/>
            <a:t> "csv", "tsv" ve "fwf" türünde ki dosyaların R'a aktarılmasında yardımcı bir pakettir.</a:t>
          </a:r>
          <a:endParaRPr lang="en-US" sz="1800" kern="1200"/>
        </a:p>
      </dsp:txBody>
      <dsp:txXfrm>
        <a:off x="48319" y="1144138"/>
        <a:ext cx="6735574" cy="893182"/>
      </dsp:txXfrm>
    </dsp:sp>
    <dsp:sp modelId="{6F892680-32E9-4799-8FC8-51C46AEE8E07}">
      <dsp:nvSpPr>
        <dsp:cNvPr id="0" name=""/>
        <dsp:cNvSpPr/>
      </dsp:nvSpPr>
      <dsp:spPr>
        <a:xfrm>
          <a:off x="0" y="213747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/>
            <a:t>"tidyr":</a:t>
          </a:r>
          <a:r>
            <a:rPr lang="tr-TR" sz="1800" kern="1200"/>
            <a:t> Verilerin düzenlenmesi için gerekli olan pakettir.</a:t>
          </a:r>
          <a:endParaRPr lang="en-US" sz="1800" kern="1200"/>
        </a:p>
      </dsp:txBody>
      <dsp:txXfrm>
        <a:off x="48319" y="2185798"/>
        <a:ext cx="6735574" cy="893182"/>
      </dsp:txXfrm>
    </dsp:sp>
    <dsp:sp modelId="{33B891C9-466C-4C47-AF99-79B0B5B36DA3}">
      <dsp:nvSpPr>
        <dsp:cNvPr id="0" name=""/>
        <dsp:cNvSpPr/>
      </dsp:nvSpPr>
      <dsp:spPr>
        <a:xfrm>
          <a:off x="0" y="317913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667189"/>
                <a:satOff val="-14912"/>
                <a:lumOff val="-14117"/>
                <a:alphaOff val="0"/>
                <a:tint val="96000"/>
                <a:lumMod val="104000"/>
              </a:schemeClr>
            </a:gs>
            <a:gs pos="100000">
              <a:schemeClr val="accent2">
                <a:hueOff val="667189"/>
                <a:satOff val="-14912"/>
                <a:lumOff val="-1411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/>
            <a:t>"dplyr":</a:t>
          </a:r>
          <a:r>
            <a:rPr lang="tr-TR" sz="1800" kern="1200"/>
            <a:t> Verilerin işlenmesi için gerekli fonksiyonları içinde barındıran bir yardımcı R paketidir.</a:t>
          </a:r>
          <a:endParaRPr lang="en-US" sz="1800" kern="1200"/>
        </a:p>
      </dsp:txBody>
      <dsp:txXfrm>
        <a:off x="48319" y="3227458"/>
        <a:ext cx="6735574" cy="893182"/>
      </dsp:txXfrm>
    </dsp:sp>
    <dsp:sp modelId="{5A12FCF7-E1ED-43B2-9829-4BC962BFA41C}">
      <dsp:nvSpPr>
        <dsp:cNvPr id="0" name=""/>
        <dsp:cNvSpPr/>
      </dsp:nvSpPr>
      <dsp:spPr>
        <a:xfrm>
          <a:off x="0" y="422079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/>
            <a:t>"ggplot2":</a:t>
          </a:r>
          <a:r>
            <a:rPr lang="tr-TR" sz="1800" kern="1200"/>
            <a:t> Verilerin görselleştirilmesini, grafiklerin oluşturulmasını sağlayan fonksiyonları içinde barındıran pakettir.</a:t>
          </a:r>
          <a:endParaRPr lang="en-US" sz="1800" kern="1200"/>
        </a:p>
      </dsp:txBody>
      <dsp:txXfrm>
        <a:off x="48319" y="4269118"/>
        <a:ext cx="6735574" cy="89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92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78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5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atacamp.com/projects/74" TargetMode="External"/><Relationship Id="rId2" Type="http://schemas.openxmlformats.org/officeDocument/2006/relationships/hyperlink" Target="https://recruitingtools.com/kaggle-home-data-sc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the+home+of+data+science&amp;source=lnms&amp;tbm=isch&amp;sa=X&amp;ved=2ahUKEwjr6M7xw5HuAhWQ3OAKHRkkBjsQ_AUoA3oECBMQBQ&amp;biw=1366&amp;bih=657#imgrc=yCtsGvT3_OitLM" TargetMode="External"/><Relationship Id="rId4" Type="http://schemas.openxmlformats.org/officeDocument/2006/relationships/hyperlink" Target="https://www.tidyverse.org/packag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9FD03-4907-44CC-B999-BB8AEA43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" r="105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77981" y="518514"/>
            <a:ext cx="4023360" cy="3204134"/>
          </a:xfrm>
        </p:spPr>
        <p:txBody>
          <a:bodyPr anchor="b">
            <a:normAutofit/>
          </a:bodyPr>
          <a:lstStyle/>
          <a:p>
            <a:r>
              <a:rPr lang="tr-TR" sz="4800" dirty="0" err="1" smtClean="0"/>
              <a:t>Kaggle</a:t>
            </a:r>
            <a:r>
              <a:rPr lang="tr-TR" sz="4800" dirty="0"/>
              <a:t> </a:t>
            </a:r>
            <a:br>
              <a:rPr lang="tr-TR" sz="4800" dirty="0"/>
            </a:br>
            <a:r>
              <a:rPr lang="tr-TR" sz="4800" dirty="0"/>
              <a:t>Verilerinin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tr-TR" sz="4800" dirty="0"/>
              <a:t>Keşfi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0584" y="5433639"/>
            <a:ext cx="4023359" cy="1208141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 SUNUMU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5295DD-8693-48DA-8F8A-D562E6B5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1.5. Courses (Kurslar):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2C09D-FDDC-4196-8F22-719EFB8E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 için yeni bir içerik olan kurslar, kendinizi geliştirerek ilerideki yarışmalara hazırlanmanıza ayrıca veri setleri üzerinde de deneyim kazanmanızı sağlar.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81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B7CFB-33FD-43F8-9DA0-90F21F57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/>
              <a:t>2. PROJENİN AMACI?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F33CA5-4686-4DA7-887E-3CA32D6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1600">
                <a:solidFill>
                  <a:srgbClr val="000000"/>
                </a:solidFill>
                <a:ea typeface="+mn-lt"/>
                <a:cs typeface="+mn-lt"/>
              </a:rPr>
              <a:t>Bu projede, profesyonellerin günlük işlerinde hangi araçları ve dilleri kullandıklarını öğrenmek amaçlanmıştır. Verilerimiz, günlük işlerinde verileri analiz etmek için kod yazan 10.000'den fazla kişiden gelen yanıtları içeren Kaggle Veri Bilimi Anketi'nden alınmıştır.</a:t>
            </a:r>
            <a:endParaRPr lang="tr-TR" sz="1600">
              <a:solidFill>
                <a:srgbClr val="000000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1B0C701F-F3B9-40D4-B5AD-BCD1A16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21970"/>
            <a:ext cx="5451627" cy="38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9DFE55-103A-4CB8-B2C0-C127C8F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KULLANILACAK VERİ SETİ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BBE5C0-D449-41F2-801D-BAA90DE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Veri kaynağı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Tüm veriler </a:t>
            </a: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 tarafından 2017 yılında gerçekleştirilen kullanıcı anketinden toplanmıştır. Anket, 7 Ağustos - 25 Ağustos 2017 tarihleri arasında kullanıcılara sunulmuştur. Toplamda 16.716 kişi bu ankete katılmıştır ve bu sayı analiz edilecek yeterli düzeyde bir veri setidir. 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13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728CC5-8A76-4B42-8620-8965863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3.1. </a:t>
            </a:r>
            <a:r>
              <a:rPr lang="tr-TR" dirty="0" err="1"/>
              <a:t>Kaggle</a:t>
            </a:r>
            <a:r>
              <a:rPr lang="tr-TR" dirty="0"/>
              <a:t> Veri Bilimi Paketinin İçeriği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95F93-FD2D-461B-8821-F688DD4A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4770"/>
            <a:ext cx="8915400" cy="4740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>
                <a:ea typeface="+mn-lt"/>
                <a:cs typeface="+mn-lt"/>
              </a:rPr>
              <a:t>Veriler 5 dosya içerir:</a:t>
            </a:r>
          </a:p>
          <a:p>
            <a:pPr marL="285750" indent="-285750"/>
            <a:r>
              <a:rPr lang="tr-TR" dirty="0">
                <a:latin typeface="Consolas"/>
              </a:rPr>
              <a:t>schema.csv</a:t>
            </a:r>
            <a:r>
              <a:rPr lang="tr-TR" dirty="0">
                <a:ea typeface="+mn-lt"/>
                <a:cs typeface="+mn-lt"/>
              </a:rPr>
              <a:t>: anket şemasına sahip bir CSV dosyası. Bu şema, hem </a:t>
            </a:r>
            <a:r>
              <a:rPr lang="tr-TR" dirty="0" err="1">
                <a:latin typeface="Consolas"/>
              </a:rPr>
              <a:t>multipleChoiceResponses.csv</a:t>
            </a:r>
            <a:r>
              <a:rPr lang="tr-TR" dirty="0" err="1">
                <a:ea typeface="+mn-lt"/>
                <a:cs typeface="+mn-lt"/>
              </a:rPr>
              <a:t>ve</a:t>
            </a:r>
            <a:r>
              <a:rPr lang="tr-TR" dirty="0">
                <a:ea typeface="+mn-lt"/>
                <a:cs typeface="+mn-lt"/>
              </a:rPr>
              <a:t> hem de içindeki her sütun adına karşılık gelen soruları içerir </a:t>
            </a:r>
            <a:r>
              <a:rPr lang="tr-TR" dirty="0">
                <a:latin typeface="Consolas"/>
              </a:rPr>
              <a:t>freeformResponses.csv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/>
            <a:r>
              <a:rPr lang="tr-TR" dirty="0">
                <a:latin typeface="Consolas"/>
              </a:rPr>
              <a:t>multipleChoiceResponses.csv</a:t>
            </a:r>
            <a:r>
              <a:rPr lang="tr-TR" dirty="0">
                <a:ea typeface="+mn-lt"/>
                <a:cs typeface="+mn-lt"/>
              </a:rPr>
              <a:t>: Katılımcıların çoktan seçmeli ve sıralama sorularına verdikleri yanıtlar. Bunlar rastgele değildir ve bu nedenle tek bir satır, tek bir kullanıcının tüm yanıtlarına karşılık gelir.</a:t>
            </a:r>
            <a:endParaRPr lang="tr-TR" dirty="0"/>
          </a:p>
          <a:p>
            <a:pPr marL="0" indent="0"/>
            <a:r>
              <a:rPr lang="tr-TR" dirty="0">
                <a:latin typeface="Consolas"/>
                <a:ea typeface="+mn-lt"/>
                <a:cs typeface="+mn-lt"/>
              </a:rPr>
              <a:t>freeformResponses.csv</a:t>
            </a:r>
            <a:r>
              <a:rPr lang="tr-TR" dirty="0">
                <a:ea typeface="+mn-lt"/>
                <a:cs typeface="+mn-lt"/>
              </a:rPr>
              <a:t>: Katılımcıların </a:t>
            </a:r>
            <a:r>
              <a:rPr lang="tr-TR" dirty="0" err="1">
                <a:ea typeface="+mn-lt"/>
                <a:cs typeface="+mn-lt"/>
              </a:rPr>
              <a:t>Kaggle'ın</a:t>
            </a:r>
            <a:r>
              <a:rPr lang="tr-TR" dirty="0">
                <a:ea typeface="+mn-lt"/>
                <a:cs typeface="+mn-lt"/>
              </a:rPr>
              <a:t> anket sorularına serbest formda yanıtları. Bu yanıtlar bir sütun içinde rasgele sıralanır, böylece tek bir satır boyunca okumak tek bir kullanıcının yanıtlarını vermez.</a:t>
            </a:r>
          </a:p>
          <a:p>
            <a:pPr marL="0" indent="0"/>
            <a:r>
              <a:rPr lang="tr-TR" dirty="0">
                <a:latin typeface="Consolas"/>
                <a:ea typeface="+mn-lt"/>
                <a:cs typeface="+mn-lt"/>
              </a:rPr>
              <a:t>conversionRates.csv</a:t>
            </a:r>
            <a:r>
              <a:rPr lang="tr-TR" dirty="0">
                <a:ea typeface="+mn-lt"/>
                <a:cs typeface="+mn-lt"/>
              </a:rPr>
              <a:t>: 14 Eylül 2017'de "</a:t>
            </a:r>
            <a:r>
              <a:rPr lang="tr-TR" dirty="0" err="1">
                <a:ea typeface="+mn-lt"/>
                <a:cs typeface="+mn-lt"/>
              </a:rPr>
              <a:t>quantmod</a:t>
            </a:r>
            <a:r>
              <a:rPr lang="tr-TR" dirty="0">
                <a:ea typeface="+mn-lt"/>
                <a:cs typeface="+mn-lt"/>
              </a:rPr>
              <a:t>" R paketinden erişilen para birimi dönüştürme oranları (ABD dolarına)</a:t>
            </a:r>
          </a:p>
          <a:p>
            <a:pPr marL="0" indent="0"/>
            <a:r>
              <a:rPr lang="en-US" dirty="0">
                <a:latin typeface="Consolas"/>
              </a:rPr>
              <a:t>RespondentTypeREADME.txt</a:t>
            </a:r>
            <a:r>
              <a:rPr lang="en-US" dirty="0">
                <a:ea typeface="+mn-lt"/>
                <a:cs typeface="+mn-lt"/>
              </a:rPr>
              <a:t>: Bu, </a:t>
            </a:r>
            <a:r>
              <a:rPr lang="en-US" dirty="0" err="1">
                <a:latin typeface="Consolas"/>
              </a:rPr>
              <a:t>schema.csv</a:t>
            </a:r>
            <a:r>
              <a:rPr lang="en-US" dirty="0" err="1">
                <a:ea typeface="+mn-lt"/>
                <a:cs typeface="+mn-lt"/>
              </a:rPr>
              <a:t>dosyanın</a:t>
            </a:r>
            <a:r>
              <a:rPr lang="en-US" dirty="0">
                <a:ea typeface="+mn-lt"/>
                <a:cs typeface="+mn-lt"/>
              </a:rPr>
              <a:t> "</a:t>
            </a:r>
            <a:r>
              <a:rPr lang="en-US" dirty="0" err="1">
                <a:ea typeface="+mn-lt"/>
                <a:cs typeface="+mn-lt"/>
              </a:rPr>
              <a:t>Sorulan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dirty="0" err="1">
                <a:ea typeface="+mn-lt"/>
                <a:cs typeface="+mn-lt"/>
              </a:rPr>
              <a:t>sütunundaki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yanıtların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çözmek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şemadır</a:t>
            </a:r>
            <a:r>
              <a:rPr lang="en-US" dirty="0">
                <a:ea typeface="+mn-lt"/>
                <a:cs typeface="+mn-lt"/>
              </a:rPr>
              <a:t> 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6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97450A-C758-41C8-92D8-69E64918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000">
                <a:solidFill>
                  <a:schemeClr val="bg1"/>
                </a:solidFill>
              </a:rPr>
              <a:t>3.2. Kullanılacak Paketler ve Kullanım Amaçları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İçerik Yer Tutucusu 2">
            <a:extLst>
              <a:ext uri="{FF2B5EF4-FFF2-40B4-BE49-F238E27FC236}">
                <a16:creationId xmlns:a16="http://schemas.microsoft.com/office/drawing/2014/main" id="{82B4D6F8-AA74-45A4-B357-B6E94923C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363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95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02A509-ED01-4FDB-BA2A-5027D43D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/>
              <a:t>4. PROJENİN ÖNEMİ?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11339-A331-4376-8A54-8F15B66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2390E1"/>
              </a:buClr>
            </a:pPr>
            <a:r>
              <a:rPr lang="tr-TR" dirty="0"/>
              <a:t>Bu proje ile </a:t>
            </a:r>
            <a:r>
              <a:rPr lang="tr-TR" dirty="0" err="1"/>
              <a:t>Kaggle</a:t>
            </a:r>
            <a:r>
              <a:rPr lang="tr-TR" dirty="0"/>
              <a:t> kullanıcılarının veri analizi sırasında kullandıkları araçlar ve teknikler hakkında bilgi edineceğiz.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04CCAF8-0A5B-447B-A09B-9E7982BA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80563"/>
            <a:ext cx="6953577" cy="4971807"/>
          </a:xfrm>
          <a:prstGeom prst="rect">
            <a:avLst/>
          </a:prstGeom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0687C7-72D8-46E0-A28F-5FA78D55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77C2A5-5E47-4409-99D3-8D305072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>
                <a:ea typeface="+mn-lt"/>
                <a:cs typeface="+mn-lt"/>
                <a:hlinkClick r:id="rId2"/>
              </a:rPr>
              <a:t>https://recruitingtools.com/kaggle-home-data-science/</a:t>
            </a:r>
            <a:endParaRPr lang="tr-TR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3"/>
              </a:rPr>
              <a:t>https://learn.datacamp.com/projects/74</a:t>
            </a:r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4"/>
              </a:rPr>
              <a:t>https://www.tidyverse.org/packages/</a:t>
            </a:r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5"/>
              </a:rPr>
              <a:t>https://www.google.com/search?q=the+home+of+data+science&amp;source=lnms&amp;tbm=isch&amp;sa=X&amp;ved=2ahUKEwjr6M7xw5HuAhWQ3OAKHRkkBjsQ_AUoA3oECBMQBQ&amp;biw=1366&amp;bih=657#imgrc=yCtsGvT3_OitLM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04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F6D615-BECF-4A5A-B797-350D10AE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HAZIRLAYANLAR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E2C9E-6F00-4E0E-BEC8-FC30F5EE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642200" cy="3718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Arzum GÜRSOY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Olgun ASLAN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Ömer ŞEN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Zehra HACIOĞLU</a:t>
            </a:r>
          </a:p>
        </p:txBody>
      </p:sp>
    </p:spTree>
    <p:extLst>
      <p:ext uri="{BB962C8B-B14F-4D97-AF65-F5344CB8AC3E}">
        <p14:creationId xmlns:p14="http://schemas.microsoft.com/office/powerpoint/2010/main" val="22930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0B36E8-BC6D-47DA-878E-373ADEA0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47C41-4E3E-4DBC-B363-F8C2A9F9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/>
              <a:t>1. </a:t>
            </a:r>
            <a:r>
              <a:rPr lang="tr-TR" b="1" dirty="0" err="1"/>
              <a:t>Kaggle</a:t>
            </a:r>
            <a:r>
              <a:rPr lang="tr-TR" b="1" dirty="0"/>
              <a:t> Nedir?</a:t>
            </a:r>
          </a:p>
          <a:p>
            <a:r>
              <a:rPr lang="tr-TR" b="1" dirty="0"/>
              <a:t>2. Projenin Amacı?</a:t>
            </a:r>
          </a:p>
          <a:p>
            <a:r>
              <a:rPr lang="tr-TR" b="1" dirty="0"/>
              <a:t>3. Kullanılacak Veri Seti</a:t>
            </a:r>
          </a:p>
          <a:p>
            <a:r>
              <a:rPr lang="tr-TR" b="1" dirty="0"/>
              <a:t>4. Projenin Önemi?</a:t>
            </a:r>
          </a:p>
          <a:p>
            <a:r>
              <a:rPr lang="tr-TR" b="1" dirty="0"/>
              <a:t>5. Kaynakça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99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01ED4B0-2349-4A09-AA3B-E1B7CE029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" r="1087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883E9E-3E0F-49E0-8A33-39AB053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KAGGLE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368C7-377E-44D6-84C4-32ACFBA9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, 2010 yılında kurulan, her yıl git gide büyüyen ve 2017 yılında Google tarafından satın alınan, “</a:t>
            </a:r>
            <a:r>
              <a:rPr lang="tr-TR" dirty="0" err="1">
                <a:ea typeface="+mn-lt"/>
                <a:cs typeface="+mn-lt"/>
              </a:rPr>
              <a:t>Your</a:t>
            </a:r>
            <a:r>
              <a:rPr lang="tr-TR" dirty="0">
                <a:ea typeface="+mn-lt"/>
                <a:cs typeface="+mn-lt"/>
              </a:rPr>
              <a:t> Home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Science</a:t>
            </a:r>
            <a:r>
              <a:rPr lang="tr-TR" dirty="0">
                <a:ea typeface="+mn-lt"/>
                <a:cs typeface="+mn-lt"/>
              </a:rPr>
              <a:t>” Mottosuyla yola çıkan bir web sitesidir. Aslen makine öğrenmesi, veri analizi, yapay zeka, istatistik, veri görselleştirme, matematik gibi bilimleri bir arada toplayan </a:t>
            </a:r>
            <a:r>
              <a:rPr lang="tr-TR" dirty="0" err="1">
                <a:ea typeface="+mn-lt"/>
                <a:cs typeface="+mn-lt"/>
              </a:rPr>
              <a:t>Kaggle'ın</a:t>
            </a:r>
            <a:r>
              <a:rPr lang="tr-TR" dirty="0">
                <a:ea typeface="+mn-lt"/>
                <a:cs typeface="+mn-lt"/>
              </a:rPr>
              <a:t> web sitesinde “</a:t>
            </a:r>
            <a:r>
              <a:rPr lang="tr-TR" dirty="0" err="1">
                <a:ea typeface="+mn-lt"/>
                <a:cs typeface="+mn-lt"/>
              </a:rPr>
              <a:t>Python</a:t>
            </a:r>
            <a:r>
              <a:rPr lang="tr-TR" dirty="0">
                <a:ea typeface="+mn-lt"/>
                <a:cs typeface="+mn-lt"/>
              </a:rPr>
              <a:t>” ve “R” programlarının kodları site üzerinden de çalıştırabilir. </a:t>
            </a:r>
          </a:p>
          <a:p>
            <a:r>
              <a:rPr lang="tr-TR" dirty="0" err="1">
                <a:ea typeface="+mn-lt"/>
                <a:cs typeface="+mn-lt"/>
              </a:rPr>
              <a:t>Kaggle’ın</a:t>
            </a:r>
            <a:r>
              <a:rPr lang="tr-TR" dirty="0">
                <a:ea typeface="+mn-lt"/>
                <a:cs typeface="+mn-lt"/>
              </a:rPr>
              <a:t> içeriğinde “</a:t>
            </a:r>
            <a:r>
              <a:rPr lang="tr-TR" dirty="0" err="1">
                <a:ea typeface="+mn-lt"/>
                <a:cs typeface="+mn-lt"/>
              </a:rPr>
              <a:t>Compete</a:t>
            </a:r>
            <a:r>
              <a:rPr lang="tr-TR" dirty="0">
                <a:ea typeface="+mn-lt"/>
                <a:cs typeface="+mn-lt"/>
              </a:rPr>
              <a:t>”(Yarışmalar)“Data”(Veriler), ”</a:t>
            </a:r>
            <a:r>
              <a:rPr lang="tr-TR" dirty="0" err="1">
                <a:ea typeface="+mn-lt"/>
                <a:cs typeface="+mn-lt"/>
              </a:rPr>
              <a:t>Notebooks</a:t>
            </a:r>
            <a:r>
              <a:rPr lang="tr-TR" dirty="0">
                <a:ea typeface="+mn-lt"/>
                <a:cs typeface="+mn-lt"/>
              </a:rPr>
              <a:t>”(Yayınlanan Kodlar),“</a:t>
            </a:r>
            <a:r>
              <a:rPr lang="tr-TR" dirty="0" err="1">
                <a:ea typeface="+mn-lt"/>
                <a:cs typeface="+mn-lt"/>
              </a:rPr>
              <a:t>Discuss</a:t>
            </a:r>
            <a:r>
              <a:rPr lang="tr-TR" dirty="0">
                <a:ea typeface="+mn-lt"/>
                <a:cs typeface="+mn-lt"/>
              </a:rPr>
              <a:t>” (Tartışmalar) , “Courses” (Kurslar)  adları altında Toplamda 5 adet temel içeriğe sahiptir.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0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7BC5C7-F352-49BB-93FC-661B9CEB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1.1. </a:t>
            </a:r>
            <a:r>
              <a:rPr lang="tr-TR" dirty="0" err="1"/>
              <a:t>Compete</a:t>
            </a:r>
            <a:r>
              <a:rPr lang="tr-TR" dirty="0"/>
              <a:t> (Yarışmalar):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C4E2-8097-4C60-8BCE-2287962C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Burada genellikle para ödüllü olacak şekilde data problemleri yarışma şeklinde sunulur. Bazı yarışmalar ise tamamen tecrübe ve kendini geliştirme amaçlı olarak gerçekleşir. </a:t>
            </a:r>
            <a:r>
              <a:rPr lang="tr-TR" dirty="0">
                <a:ea typeface="+mn-lt"/>
                <a:cs typeface="+mn-lt"/>
              </a:rPr>
              <a:t>Bu yarışmalarda problem sahipleri datalarını ve problemlerini paylaşırlar. Yarışmacılar çözümlerinin doğruluk oranına yani </a:t>
            </a:r>
            <a:r>
              <a:rPr lang="tr-TR" dirty="0" err="1">
                <a:ea typeface="+mn-lt"/>
                <a:cs typeface="+mn-lt"/>
              </a:rPr>
              <a:t>efektifliğine</a:t>
            </a:r>
            <a:r>
              <a:rPr lang="tr-TR" dirty="0">
                <a:ea typeface="+mn-lt"/>
                <a:cs typeface="+mn-lt"/>
              </a:rPr>
              <a:t> göre sıralamaya dizilirler ve buna göre de ödül sahibi olabilirler. </a:t>
            </a:r>
            <a:r>
              <a:rPr lang="tr-TR" dirty="0" err="1">
                <a:ea typeface="+mn-lt"/>
                <a:cs typeface="+mn-lt"/>
              </a:rPr>
              <a:t>Netflix’in</a:t>
            </a:r>
            <a:r>
              <a:rPr lang="tr-TR" dirty="0">
                <a:ea typeface="+mn-lt"/>
                <a:cs typeface="+mn-lt"/>
              </a:rPr>
              <a:t> 1 milyon dolarlık yarışması bu yarışmalara örnek olarak gösterilebilir.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9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C11617-FDE7-4E18-A7C1-EA02420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1.2. Data (Veriler):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9AD503-F611-42ED-9235-B194E32D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Bu kısımda ise kullanıcılar için üzerlerinde pratik yapabilecekleri birçok veri seti mevcuttur. Bu veri setleri kullanıcıların da ulaşabileceği şekilde açık olarak sergilenmektedir.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6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24702-5CA0-471B-ACF4-725321B2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1.3. </a:t>
            </a:r>
            <a:r>
              <a:rPr lang="tr-TR" dirty="0" err="1"/>
              <a:t>Notebooks</a:t>
            </a:r>
            <a:r>
              <a:rPr lang="tr-TR" dirty="0"/>
              <a:t> (Yayınlanan Kodlar):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196A0-E1A4-410B-A1CA-C04F2832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Veri setleri üzerinde pratik yapılan ve kaydedilen her kodlar Sitenin “</a:t>
            </a:r>
            <a:r>
              <a:rPr lang="tr-TR" dirty="0" err="1">
                <a:ea typeface="+mn-lt"/>
                <a:cs typeface="+mn-lt"/>
              </a:rPr>
              <a:t>Notebooks</a:t>
            </a:r>
            <a:r>
              <a:rPr lang="tr-TR" dirty="0">
                <a:ea typeface="+mn-lt"/>
                <a:cs typeface="+mn-lt"/>
              </a:rPr>
              <a:t>” kısmında bulunur. Kullanıcılar da bu sayede diğer kullanıcıların geliştirdiği projelere göz atabilir ve fikir sahibi olup kendini geliştirebilir.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7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1C8B6-5E5C-4D6D-88FB-964A7374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1.4. </a:t>
            </a:r>
            <a:r>
              <a:rPr lang="tr-TR" dirty="0" err="1"/>
              <a:t>Discuss</a:t>
            </a:r>
            <a:r>
              <a:rPr lang="tr-TR" dirty="0"/>
              <a:t> (Tartışma):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F5C343-57F2-4BDC-85B1-F2AE31CD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Bu kısımda ise en çok oy alandan en az oy alana kadar konuları bulabilir, konuların altında  fikir sunumu yapılabilir.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89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Geniş ekran</PresentationFormat>
  <Paragraphs>51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Consolas</vt:lpstr>
      <vt:lpstr>Wingdings 3</vt:lpstr>
      <vt:lpstr>Wisp</vt:lpstr>
      <vt:lpstr>Kaggle  Verilerinin  Keşfi</vt:lpstr>
      <vt:lpstr>HAZIRLAYANLAR</vt:lpstr>
      <vt:lpstr>İÇİNDEKİLER</vt:lpstr>
      <vt:lpstr>PowerPoint Sunusu</vt:lpstr>
      <vt:lpstr>1. KAGGLE NEDİR?</vt:lpstr>
      <vt:lpstr>1.1. Compete (Yarışmalar):</vt:lpstr>
      <vt:lpstr>1.2. Data (Veriler):</vt:lpstr>
      <vt:lpstr>1.3. Notebooks (Yayınlanan Kodlar):</vt:lpstr>
      <vt:lpstr>1.4. Discuss (Tartışma): </vt:lpstr>
      <vt:lpstr>1.5. Courses (Kurslar):</vt:lpstr>
      <vt:lpstr>2. PROJENİN AMACI?</vt:lpstr>
      <vt:lpstr>3. KULLANILACAK VERİ SETİ</vt:lpstr>
      <vt:lpstr>3.1. Kaggle Veri Bilimi Paketinin İçeriği</vt:lpstr>
      <vt:lpstr>3.2. Kullanılacak Paketler ve Kullanım Amaçları</vt:lpstr>
      <vt:lpstr>4. PROJENİN ÖNEMİ?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Ömer</cp:lastModifiedBy>
  <cp:revision>441</cp:revision>
  <dcterms:created xsi:type="dcterms:W3CDTF">2021-01-09T12:54:34Z</dcterms:created>
  <dcterms:modified xsi:type="dcterms:W3CDTF">2021-01-13T09:59:51Z</dcterms:modified>
</cp:coreProperties>
</file>