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61" r:id="rId5"/>
    <p:sldId id="270" r:id="rId6"/>
    <p:sldId id="271" r:id="rId7"/>
    <p:sldId id="262" r:id="rId8"/>
    <p:sldId id="272" r:id="rId9"/>
    <p:sldId id="263" r:id="rId10"/>
    <p:sldId id="264" r:id="rId11"/>
    <p:sldId id="260" r:id="rId12"/>
    <p:sldId id="259" r:id="rId13"/>
    <p:sldId id="258" r:id="rId14"/>
    <p:sldId id="265" r:id="rId15"/>
    <p:sldId id="268" r:id="rId16"/>
    <p:sldId id="267" r:id="rId17"/>
    <p:sldId id="269" r:id="rId18"/>
    <p:sldId id="26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26"/>
  </p:normalViewPr>
  <p:slideViewPr>
    <p:cSldViewPr snapToGrid="0" snapToObjects="1">
      <p:cViewPr>
        <p:scale>
          <a:sx n="77" d="100"/>
          <a:sy n="77" d="100"/>
        </p:scale>
        <p:origin x="13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1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8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4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8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B567-D4B6-884C-95B0-ADF000B1278F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F9AE-F42F-5741-83E6-002A6E604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3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159044" y="3244334"/>
            <a:ext cx="187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reddington_graph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7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119083" cy="12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091953" y="2664310"/>
            <a:ext cx="158020" cy="433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866499" y="266431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553197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329541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83683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046867" y="312510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. . .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548944" y="31322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(n-1)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397243" y="31215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072613" y="313227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+1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333194" y="28704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5244232" y="2667895"/>
            <a:ext cx="158020" cy="433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091448" y="220713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. . </a:t>
            </a:r>
            <a:r>
              <a:rPr lang="fr-CA" smtClean="0"/>
              <a:t>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36777" y="22465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15873" y="2246561"/>
                <a:ext cx="431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73" y="2246561"/>
                <a:ext cx="4313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857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430932" y="2248358"/>
                <a:ext cx="598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</a:t>
                </a:r>
                <a:r>
                  <a:rPr lang="fr-FR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p>
                        <m:r>
                          <a:rPr lang="fr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32" y="2248358"/>
                <a:ext cx="5988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184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3852270" y="2255524"/>
                <a:ext cx="598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</a:t>
                </a:r>
                <a:r>
                  <a:rPr lang="fr-FR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p>
                        <m:r>
                          <a:rPr lang="fr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270" y="2255524"/>
                <a:ext cx="5988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18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5617542" y="2268095"/>
                <a:ext cx="779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p>
                        <m:r>
                          <a:rPr lang="fr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fr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42" y="2268095"/>
                <a:ext cx="7797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08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315144" y="2270770"/>
                <a:ext cx="779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p>
                        <m:r>
                          <a:rPr lang="fr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fr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44" y="2270770"/>
                <a:ext cx="779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031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èche vers le haut 1"/>
          <p:cNvSpPr/>
          <p:nvPr/>
        </p:nvSpPr>
        <p:spPr>
          <a:xfrm>
            <a:off x="2054475" y="3501608"/>
            <a:ext cx="301686" cy="51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haut 36"/>
          <p:cNvSpPr/>
          <p:nvPr/>
        </p:nvSpPr>
        <p:spPr>
          <a:xfrm>
            <a:off x="2537013" y="3490849"/>
            <a:ext cx="301686" cy="51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vers le haut 38"/>
          <p:cNvSpPr/>
          <p:nvPr/>
        </p:nvSpPr>
        <p:spPr>
          <a:xfrm>
            <a:off x="6402051" y="3490849"/>
            <a:ext cx="301686" cy="51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haut 39"/>
          <p:cNvSpPr/>
          <p:nvPr/>
        </p:nvSpPr>
        <p:spPr>
          <a:xfrm>
            <a:off x="7191235" y="3489036"/>
            <a:ext cx="301686" cy="510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0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1787563" y="2870497"/>
            <a:ext cx="39680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83683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916617" y="229273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chemeClr val="accent6"/>
                </a:solidFill>
              </a:rPr>
              <a:t>1000$</a:t>
            </a:r>
            <a:endParaRPr lang="fr-FR" sz="1100" b="1">
              <a:solidFill>
                <a:schemeClr val="accent6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398919" y="229452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chemeClr val="accent6"/>
                </a:solidFill>
              </a:rPr>
              <a:t>1000$</a:t>
            </a:r>
            <a:endParaRPr lang="fr-FR" sz="1100" b="1">
              <a:solidFill>
                <a:schemeClr val="accent6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881221" y="2287352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chemeClr val="accent6"/>
                </a:solidFill>
              </a:rPr>
              <a:t>1000$</a:t>
            </a:r>
            <a:endParaRPr lang="fr-FR" sz="1100" b="1">
              <a:solidFill>
                <a:schemeClr val="accent6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358183" y="228914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chemeClr val="accent6"/>
                </a:solidFill>
              </a:rPr>
              <a:t>1000$</a:t>
            </a:r>
            <a:endParaRPr lang="fr-FR" sz="1100" b="1">
              <a:solidFill>
                <a:schemeClr val="accent6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33553" y="229236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-1100$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316633" y="229145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-1100$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793119" y="228735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-1100$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394588" y="2248880"/>
            <a:ext cx="360996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/>
              <a:t>-X</a:t>
            </a:r>
            <a:endParaRPr lang="fr-FR" sz="1600" b="1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178756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36720" y="3132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6814" y="266431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953487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435789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806703" y="314303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597096" y="2277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100$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83755" y="2269880"/>
            <a:ext cx="643125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Prix?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060150" y="3173507"/>
            <a:ext cx="51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Échéance = </a:t>
            </a:r>
            <a:r>
              <a:rPr lang="fr-FR" i="1" dirty="0" smtClean="0">
                <a:solidFill>
                  <a:schemeClr val="accent6"/>
                </a:solidFill>
              </a:rPr>
              <a:t>multiple de 7 </a:t>
            </a:r>
            <a:r>
              <a:rPr lang="fr-FR" dirty="0" smtClean="0">
                <a:solidFill>
                  <a:schemeClr val="accent6"/>
                </a:solidFill>
              </a:rPr>
              <a:t>(7,14,21,</a:t>
            </a:r>
            <a:r>
              <a:rPr lang="mr-IN" dirty="0" smtClean="0">
                <a:solidFill>
                  <a:schemeClr val="accent6"/>
                </a:solidFill>
              </a:rPr>
              <a:t>…</a:t>
            </a:r>
            <a:r>
              <a:rPr lang="fr-CA" dirty="0" smtClean="0">
                <a:solidFill>
                  <a:schemeClr val="accent6"/>
                </a:solidFill>
              </a:rPr>
              <a:t>,280,</a:t>
            </a:r>
            <a:r>
              <a:rPr lang="mr-IN" dirty="0" smtClean="0">
                <a:solidFill>
                  <a:schemeClr val="accent6"/>
                </a:solidFill>
              </a:rPr>
              <a:t>…</a:t>
            </a:r>
            <a:r>
              <a:rPr lang="fr-CA" dirty="0" smtClean="0">
                <a:solidFill>
                  <a:schemeClr val="accent6"/>
                </a:solidFill>
              </a:rPr>
              <a:t>,365 jours)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07903" y="1900548"/>
            <a:ext cx="1738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5"/>
                </a:solidFill>
              </a:rPr>
              <a:t>i</a:t>
            </a:r>
            <a:r>
              <a:rPr lang="fr-FR" i="1" dirty="0" smtClean="0">
                <a:solidFill>
                  <a:schemeClr val="accent5"/>
                </a:solidFill>
              </a:rPr>
              <a:t> = intérêt simple</a:t>
            </a:r>
            <a:endParaRPr lang="fr-FR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3707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83683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14382" y="22752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384362" y="22635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300</a:t>
            </a:r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4336412" y="22752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600</a:t>
            </a:r>
            <a:endParaRPr lang="fr-FR"/>
          </a:p>
        </p:txBody>
      </p:sp>
      <p:cxnSp>
        <p:nvCxnSpPr>
          <p:cNvPr id="48" name="Connecteur droit 47"/>
          <p:cNvCxnSpPr>
            <a:stCxn id="7" idx="3"/>
          </p:cNvCxnSpPr>
          <p:nvPr/>
        </p:nvCxnSpPr>
        <p:spPr>
          <a:xfrm>
            <a:off x="3920086" y="2448264"/>
            <a:ext cx="0" cy="1671915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681304" y="4140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accent2"/>
                </a:solidFill>
              </a:rPr>
              <a:t>3,5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2710927" y="2000921"/>
            <a:ext cx="1206647" cy="112956"/>
          </a:xfrm>
          <a:custGeom>
            <a:avLst/>
            <a:gdLst>
              <a:gd name="connsiteX0" fmla="*/ 0 w 1237129"/>
              <a:gd name="connsiteY0" fmla="*/ 236668 h 236668"/>
              <a:gd name="connsiteX1" fmla="*/ 107577 w 1237129"/>
              <a:gd name="connsiteY1" fmla="*/ 161365 h 236668"/>
              <a:gd name="connsiteX2" fmla="*/ 204395 w 1237129"/>
              <a:gd name="connsiteY2" fmla="*/ 129092 h 236668"/>
              <a:gd name="connsiteX3" fmla="*/ 236668 w 1237129"/>
              <a:gd name="connsiteY3" fmla="*/ 118334 h 236668"/>
              <a:gd name="connsiteX4" fmla="*/ 344245 w 1237129"/>
              <a:gd name="connsiteY4" fmla="*/ 86061 h 236668"/>
              <a:gd name="connsiteX5" fmla="*/ 408791 w 1237129"/>
              <a:gd name="connsiteY5" fmla="*/ 64546 h 236668"/>
              <a:gd name="connsiteX6" fmla="*/ 441064 w 1237129"/>
              <a:gd name="connsiteY6" fmla="*/ 43031 h 236668"/>
              <a:gd name="connsiteX7" fmla="*/ 473337 w 1237129"/>
              <a:gd name="connsiteY7" fmla="*/ 32273 h 236668"/>
              <a:gd name="connsiteX8" fmla="*/ 559398 w 1237129"/>
              <a:gd name="connsiteY8" fmla="*/ 10758 h 236668"/>
              <a:gd name="connsiteX9" fmla="*/ 602428 w 1237129"/>
              <a:gd name="connsiteY9" fmla="*/ 0 h 236668"/>
              <a:gd name="connsiteX10" fmla="*/ 925158 w 1237129"/>
              <a:gd name="connsiteY10" fmla="*/ 10758 h 236668"/>
              <a:gd name="connsiteX11" fmla="*/ 1032734 w 1237129"/>
              <a:gd name="connsiteY11" fmla="*/ 43031 h 236668"/>
              <a:gd name="connsiteX12" fmla="*/ 1065007 w 1237129"/>
              <a:gd name="connsiteY12" fmla="*/ 53788 h 236668"/>
              <a:gd name="connsiteX13" fmla="*/ 1161826 w 1237129"/>
              <a:gd name="connsiteY13" fmla="*/ 64546 h 236668"/>
              <a:gd name="connsiteX14" fmla="*/ 1237129 w 1237129"/>
              <a:gd name="connsiteY14" fmla="*/ 86061 h 2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7129" h="236668">
                <a:moveTo>
                  <a:pt x="0" y="236668"/>
                </a:moveTo>
                <a:cubicBezTo>
                  <a:pt x="19639" y="221939"/>
                  <a:pt x="91683" y="166663"/>
                  <a:pt x="107577" y="161365"/>
                </a:cubicBezTo>
                <a:lnTo>
                  <a:pt x="204395" y="129092"/>
                </a:lnTo>
                <a:cubicBezTo>
                  <a:pt x="215153" y="125506"/>
                  <a:pt x="225667" y="121084"/>
                  <a:pt x="236668" y="118334"/>
                </a:cubicBezTo>
                <a:cubicBezTo>
                  <a:pt x="301708" y="102075"/>
                  <a:pt x="265663" y="112255"/>
                  <a:pt x="344245" y="86061"/>
                </a:cubicBezTo>
                <a:cubicBezTo>
                  <a:pt x="344250" y="86059"/>
                  <a:pt x="408787" y="64549"/>
                  <a:pt x="408791" y="64546"/>
                </a:cubicBezTo>
                <a:cubicBezTo>
                  <a:pt x="419549" y="57374"/>
                  <a:pt x="429500" y="48813"/>
                  <a:pt x="441064" y="43031"/>
                </a:cubicBezTo>
                <a:cubicBezTo>
                  <a:pt x="451206" y="37960"/>
                  <a:pt x="462397" y="35257"/>
                  <a:pt x="473337" y="32273"/>
                </a:cubicBezTo>
                <a:cubicBezTo>
                  <a:pt x="501865" y="24493"/>
                  <a:pt x="530711" y="17930"/>
                  <a:pt x="559398" y="10758"/>
                </a:cubicBezTo>
                <a:lnTo>
                  <a:pt x="602428" y="0"/>
                </a:lnTo>
                <a:cubicBezTo>
                  <a:pt x="710005" y="3586"/>
                  <a:pt x="817707" y="4437"/>
                  <a:pt x="925158" y="10758"/>
                </a:cubicBezTo>
                <a:cubicBezTo>
                  <a:pt x="944905" y="11920"/>
                  <a:pt x="1023628" y="39996"/>
                  <a:pt x="1032734" y="43031"/>
                </a:cubicBezTo>
                <a:cubicBezTo>
                  <a:pt x="1043492" y="46617"/>
                  <a:pt x="1053737" y="52536"/>
                  <a:pt x="1065007" y="53788"/>
                </a:cubicBezTo>
                <a:lnTo>
                  <a:pt x="1161826" y="64546"/>
                </a:lnTo>
                <a:cubicBezTo>
                  <a:pt x="1229774" y="87195"/>
                  <a:pt x="1203693" y="86061"/>
                  <a:pt x="1237129" y="8606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3440659" y="2228625"/>
            <a:ext cx="476915" cy="104891"/>
          </a:xfrm>
          <a:custGeom>
            <a:avLst/>
            <a:gdLst>
              <a:gd name="connsiteX0" fmla="*/ 0 w 1237129"/>
              <a:gd name="connsiteY0" fmla="*/ 236668 h 236668"/>
              <a:gd name="connsiteX1" fmla="*/ 107577 w 1237129"/>
              <a:gd name="connsiteY1" fmla="*/ 161365 h 236668"/>
              <a:gd name="connsiteX2" fmla="*/ 204395 w 1237129"/>
              <a:gd name="connsiteY2" fmla="*/ 129092 h 236668"/>
              <a:gd name="connsiteX3" fmla="*/ 236668 w 1237129"/>
              <a:gd name="connsiteY3" fmla="*/ 118334 h 236668"/>
              <a:gd name="connsiteX4" fmla="*/ 344245 w 1237129"/>
              <a:gd name="connsiteY4" fmla="*/ 86061 h 236668"/>
              <a:gd name="connsiteX5" fmla="*/ 408791 w 1237129"/>
              <a:gd name="connsiteY5" fmla="*/ 64546 h 236668"/>
              <a:gd name="connsiteX6" fmla="*/ 441064 w 1237129"/>
              <a:gd name="connsiteY6" fmla="*/ 43031 h 236668"/>
              <a:gd name="connsiteX7" fmla="*/ 473337 w 1237129"/>
              <a:gd name="connsiteY7" fmla="*/ 32273 h 236668"/>
              <a:gd name="connsiteX8" fmla="*/ 559398 w 1237129"/>
              <a:gd name="connsiteY8" fmla="*/ 10758 h 236668"/>
              <a:gd name="connsiteX9" fmla="*/ 602428 w 1237129"/>
              <a:gd name="connsiteY9" fmla="*/ 0 h 236668"/>
              <a:gd name="connsiteX10" fmla="*/ 925158 w 1237129"/>
              <a:gd name="connsiteY10" fmla="*/ 10758 h 236668"/>
              <a:gd name="connsiteX11" fmla="*/ 1032734 w 1237129"/>
              <a:gd name="connsiteY11" fmla="*/ 43031 h 236668"/>
              <a:gd name="connsiteX12" fmla="*/ 1065007 w 1237129"/>
              <a:gd name="connsiteY12" fmla="*/ 53788 h 236668"/>
              <a:gd name="connsiteX13" fmla="*/ 1161826 w 1237129"/>
              <a:gd name="connsiteY13" fmla="*/ 64546 h 236668"/>
              <a:gd name="connsiteX14" fmla="*/ 1237129 w 1237129"/>
              <a:gd name="connsiteY14" fmla="*/ 86061 h 2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7129" h="236668">
                <a:moveTo>
                  <a:pt x="0" y="236668"/>
                </a:moveTo>
                <a:cubicBezTo>
                  <a:pt x="19639" y="221939"/>
                  <a:pt x="91683" y="166663"/>
                  <a:pt x="107577" y="161365"/>
                </a:cubicBezTo>
                <a:lnTo>
                  <a:pt x="204395" y="129092"/>
                </a:lnTo>
                <a:cubicBezTo>
                  <a:pt x="215153" y="125506"/>
                  <a:pt x="225667" y="121084"/>
                  <a:pt x="236668" y="118334"/>
                </a:cubicBezTo>
                <a:cubicBezTo>
                  <a:pt x="301708" y="102075"/>
                  <a:pt x="265663" y="112255"/>
                  <a:pt x="344245" y="86061"/>
                </a:cubicBezTo>
                <a:cubicBezTo>
                  <a:pt x="344250" y="86059"/>
                  <a:pt x="408787" y="64549"/>
                  <a:pt x="408791" y="64546"/>
                </a:cubicBezTo>
                <a:cubicBezTo>
                  <a:pt x="419549" y="57374"/>
                  <a:pt x="429500" y="48813"/>
                  <a:pt x="441064" y="43031"/>
                </a:cubicBezTo>
                <a:cubicBezTo>
                  <a:pt x="451206" y="37960"/>
                  <a:pt x="462397" y="35257"/>
                  <a:pt x="473337" y="32273"/>
                </a:cubicBezTo>
                <a:cubicBezTo>
                  <a:pt x="501865" y="24493"/>
                  <a:pt x="530711" y="17930"/>
                  <a:pt x="559398" y="10758"/>
                </a:cubicBezTo>
                <a:lnTo>
                  <a:pt x="602428" y="0"/>
                </a:lnTo>
                <a:cubicBezTo>
                  <a:pt x="710005" y="3586"/>
                  <a:pt x="817707" y="4437"/>
                  <a:pt x="925158" y="10758"/>
                </a:cubicBezTo>
                <a:cubicBezTo>
                  <a:pt x="944905" y="11920"/>
                  <a:pt x="1023628" y="39996"/>
                  <a:pt x="1032734" y="43031"/>
                </a:cubicBezTo>
                <a:cubicBezTo>
                  <a:pt x="1043492" y="46617"/>
                  <a:pt x="1053737" y="52536"/>
                  <a:pt x="1065007" y="53788"/>
                </a:cubicBezTo>
                <a:lnTo>
                  <a:pt x="1161826" y="64546"/>
                </a:lnTo>
                <a:cubicBezTo>
                  <a:pt x="1229774" y="87195"/>
                  <a:pt x="1203693" y="86061"/>
                  <a:pt x="1237129" y="8606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3980329" y="2173045"/>
            <a:ext cx="634702" cy="107576"/>
          </a:xfrm>
          <a:custGeom>
            <a:avLst/>
            <a:gdLst>
              <a:gd name="connsiteX0" fmla="*/ 634702 w 634702"/>
              <a:gd name="connsiteY0" fmla="*/ 107576 h 107576"/>
              <a:gd name="connsiteX1" fmla="*/ 559398 w 634702"/>
              <a:gd name="connsiteY1" fmla="*/ 96819 h 107576"/>
              <a:gd name="connsiteX2" fmla="*/ 527125 w 634702"/>
              <a:gd name="connsiteY2" fmla="*/ 86061 h 107576"/>
              <a:gd name="connsiteX3" fmla="*/ 451822 w 634702"/>
              <a:gd name="connsiteY3" fmla="*/ 75303 h 107576"/>
              <a:gd name="connsiteX4" fmla="*/ 387276 w 634702"/>
              <a:gd name="connsiteY4" fmla="*/ 53788 h 107576"/>
              <a:gd name="connsiteX5" fmla="*/ 355003 w 634702"/>
              <a:gd name="connsiteY5" fmla="*/ 43030 h 107576"/>
              <a:gd name="connsiteX6" fmla="*/ 333487 w 634702"/>
              <a:gd name="connsiteY6" fmla="*/ 21515 h 107576"/>
              <a:gd name="connsiteX7" fmla="*/ 268942 w 634702"/>
              <a:gd name="connsiteY7" fmla="*/ 0 h 107576"/>
              <a:gd name="connsiteX8" fmla="*/ 0 w 634702"/>
              <a:gd name="connsiteY8" fmla="*/ 10757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702" h="107576">
                <a:moveTo>
                  <a:pt x="634702" y="107576"/>
                </a:moveTo>
                <a:cubicBezTo>
                  <a:pt x="609601" y="103990"/>
                  <a:pt x="584262" y="101792"/>
                  <a:pt x="559398" y="96819"/>
                </a:cubicBezTo>
                <a:cubicBezTo>
                  <a:pt x="548279" y="94595"/>
                  <a:pt x="538244" y="88285"/>
                  <a:pt x="527125" y="86061"/>
                </a:cubicBezTo>
                <a:cubicBezTo>
                  <a:pt x="502262" y="81088"/>
                  <a:pt x="476923" y="78889"/>
                  <a:pt x="451822" y="75303"/>
                </a:cubicBezTo>
                <a:lnTo>
                  <a:pt x="387276" y="53788"/>
                </a:lnTo>
                <a:lnTo>
                  <a:pt x="355003" y="43030"/>
                </a:lnTo>
                <a:cubicBezTo>
                  <a:pt x="347831" y="35858"/>
                  <a:pt x="342559" y="26051"/>
                  <a:pt x="333487" y="21515"/>
                </a:cubicBezTo>
                <a:cubicBezTo>
                  <a:pt x="313202" y="11373"/>
                  <a:pt x="268942" y="0"/>
                  <a:pt x="268942" y="0"/>
                </a:cubicBezTo>
                <a:cubicBezTo>
                  <a:pt x="179301" y="3735"/>
                  <a:pt x="89719" y="10757"/>
                  <a:pt x="0" y="1075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3905026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028793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511095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516043" y="3139444"/>
                <a:ext cx="35080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043" y="3139444"/>
                <a:ext cx="350801" cy="439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3921799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46001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059221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921799" y="21748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6847242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001437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840969" y="2180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385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12667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486764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450225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5453326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6308169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73112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898588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8366249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27339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$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9241127" y="309820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02297" y="3131401"/>
                <a:ext cx="360996" cy="455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97" y="3131401"/>
                <a:ext cx="360996" cy="4551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486764" y="3131401"/>
                <a:ext cx="360996" cy="455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64" y="3131401"/>
                <a:ext cx="360996" cy="4551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293209" y="3101786"/>
                <a:ext cx="629724" cy="455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200" b="0" i="1" smtClean="0">
                          <a:latin typeface="Cambria Math" charset="0"/>
                        </a:rPr>
                        <m:t>1−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09" y="3101786"/>
                <a:ext cx="629724" cy="4551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/>
          <p:cNvSpPr txBox="1"/>
          <p:nvPr/>
        </p:nvSpPr>
        <p:spPr>
          <a:xfrm>
            <a:off x="5451875" y="314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1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209370" y="3094616"/>
                <a:ext cx="619529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200" b="0" i="1" smtClean="0">
                          <a:latin typeface="Cambria Math" charset="0"/>
                        </a:rPr>
                        <m:t>1+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70" y="3094616"/>
                <a:ext cx="619529" cy="439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166997" y="3117752"/>
                <a:ext cx="62113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200" i="1">
                          <a:latin typeface="Cambria Math" charset="0"/>
                        </a:rPr>
                        <m:t>n</m:t>
                      </m:r>
                      <m:r>
                        <a:rPr lang="fr-CA" sz="12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97" y="3117752"/>
                <a:ext cx="621132" cy="4392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8213057" y="3086571"/>
                <a:ext cx="62113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200" i="1" smtClean="0">
                          <a:latin typeface="Cambria Math" charset="0"/>
                        </a:rPr>
                        <m:t>n</m:t>
                      </m:r>
                      <m:r>
                        <a:rPr lang="fr-CA" sz="12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57" y="3086571"/>
                <a:ext cx="621132" cy="4392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883912" y="3190458"/>
                <a:ext cx="3064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200" i="1">
                          <a:latin typeface="Cambria Math" charset="0"/>
                        </a:rPr>
                        <m:t>n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912" y="3190458"/>
                <a:ext cx="306494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6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3905026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028793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511095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516043" y="3139444"/>
                <a:ext cx="35080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043" y="3139444"/>
                <a:ext cx="350801" cy="439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3921799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46001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059221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921799" y="21748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6847242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001437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840969" y="2180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385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12667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486764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450225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5453326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6308169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73112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898588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8366249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27339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$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9241127" y="309820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02297" y="3131401"/>
                <a:ext cx="360996" cy="455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97" y="3131401"/>
                <a:ext cx="360996" cy="4551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486764" y="3131401"/>
                <a:ext cx="360996" cy="455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64" y="3131401"/>
                <a:ext cx="360996" cy="4551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293209" y="3101786"/>
                <a:ext cx="629724" cy="455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200" b="0" i="1" smtClean="0">
                          <a:latin typeface="Cambria Math" charset="0"/>
                        </a:rPr>
                        <m:t>1−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09" y="3101786"/>
                <a:ext cx="629724" cy="4551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/>
          <p:cNvSpPr txBox="1"/>
          <p:nvPr/>
        </p:nvSpPr>
        <p:spPr>
          <a:xfrm>
            <a:off x="5451875" y="314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1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209370" y="3094616"/>
                <a:ext cx="619529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200" b="0" i="1" smtClean="0">
                          <a:latin typeface="Cambria Math" charset="0"/>
                        </a:rPr>
                        <m:t>1+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70" y="3094616"/>
                <a:ext cx="619529" cy="439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166997" y="3117752"/>
                <a:ext cx="62113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200" i="1">
                          <a:latin typeface="Cambria Math" charset="0"/>
                        </a:rPr>
                        <m:t>n</m:t>
                      </m:r>
                      <m:r>
                        <a:rPr lang="fr-CA" sz="12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97" y="3117752"/>
                <a:ext cx="621132" cy="4392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8213057" y="3086571"/>
                <a:ext cx="62113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200" i="1" smtClean="0">
                          <a:latin typeface="Cambria Math" charset="0"/>
                        </a:rPr>
                        <m:t>n</m:t>
                      </m:r>
                      <m:r>
                        <a:rPr lang="fr-CA" sz="12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CA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CA" sz="12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57" y="3086571"/>
                <a:ext cx="621132" cy="4392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883912" y="3190458"/>
                <a:ext cx="3064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200" i="1">
                          <a:latin typeface="Cambria Math" charset="0"/>
                        </a:rPr>
                        <m:t>n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912" y="3190458"/>
                <a:ext cx="306494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594229" y="3625288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b="1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fr-CA" b="1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29" y="3625288"/>
                <a:ext cx="19556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t="-6667" r="-90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8437775" y="3625288"/>
                <a:ext cx="168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fr-CA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𝒔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75" y="3625288"/>
                <a:ext cx="16831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429" t="-6667" r="-96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021125" y="356773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1" i="1" smtClean="0">
                          <a:solidFill>
                            <a:schemeClr val="accent5"/>
                          </a:solidFill>
                          <a:latin typeface="Cambria Math" charset="0"/>
                        </a:rPr>
                        <m:t>𝒂</m:t>
                      </m:r>
                    </m:oMath>
                  </m:oMathPara>
                </a14:m>
                <a:endParaRPr lang="fr-FR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25" y="3567733"/>
                <a:ext cx="38023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863614" y="3567733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𝒔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14" y="3567733"/>
                <a:ext cx="34971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3905026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953487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435789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21799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n-2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n-1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763858" y="312868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255162" y="31304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n+2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46001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 rot="18984230">
            <a:off x="7139360" y="3132275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n+k-2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 rot="19063254">
            <a:off x="7603111" y="310179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n+k-1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18832106">
            <a:off x="8207470" y="31286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n+k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059221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921799" y="21748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6847242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001437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840969" y="2180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385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12667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486764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450225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4920526" y="2251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5390827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5854953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6308169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73112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780251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8247912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27339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$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9241127" y="309820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5573696" y="3630974"/>
            <a:ext cx="0" cy="9517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444699" y="3839020"/>
                <a:ext cx="5917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A" sz="3200" b="0" i="1" smtClean="0">
                              <a:latin typeface="Cambria Math" charset="0"/>
                            </a:rPr>
                            <m:t>𝑗</m:t>
                          </m:r>
                        </m:e>
                        <m:sub>
                          <m:r>
                            <a:rPr lang="fr-CA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99" y="3839020"/>
                <a:ext cx="59176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7224568" y="3839020"/>
                <a:ext cx="60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A" sz="3200" b="0" i="1" smtClean="0">
                              <a:latin typeface="Cambria Math" charset="0"/>
                            </a:rPr>
                            <m:t>𝑗</m:t>
                          </m:r>
                        </m:e>
                        <m:sub>
                          <m:r>
                            <a:rPr lang="fr-CA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68" y="3839020"/>
                <a:ext cx="60125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7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3905026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21799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n-2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n-1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763858" y="312868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255162" y="31304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n+2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46001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059221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921799" y="21748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6840969" y="2180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38570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012667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486764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450225" y="223580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n-2</a:t>
            </a:r>
            <a:endParaRPr lang="fr-FR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4920526" y="225194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  <a:r>
              <a:rPr lang="fr-FR" b="1" dirty="0" smtClean="0"/>
              <a:t>-1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5390827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854953" y="223580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  <a:r>
              <a:rPr lang="fr-FR" b="1" dirty="0" smtClean="0"/>
              <a:t>+1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6308169" y="223850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  <a:r>
              <a:rPr lang="fr-FR" b="1" dirty="0" smtClean="0"/>
              <a:t>+2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27339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$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9241127" y="309820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0654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3905026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953487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435789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21799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n-2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n-1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763858" y="31286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  <a:r>
              <a:rPr lang="fr-FR" dirty="0" smtClean="0"/>
              <a:t>+1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255162" y="313048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</a:t>
            </a:r>
            <a:r>
              <a:rPr lang="fr-FR" dirty="0" smtClean="0"/>
              <a:t>+2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46001" y="3080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 rot="18984230">
            <a:off x="7139360" y="3132275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n+k-2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 rot="19063254">
            <a:off x="7603111" y="310179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n+k-1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18832106">
            <a:off x="8207470" y="31286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n+k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059221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921799" y="21748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6847242" y="2655345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001437" y="2657138"/>
            <a:ext cx="216946" cy="356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840969" y="2180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40941" y="48409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</a:t>
            </a:r>
            <a:endParaRPr lang="fr-FR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5854953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308169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11270" y="22358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780251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8247912" y="223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227339" y="223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$</a:t>
            </a:r>
            <a:endParaRPr lang="fr-FR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9241127" y="309820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564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653606" y="828339"/>
            <a:ext cx="0" cy="5238974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4034119" y="3447826"/>
            <a:ext cx="523897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rme libre 6"/>
          <p:cNvSpPr/>
          <p:nvPr/>
        </p:nvSpPr>
        <p:spPr>
          <a:xfrm>
            <a:off x="7033260" y="1074420"/>
            <a:ext cx="1920240" cy="1546860"/>
          </a:xfrm>
          <a:custGeom>
            <a:avLst/>
            <a:gdLst>
              <a:gd name="connsiteX0" fmla="*/ 0 w 2194560"/>
              <a:gd name="connsiteY0" fmla="*/ 0 h 1402080"/>
              <a:gd name="connsiteX1" fmla="*/ 807720 w 2194560"/>
              <a:gd name="connsiteY1" fmla="*/ 1082040 h 1402080"/>
              <a:gd name="connsiteX2" fmla="*/ 2194560 w 2194560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1402080">
                <a:moveTo>
                  <a:pt x="0" y="0"/>
                </a:moveTo>
                <a:cubicBezTo>
                  <a:pt x="220980" y="424180"/>
                  <a:pt x="441960" y="848360"/>
                  <a:pt x="807720" y="1082040"/>
                </a:cubicBezTo>
                <a:cubicBezTo>
                  <a:pt x="1173480" y="1315720"/>
                  <a:pt x="1885950" y="1342390"/>
                  <a:pt x="2194560" y="14020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6888930" y="828339"/>
            <a:ext cx="2064570" cy="1884381"/>
          </a:xfrm>
          <a:custGeom>
            <a:avLst/>
            <a:gdLst>
              <a:gd name="connsiteX0" fmla="*/ 0 w 2148840"/>
              <a:gd name="connsiteY0" fmla="*/ 0 h 2103120"/>
              <a:gd name="connsiteX1" fmla="*/ 655320 w 2148840"/>
              <a:gd name="connsiteY1" fmla="*/ 1478280 h 2103120"/>
              <a:gd name="connsiteX2" fmla="*/ 2148840 w 2148840"/>
              <a:gd name="connsiteY2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8840" h="2103120">
                <a:moveTo>
                  <a:pt x="0" y="0"/>
                </a:moveTo>
                <a:cubicBezTo>
                  <a:pt x="148590" y="563880"/>
                  <a:pt x="297180" y="1127760"/>
                  <a:pt x="655320" y="1478280"/>
                </a:cubicBezTo>
                <a:cubicBezTo>
                  <a:pt x="1013460" y="1828800"/>
                  <a:pt x="1951990" y="2053590"/>
                  <a:pt x="2148840" y="210312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7879080" y="2354580"/>
            <a:ext cx="0" cy="109324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653606" y="2354580"/>
            <a:ext cx="122547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7669760" y="3450075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fr-CA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760" y="3450075"/>
                <a:ext cx="4186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9273093" y="3276614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093" y="3276614"/>
                <a:ext cx="3186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778080" y="828339"/>
                <a:ext cx="803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charset="0"/>
                        </a:rPr>
                        <m:t>𝑉𝐴</m:t>
                      </m:r>
                      <m:r>
                        <a:rPr lang="fr-CA" b="0" i="1" smtClean="0">
                          <a:latin typeface="Cambria Math" charset="0"/>
                        </a:rPr>
                        <m:t>(</m:t>
                      </m:r>
                      <m:r>
                        <a:rPr lang="fr-CA" b="0" i="1" smtClean="0">
                          <a:latin typeface="Cambria Math" charset="0"/>
                        </a:rPr>
                        <m:t>𝑖</m:t>
                      </m:r>
                      <m:r>
                        <a:rPr lang="fr-CA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80" y="828339"/>
                <a:ext cx="80336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 flipV="1">
            <a:off x="2205318" y="2872291"/>
            <a:ext cx="44859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4121972" y="2664310"/>
            <a:ext cx="267148" cy="432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341292" y="266251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823594" y="265713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311273" y="266430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121972" y="311256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 . . 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561108" y="311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139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044124" y="31134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360434" y="2667896"/>
            <a:ext cx="267148" cy="432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073430" y="31107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138</a:t>
            </a:r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121972" y="21918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 . .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19758" y="22411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30$</a:t>
            </a:r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2902060" y="22420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30$</a:t>
            </a:r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5073430" y="2236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30$</a:t>
            </a:r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37784" y="22429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30$</a:t>
            </a:r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5594445" y="22380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30$</a:t>
            </a:r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6096832" y="22371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30$</a:t>
            </a:r>
            <a:endParaRPr lang="fr-FR"/>
          </a:p>
        </p:txBody>
      </p:sp>
      <p:sp>
        <p:nvSpPr>
          <p:cNvPr id="7" name="Flèche vers le haut 6"/>
          <p:cNvSpPr/>
          <p:nvPr/>
        </p:nvSpPr>
        <p:spPr>
          <a:xfrm>
            <a:off x="6176802" y="3431675"/>
            <a:ext cx="268942" cy="29224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5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1688951" y="5368066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88951" y="515291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171253" y="514753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658932" y="515470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141234" y="514932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05605" y="515111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87907" y="514574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575586" y="515291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057888" y="514753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520466" y="515829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002768" y="515291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90447" y="516008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972749" y="515470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437120" y="515649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7919422" y="515111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407101" y="515829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538108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020410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02712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85014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467316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949618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431920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914222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96524" y="563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878826" y="5638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287178" y="56316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-1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843430" y="56388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325732" y="563880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+1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7808034" y="5638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615398" y="563163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19470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46" name="ZoneTexte 45"/>
          <p:cNvSpPr txBox="1"/>
          <p:nvPr/>
        </p:nvSpPr>
        <p:spPr>
          <a:xfrm>
            <a:off x="2469851" y="47100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47" name="ZoneTexte 46"/>
          <p:cNvSpPr txBox="1"/>
          <p:nvPr/>
        </p:nvSpPr>
        <p:spPr>
          <a:xfrm>
            <a:off x="2952153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48" name="ZoneTexte 47"/>
          <p:cNvSpPr txBox="1"/>
          <p:nvPr/>
        </p:nvSpPr>
        <p:spPr>
          <a:xfrm>
            <a:off x="3439423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49" name="ZoneTexte 48"/>
          <p:cNvSpPr txBox="1"/>
          <p:nvPr/>
        </p:nvSpPr>
        <p:spPr>
          <a:xfrm>
            <a:off x="3904203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0" name="ZoneTexte 49"/>
          <p:cNvSpPr txBox="1"/>
          <p:nvPr/>
        </p:nvSpPr>
        <p:spPr>
          <a:xfrm>
            <a:off x="4399059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>
            <a:off x="4881361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2" name="ZoneTexte 51"/>
          <p:cNvSpPr txBox="1"/>
          <p:nvPr/>
        </p:nvSpPr>
        <p:spPr>
          <a:xfrm>
            <a:off x="5366061" y="47061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3" name="ZoneTexte 52"/>
          <p:cNvSpPr txBox="1"/>
          <p:nvPr/>
        </p:nvSpPr>
        <p:spPr>
          <a:xfrm>
            <a:off x="2498718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4" name="ZoneTexte 53"/>
          <p:cNvSpPr txBox="1"/>
          <p:nvPr/>
        </p:nvSpPr>
        <p:spPr>
          <a:xfrm>
            <a:off x="2949099" y="4353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5" name="ZoneTexte 54"/>
          <p:cNvSpPr txBox="1"/>
          <p:nvPr/>
        </p:nvSpPr>
        <p:spPr>
          <a:xfrm>
            <a:off x="3431401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6" name="ZoneTexte 55"/>
          <p:cNvSpPr txBox="1"/>
          <p:nvPr/>
        </p:nvSpPr>
        <p:spPr>
          <a:xfrm>
            <a:off x="3918671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7" name="ZoneTexte 56"/>
          <p:cNvSpPr txBox="1"/>
          <p:nvPr/>
        </p:nvSpPr>
        <p:spPr>
          <a:xfrm>
            <a:off x="4383451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8" name="ZoneTexte 57"/>
          <p:cNvSpPr txBox="1"/>
          <p:nvPr/>
        </p:nvSpPr>
        <p:spPr>
          <a:xfrm>
            <a:off x="4878307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59" name="ZoneTexte 58"/>
          <p:cNvSpPr txBox="1"/>
          <p:nvPr/>
        </p:nvSpPr>
        <p:spPr>
          <a:xfrm>
            <a:off x="5360609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1" name="ZoneTexte 60"/>
          <p:cNvSpPr txBox="1"/>
          <p:nvPr/>
        </p:nvSpPr>
        <p:spPr>
          <a:xfrm>
            <a:off x="2951213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2" name="ZoneTexte 61"/>
          <p:cNvSpPr txBox="1"/>
          <p:nvPr/>
        </p:nvSpPr>
        <p:spPr>
          <a:xfrm>
            <a:off x="3401594" y="40006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3" name="ZoneTexte 62"/>
          <p:cNvSpPr txBox="1"/>
          <p:nvPr/>
        </p:nvSpPr>
        <p:spPr>
          <a:xfrm>
            <a:off x="3883896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4" name="ZoneTexte 63"/>
          <p:cNvSpPr txBox="1"/>
          <p:nvPr/>
        </p:nvSpPr>
        <p:spPr>
          <a:xfrm>
            <a:off x="4371166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5" name="ZoneTexte 64"/>
          <p:cNvSpPr txBox="1"/>
          <p:nvPr/>
        </p:nvSpPr>
        <p:spPr>
          <a:xfrm>
            <a:off x="4835946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6" name="ZoneTexte 65"/>
          <p:cNvSpPr txBox="1"/>
          <p:nvPr/>
        </p:nvSpPr>
        <p:spPr>
          <a:xfrm>
            <a:off x="5330802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9" name="ZoneTexte 68"/>
          <p:cNvSpPr txBox="1"/>
          <p:nvPr/>
        </p:nvSpPr>
        <p:spPr>
          <a:xfrm>
            <a:off x="3425287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875668" y="365549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4357970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845240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73" name="ZoneTexte 72"/>
          <p:cNvSpPr txBox="1"/>
          <p:nvPr/>
        </p:nvSpPr>
        <p:spPr>
          <a:xfrm>
            <a:off x="5310020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77" name="ZoneTexte 76"/>
          <p:cNvSpPr txBox="1"/>
          <p:nvPr/>
        </p:nvSpPr>
        <p:spPr>
          <a:xfrm>
            <a:off x="3912557" y="3310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4362938" y="33130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4845240" y="3310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332510" y="3310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85" name="ZoneTexte 84"/>
          <p:cNvSpPr txBox="1"/>
          <p:nvPr/>
        </p:nvSpPr>
        <p:spPr>
          <a:xfrm>
            <a:off x="4376963" y="29568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827344" y="29589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309646" y="29568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835312" y="2613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5285693" y="26156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285693" y="23025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6336175" y="856300"/>
            <a:ext cx="4908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</a:t>
            </a:r>
            <a:r>
              <a:rPr lang="fr-FR" i="1" dirty="0" smtClean="0"/>
              <a:t>-1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/>
              <a:t>$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829856" y="579301"/>
            <a:ext cx="3032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/>
              <a:t>$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7286908" y="302302"/>
            <a:ext cx="5357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n</a:t>
            </a:r>
            <a:r>
              <a:rPr lang="fr-FR" i="1" dirty="0" smtClean="0">
                <a:solidFill>
                  <a:srgbClr val="FF0000"/>
                </a:solidFill>
              </a:rPr>
              <a:t>+1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>
                <a:solidFill>
                  <a:srgbClr val="FF0000"/>
                </a:solidFill>
              </a:rPr>
              <a:t>$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761607" y="302302"/>
            <a:ext cx="3433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i="1" dirty="0" smtClean="0">
                <a:solidFill>
                  <a:srgbClr val="FF0000"/>
                </a:solidFill>
              </a:rPr>
              <a:t>…</a:t>
            </a:r>
            <a:endParaRPr lang="fr-FR" i="1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>
                <a:solidFill>
                  <a:srgbClr val="FF0000"/>
                </a:solidFill>
              </a:rPr>
              <a:t>$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32342" y="1452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834440" y="28952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113" name="ZoneTexte 112"/>
          <p:cNvSpPr txBox="1"/>
          <p:nvPr/>
        </p:nvSpPr>
        <p:spPr>
          <a:xfrm>
            <a:off x="5835701" y="44596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1688951" y="5368066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88951" y="515291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171253" y="514753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658932" y="515470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141234" y="514932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05605" y="515111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87907" y="514574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575586" y="515291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057888" y="514753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520466" y="515829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002768" y="515291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90447" y="516008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972749" y="515470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437120" y="515649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7919422" y="515111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407101" y="515829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538108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020410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02712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85014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467316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949618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431920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914222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96524" y="563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878826" y="5638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287178" y="56316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-1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843430" y="56388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325732" y="563880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+1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7808034" y="5638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615398" y="563163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19470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7030A0"/>
                </a:solidFill>
              </a:rPr>
              <a:t>1$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469851" y="47100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7030A0"/>
                </a:solidFill>
              </a:rPr>
              <a:t>1$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52153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7030A0"/>
                </a:solidFill>
              </a:rPr>
              <a:t>1$</a:t>
            </a:r>
            <a:endParaRPr lang="fr-FR" sz="1400" b="1">
              <a:solidFill>
                <a:srgbClr val="7030A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39423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7030A0"/>
                </a:solidFill>
              </a:rPr>
              <a:t>1$</a:t>
            </a:r>
            <a:endParaRPr lang="fr-FR" sz="1400" b="1">
              <a:solidFill>
                <a:srgbClr val="7030A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904203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7030A0"/>
                </a:solidFill>
              </a:rPr>
              <a:t>1$</a:t>
            </a:r>
            <a:endParaRPr lang="fr-FR" sz="1400" b="1">
              <a:solidFill>
                <a:srgbClr val="7030A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399059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7030A0"/>
                </a:solidFill>
              </a:rPr>
              <a:t>1$</a:t>
            </a:r>
            <a:endParaRPr lang="fr-FR" sz="1400" b="1">
              <a:solidFill>
                <a:srgbClr val="7030A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881361" y="47079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7030A0"/>
                </a:solidFill>
              </a:rPr>
              <a:t>1$</a:t>
            </a:r>
            <a:endParaRPr lang="fr-FR" sz="1400" b="1">
              <a:solidFill>
                <a:srgbClr val="7030A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366061" y="47061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7030A0"/>
                </a:solidFill>
              </a:rPr>
              <a:t>1$</a:t>
            </a:r>
            <a:endParaRPr lang="fr-FR" sz="1400" b="1">
              <a:solidFill>
                <a:srgbClr val="7030A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8718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949099" y="4353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431401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918671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383451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878307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360609" y="43514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1$</a:t>
            </a:r>
            <a:endParaRPr lang="fr-FR" sz="1400" b="1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951213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2" name="ZoneTexte 61"/>
          <p:cNvSpPr txBox="1"/>
          <p:nvPr/>
        </p:nvSpPr>
        <p:spPr>
          <a:xfrm>
            <a:off x="3401594" y="40006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3" name="ZoneTexte 62"/>
          <p:cNvSpPr txBox="1"/>
          <p:nvPr/>
        </p:nvSpPr>
        <p:spPr>
          <a:xfrm>
            <a:off x="3883896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4" name="ZoneTexte 63"/>
          <p:cNvSpPr txBox="1"/>
          <p:nvPr/>
        </p:nvSpPr>
        <p:spPr>
          <a:xfrm>
            <a:off x="4371166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5" name="ZoneTexte 64"/>
          <p:cNvSpPr txBox="1"/>
          <p:nvPr/>
        </p:nvSpPr>
        <p:spPr>
          <a:xfrm>
            <a:off x="4835946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6" name="ZoneTexte 65"/>
          <p:cNvSpPr txBox="1"/>
          <p:nvPr/>
        </p:nvSpPr>
        <p:spPr>
          <a:xfrm>
            <a:off x="5330802" y="39985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69" name="ZoneTexte 68"/>
          <p:cNvSpPr txBox="1"/>
          <p:nvPr/>
        </p:nvSpPr>
        <p:spPr>
          <a:xfrm>
            <a:off x="3425287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875668" y="365549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4357970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845240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73" name="ZoneTexte 72"/>
          <p:cNvSpPr txBox="1"/>
          <p:nvPr/>
        </p:nvSpPr>
        <p:spPr>
          <a:xfrm>
            <a:off x="5310020" y="36533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77" name="ZoneTexte 76"/>
          <p:cNvSpPr txBox="1"/>
          <p:nvPr/>
        </p:nvSpPr>
        <p:spPr>
          <a:xfrm>
            <a:off x="3912557" y="3310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4362938" y="331305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4845240" y="3310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332510" y="3310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1$</a:t>
            </a:r>
            <a:endParaRPr lang="fr-FR" sz="1400"/>
          </a:p>
        </p:txBody>
      </p:sp>
      <p:sp>
        <p:nvSpPr>
          <p:cNvPr id="85" name="ZoneTexte 84"/>
          <p:cNvSpPr txBox="1"/>
          <p:nvPr/>
        </p:nvSpPr>
        <p:spPr>
          <a:xfrm>
            <a:off x="4376963" y="29568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827344" y="29589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309646" y="29568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835312" y="26135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5285693" y="26156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285693" y="23025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1$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6336175" y="856300"/>
            <a:ext cx="4908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</a:t>
            </a:r>
            <a:r>
              <a:rPr lang="fr-FR" i="1" dirty="0" smtClean="0"/>
              <a:t>-1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$</a:t>
            </a:r>
          </a:p>
          <a:p>
            <a:r>
              <a:rPr lang="fr-FR" b="1" dirty="0">
                <a:solidFill>
                  <a:srgbClr val="7030A0"/>
                </a:solidFill>
              </a:rPr>
              <a:t>$</a:t>
            </a:r>
            <a:endParaRPr lang="fr-FR" b="1" dirty="0" smtClean="0">
              <a:solidFill>
                <a:srgbClr val="7030A0"/>
              </a:solidFill>
            </a:endParaRPr>
          </a:p>
          <a:p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829856" y="579301"/>
            <a:ext cx="3032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$</a:t>
            </a:r>
          </a:p>
          <a:p>
            <a:r>
              <a:rPr lang="fr-FR" b="1" dirty="0">
                <a:solidFill>
                  <a:srgbClr val="7030A0"/>
                </a:solidFill>
              </a:rPr>
              <a:t>$</a:t>
            </a:r>
            <a:endParaRPr lang="fr-FR" b="1" dirty="0" smtClean="0">
              <a:solidFill>
                <a:srgbClr val="7030A0"/>
              </a:solidFill>
            </a:endParaRPr>
          </a:p>
          <a:p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7286908" y="302302"/>
            <a:ext cx="5357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n</a:t>
            </a:r>
            <a:r>
              <a:rPr lang="fr-FR" i="1" dirty="0" smtClean="0">
                <a:solidFill>
                  <a:srgbClr val="FF0000"/>
                </a:solidFill>
              </a:rPr>
              <a:t>+1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>
                <a:solidFill>
                  <a:srgbClr val="FF0000"/>
                </a:solidFill>
              </a:rPr>
              <a:t>$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761607" y="302302"/>
            <a:ext cx="3433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i="1" dirty="0" smtClean="0">
                <a:solidFill>
                  <a:srgbClr val="FF0000"/>
                </a:solidFill>
              </a:rPr>
              <a:t>…</a:t>
            </a:r>
            <a:endParaRPr lang="fr-FR" i="1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>
                <a:solidFill>
                  <a:srgbClr val="FF0000"/>
                </a:solidFill>
              </a:rPr>
              <a:t>$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32342" y="1452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834440" y="28952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113" name="ZoneTexte 112"/>
          <p:cNvSpPr txBox="1"/>
          <p:nvPr/>
        </p:nvSpPr>
        <p:spPr>
          <a:xfrm>
            <a:off x="5835701" y="44596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2" name="Accolade ouvrante 1"/>
          <p:cNvSpPr/>
          <p:nvPr/>
        </p:nvSpPr>
        <p:spPr>
          <a:xfrm>
            <a:off x="1161826" y="2086984"/>
            <a:ext cx="1009427" cy="2926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5528" y="2956805"/>
            <a:ext cx="121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annuités de début </a:t>
            </a:r>
            <a:r>
              <a:rPr lang="fr-FR" smtClean="0"/>
              <a:t>de période identiques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8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1688951" y="5368066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88951" y="515291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171253" y="514753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658932" y="515470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141234" y="514932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05605" y="515111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87907" y="514574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575586" y="515291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057888" y="514753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520466" y="515829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002768" y="515291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90447" y="516008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972749" y="515470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437120" y="515649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7919422" y="515111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407101" y="515829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538108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020410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02712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85014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467316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949618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431920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914222" y="563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96524" y="563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878826" y="5638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287178" y="56316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-1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843430" y="56388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325732" y="563880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+1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7808034" y="5638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615398" y="563163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6175" y="856300"/>
            <a:ext cx="4908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</a:t>
            </a:r>
            <a:r>
              <a:rPr lang="fr-FR" i="1" dirty="0" smtClean="0"/>
              <a:t>-1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/>
              <a:t>$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829856" y="579301"/>
            <a:ext cx="3032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$</a:t>
            </a:r>
          </a:p>
          <a:p>
            <a:r>
              <a:rPr lang="fr-FR" dirty="0"/>
              <a:t>$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7286908" y="302302"/>
            <a:ext cx="5357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n</a:t>
            </a:r>
            <a:r>
              <a:rPr lang="fr-FR" i="1" dirty="0" smtClean="0">
                <a:solidFill>
                  <a:srgbClr val="FF0000"/>
                </a:solidFill>
              </a:rPr>
              <a:t>+1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>
                <a:solidFill>
                  <a:srgbClr val="FF0000"/>
                </a:solidFill>
              </a:rPr>
              <a:t>$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761607" y="302302"/>
            <a:ext cx="3433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i="1" dirty="0" smtClean="0">
                <a:solidFill>
                  <a:srgbClr val="FF0000"/>
                </a:solidFill>
              </a:rPr>
              <a:t>…</a:t>
            </a:r>
            <a:endParaRPr lang="fr-FR" i="1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$</a:t>
            </a:r>
          </a:p>
          <a:p>
            <a:r>
              <a:rPr lang="fr-FR" dirty="0">
                <a:solidFill>
                  <a:srgbClr val="FF0000"/>
                </a:solidFill>
              </a:rPr>
              <a:t>$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32342" y="1452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834440" y="28952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113" name="ZoneTexte 112"/>
          <p:cNvSpPr txBox="1"/>
          <p:nvPr/>
        </p:nvSpPr>
        <p:spPr>
          <a:xfrm>
            <a:off x="5835701" y="44596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9562" y="3345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0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6814" y="266431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953487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435789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3983683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912891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395193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877495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359797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842099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8324401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8806703" y="31430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6845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6814" y="266431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953487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435789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83683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912891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395193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877495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359797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842099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8324401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806703" y="31430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2" name="ZoneTexte 1"/>
          <p:cNvSpPr txBox="1"/>
          <p:nvPr/>
        </p:nvSpPr>
        <p:spPr>
          <a:xfrm rot="19588773">
            <a:off x="2461894" y="21741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19588773">
            <a:off x="2934715" y="22069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125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19588773">
            <a:off x="3395503" y="21744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150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19588773">
            <a:off x="3871009" y="21652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175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19588773">
            <a:off x="4376754" y="21741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1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2205318" y="2872292"/>
            <a:ext cx="690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05318" y="265713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87620" y="265176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175299" y="2658932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657601" y="265355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121972" y="2655345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04274" y="264996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91953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74255" y="2651759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36833" y="2662517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519135" y="2657138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6814" y="2664310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9116" y="2658931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953487" y="2660723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435789" y="2655344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923468" y="2662516"/>
            <a:ext cx="0" cy="441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05447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3677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01907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501381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3983683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65985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48287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430589" y="313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912891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395193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877495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359797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842099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8324401" y="3143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0</a:t>
            </a:r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8806703" y="31430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55186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700</Words>
  <Application>Microsoft Macintosh PowerPoint</Application>
  <PresentationFormat>Grand écran</PresentationFormat>
  <Paragraphs>574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Gabriel Crépeault-Cauchon</cp:lastModifiedBy>
  <cp:revision>56</cp:revision>
  <dcterms:created xsi:type="dcterms:W3CDTF">2017-09-17T15:25:53Z</dcterms:created>
  <dcterms:modified xsi:type="dcterms:W3CDTF">2017-12-08T19:14:39Z</dcterms:modified>
</cp:coreProperties>
</file>