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780" y="-2088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26" Type="http://schemas.openxmlformats.org/officeDocument/2006/relationships/hyperlink" Target="https://pandas.pydata.org/pandas-docs/stable/reference/api/pandas.DataFrame.loc.html?highlight=loc#pandas.DataFrame.loc" TargetMode="External"/><Relationship Id="rId39" Type="http://schemas.openxmlformats.org/officeDocument/2006/relationships/image" Target="../media/image2.png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hyperlink" Target="https://pandas.pydata.org/pandas-docs/stable/reference/api/pandas.DataFrame.sample.html?highlight=sample#pandas.DataFrame.sample" TargetMode="External"/><Relationship Id="rId34" Type="http://schemas.openxmlformats.org/officeDocument/2006/relationships/hyperlink" Target="https://pandas.pydata.org/pandas-docs/stable/user_guide/style.html" TargetMode="External"/><Relationship Id="rId42" Type="http://schemas.openxmlformats.org/officeDocument/2006/relationships/hyperlink" Target="http://pandas.pydata.org/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api/pandas.DataFrame.query.html?highlight=query#pandas.DataFrame.query" TargetMode="External"/><Relationship Id="rId25" Type="http://schemas.openxmlformats.org/officeDocument/2006/relationships/hyperlink" Target="https://pandas.pydata.org/pandas-docs/stable/reference/api/pandas.DataFrame.iloc.html?highlight=iloc#pandas.DataFrame.iloc" TargetMode="External"/><Relationship Id="rId33" Type="http://schemas.openxmlformats.org/officeDocument/2006/relationships/hyperlink" Target="https://pandas.pydata.org/pandas-docs/stable/user_guide/visualization.html" TargetMode="External"/><Relationship Id="rId38" Type="http://schemas.openxmlformats.org/officeDocument/2006/relationships/image" Target="../media/image1.png"/><Relationship Id="rId46" Type="http://schemas.openxmlformats.org/officeDocument/2006/relationships/hyperlink" Target="https://github.com/OliEfr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0" Type="http://schemas.openxmlformats.org/officeDocument/2006/relationships/hyperlink" Target="https://pandas.pydata.org/pandas-docs/stable/reference/api/pandas.DataFrame.tail.html?highlight=tail" TargetMode="External"/><Relationship Id="rId29" Type="http://schemas.openxmlformats.org/officeDocument/2006/relationships/hyperlink" Target="https://pandas.pydata.org/pandas-docs/stable/reference/api/pandas.reset_option.html#pandas.reset_option" TargetMode="Externa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nsmallest.html?highlight=nsmallest" TargetMode="External"/><Relationship Id="rId32" Type="http://schemas.openxmlformats.org/officeDocument/2006/relationships/hyperlink" Target="https://pandas.pydata.org/pandas-docs/stable/user_guide/index.html#user-guide" TargetMode="External"/><Relationship Id="rId37" Type="http://schemas.openxmlformats.org/officeDocument/2006/relationships/hyperlink" Target="https://pandas.pydata.org/pandas-docs/stable/reference/api/pandas.plotting.scatter_matrix.html" TargetMode="External"/><Relationship Id="rId40" Type="http://schemas.openxmlformats.org/officeDocument/2006/relationships/image" Target="../media/image3.png"/><Relationship Id="rId45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DataFrame.html" TargetMode="External"/><Relationship Id="rId23" Type="http://schemas.openxmlformats.org/officeDocument/2006/relationships/hyperlink" Target="https://pandas.pydata.org/pandas-docs/stable/reference/api/pandas.DataFrame.nlargest.html?highlight=nlargest" TargetMode="External"/><Relationship Id="rId28" Type="http://schemas.openxmlformats.org/officeDocument/2006/relationships/hyperlink" Target="https://pandas.pydata.org/pandas-docs/stable/reference/api/pandas.set_option.html" TargetMode="External"/><Relationship Id="rId36" Type="http://schemas.openxmlformats.org/officeDocument/2006/relationships/hyperlink" Target="https://pandas.pydata.org/pandas-docs/stable/reference/api/pandas.DataFrame.plot.html?highlight=plot#pandas.DataFrame.plot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hyperlink" Target="https://pandas.pydata.org/pandas-docs/stable/reference/api/pandas.DataFrame.head.html?highlight=head" TargetMode="External"/><Relationship Id="rId31" Type="http://schemas.openxmlformats.org/officeDocument/2006/relationships/hyperlink" Target="https://pandas.pydata.org/pandas-docs/stable/reference/index.html#api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read_csv.html" TargetMode="External"/><Relationship Id="rId22" Type="http://schemas.openxmlformats.org/officeDocument/2006/relationships/hyperlink" Target="https://pandas.pydata.org/pandas-docs/stable/reference/api/pandas.DataFrame.filter.html?highlight=filter#pandas.DataFrame.filter" TargetMode="External"/><Relationship Id="rId27" Type="http://schemas.openxmlformats.org/officeDocument/2006/relationships/hyperlink" Target="https://pandas.pydata.org/pandas-docs/stable/user_guide/options.html" TargetMode="External"/><Relationship Id="rId30" Type="http://schemas.openxmlformats.org/officeDocument/2006/relationships/hyperlink" Target="https://pandas.pydata.org/pandas-docs/stable/reference/api/pandas.option_context.html" TargetMode="External"/><Relationship Id="rId35" Type="http://schemas.openxmlformats.org/officeDocument/2006/relationships/hyperlink" Target="https://seaborn.pydata.org/generated/seaborn.pairplot.html" TargetMode="External"/><Relationship Id="rId43" Type="http://schemas.openxmlformats.org/officeDocument/2006/relationships/hyperlink" Target="https://github.com/OliEfr/pandas/blob/master/doc/cheatsheet/Pandas_Cheat_Sheet.pptx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reference/api/pandas.DataFrame.agg.html?highlight=agg#pandas.DataFrame.agg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reference/api/pandas.DataFrame.abs.html?highlight=abs" TargetMode="External"/><Relationship Id="rId42" Type="http://schemas.openxmlformats.org/officeDocument/2006/relationships/hyperlink" Target="https://pandas.pydata.org/pandas-docs/stable/reference/api/pandas.DataFrame.fillna.html?highlight=fillna#pandas.DataFrame.fillna" TargetMode="External"/><Relationship Id="rId47" Type="http://schemas.openxmlformats.org/officeDocument/2006/relationships/hyperlink" Target="https://pandas.pydata.org/pandas-docs/stable/user_guide/basics.html#function-application" TargetMode="External"/><Relationship Id="rId50" Type="http://schemas.openxmlformats.org/officeDocument/2006/relationships/hyperlink" Target="https://www.rstudio.com/wp-content/uploads/2015/02/data-wrangling-cheatsheet.pdf" TargetMode="External"/><Relationship Id="rId7" Type="http://schemas.openxmlformats.org/officeDocument/2006/relationships/hyperlink" Target="https://pandas.pydata.org/pandas-docs/stable/reference/api/pandas.DataFrame.shape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clip.html?highlight=clip#pandas.DataFrame.clip" TargetMode="External"/><Relationship Id="rId38" Type="http://schemas.openxmlformats.org/officeDocument/2006/relationships/hyperlink" Target="https://pandas.pydata.org/pandas-docs/stable/reference/api/pandas.DataFrame.size.html?highlight=size#pandas.DataFrame.size" TargetMode="External"/><Relationship Id="rId46" Type="http://schemas.openxmlformats.org/officeDocument/2006/relationships/hyperlink" Target="https://pandas.pydata.org/pandas-docs/stable/reference/api/pandas.DataFrame.transform.html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dropna.html?highlight=dropna#pandas.DataFrame.drop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describe.html?highlight=describe#pandas.DataFrame.describ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reset_index.html" TargetMode="External"/><Relationship Id="rId37" Type="http://schemas.openxmlformats.org/officeDocument/2006/relationships/hyperlink" Target="https://pandas.pydata.org/pandas-docs/stable/reference/api/pandas.DataFrame.rolling.html?highlight=rolling#pandas.DataFrame.rolling" TargetMode="External"/><Relationship Id="rId40" Type="http://schemas.openxmlformats.org/officeDocument/2006/relationships/hyperlink" Target="https://pandas.pydata.org/pandas-docs/stable/user_guide/missing_data.html" TargetMode="External"/><Relationship Id="rId45" Type="http://schemas.openxmlformats.org/officeDocument/2006/relationships/hyperlink" Target="https://pandas.pydata.org/pandas-docs/stable/reference/api/pandas.DataFrame.agg.html" TargetMode="External"/><Relationship Id="rId5" Type="http://schemas.openxmlformats.org/officeDocument/2006/relationships/hyperlink" Target="https://pandas.pydata.org/pandas-docs/stable/reference/api/pandas.DataFrame.nunique.html?highlight=nunique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expanding.html?highlight=expanding#pandas.DataFrame.expanding" TargetMode="External"/><Relationship Id="rId49" Type="http://schemas.openxmlformats.org/officeDocument/2006/relationships/hyperlink" Target="https://github.com/OliEfr/pandas/blob/master/doc/cheatsheet/Pandas_Cheat_Sheet.pptx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pandas.pydata.org/pandas-docs/stable/reference/api/pandas.DataFrame.apply.html" TargetMode="External"/><Relationship Id="rId52" Type="http://schemas.openxmlformats.org/officeDocument/2006/relationships/hyperlink" Target="https://github.com/OliEfr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user_guide/window.html" TargetMode="External"/><Relationship Id="rId43" Type="http://schemas.openxmlformats.org/officeDocument/2006/relationships/hyperlink" Target="https://pandas.pydata.org/pandas-docs/stable/reference/api/pandas.DataFrame.pipe.html" TargetMode="External"/><Relationship Id="rId48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51" Type="http://schemas.openxmlformats.org/officeDocument/2006/relationships/hyperlink" Target="http://www.princetonoptimizati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2D94952-F364-408A-A6EE-02883BBDA36B}"/>
              </a:ext>
            </a:extLst>
          </p:cNvPr>
          <p:cNvSpPr/>
          <p:nvPr/>
        </p:nvSpPr>
        <p:spPr>
          <a:xfrm>
            <a:off x="251102" y="539114"/>
            <a:ext cx="3441323" cy="791072"/>
          </a:xfrm>
          <a:prstGeom prst="roundRect">
            <a:avLst>
              <a:gd name="adj" fmla="val 49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51102" y="137459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104" y="1797890"/>
            <a:ext cx="3463426" cy="675776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10032294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Subset Observations </a:t>
            </a:r>
            <a:r>
              <a:rPr lang="en-US" sz="1800">
                <a:solidFill>
                  <a:schemeClr val="bg1"/>
                </a:solidFill>
              </a:rPr>
              <a:t>–  </a:t>
            </a:r>
            <a:r>
              <a:rPr lang="en-US" sz="1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Selecting Data</a:t>
            </a:r>
            <a:r>
              <a:rPr lang="en-US" sz="1800">
                <a:solidFill>
                  <a:schemeClr val="bg1"/>
                </a:solidFill>
              </a:rPr>
              <a:t>: rows or columns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16621"/>
              </p:ext>
            </p:extLst>
          </p:nvPr>
        </p:nvGraphicFramePr>
        <p:xfrm>
          <a:off x="1043829" y="190412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70160" y="2778705"/>
            <a:ext cx="32910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hlinkClick r:id="rId2"/>
              </a:rPr>
              <a:t>IO-Tools</a:t>
            </a:r>
            <a:r>
              <a:rPr lang="en-US" sz="1200" b="1"/>
              <a:t> from files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df = pd.</a:t>
            </a:r>
            <a:r>
              <a:rPr lang="en-US" sz="1200" b="1">
                <a:latin typeface="Consolas" panose="020B0609020204030204" pitchFamily="49" charset="0"/>
                <a:hlinkClick r:id="rId14"/>
              </a:rPr>
              <a:t>read_csv</a:t>
            </a:r>
            <a:r>
              <a:rPr lang="en-US" sz="1200" b="1">
                <a:latin typeface="Consolas" panose="020B0609020204030204" pitchFamily="49" charset="0"/>
              </a:rPr>
              <a:t>(“</a:t>
            </a:r>
            <a:r>
              <a:rPr lang="en-US" sz="1200" b="1" i="1">
                <a:latin typeface="Consolas" panose="020B0609020204030204" pitchFamily="49" charset="0"/>
              </a:rPr>
              <a:t>filepath</a:t>
            </a:r>
            <a:r>
              <a:rPr lang="en-US" sz="1200" b="1">
                <a:latin typeface="Consolas" panose="020B0609020204030204" pitchFamily="49" charset="0"/>
              </a:rPr>
              <a:t>”)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65916"/>
              </p:ext>
            </p:extLst>
          </p:nvPr>
        </p:nvGraphicFramePr>
        <p:xfrm>
          <a:off x="1033995" y="59401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</a:t>
            </a:r>
            <a:r>
              <a:rPr lang="en-US" sz="1200"/>
              <a:t>. </a:t>
            </a:r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(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7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33889" y="6335856"/>
            <a:ext cx="2468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0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</a:t>
            </a:r>
            <a:r>
              <a:rPr lang="en-US" sz="1200"/>
              <a:t>rows.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</a:t>
            </a:r>
          </a:p>
          <a:p>
            <a:r>
              <a:rPr lang="en-US" sz="1200"/>
              <a:t>     Randomly select n rows.</a:t>
            </a:r>
          </a:p>
          <a:p>
            <a:endParaRPr lang="en-US" sz="12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9715500" y="6335856"/>
            <a:ext cx="42723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/>
              <a:t>regex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3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/>
              <a:t>     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4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19004"/>
              </p:ext>
            </p:extLst>
          </p:nvPr>
        </p:nvGraphicFramePr>
        <p:xfrm>
          <a:off x="8958512" y="924380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295475" y="6335856"/>
            <a:ext cx="3420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</a:t>
            </a:r>
            <a:r>
              <a:rPr lang="en-US" sz="1200"/>
              <a:t>position.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df.iloc[:,[1,2,5]]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df.loc[:,'x2':'x4']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df.loc[df['a'] &gt; 10, ['a','c']]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  <a:endParaRPr lang="en-US" sz="1200" dirty="0"/>
          </a:p>
        </p:txBody>
      </p:sp>
      <p:sp>
        <p:nvSpPr>
          <p:cNvPr id="90" name="Rounded Rectangle 33">
            <a:extLst>
              <a:ext uri="{FF2B5EF4-FFF2-40B4-BE49-F238E27FC236}">
                <a16:creationId xmlns:a16="http://schemas.microsoft.com/office/drawing/2014/main" id="{AF7C14C3-A34B-4108-AEF6-5A559DC6372C}"/>
              </a:ext>
            </a:extLst>
          </p:cNvPr>
          <p:cNvSpPr/>
          <p:nvPr/>
        </p:nvSpPr>
        <p:spPr>
          <a:xfrm>
            <a:off x="229000" y="115595"/>
            <a:ext cx="348552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General</a:t>
            </a:r>
            <a:endParaRPr lang="en-US" sz="1800" dirty="0"/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9EB89159-F303-49A1-88F6-6DC6B5D40003}"/>
              </a:ext>
            </a:extLst>
          </p:cNvPr>
          <p:cNvSpPr txBox="1"/>
          <p:nvPr/>
        </p:nvSpPr>
        <p:spPr>
          <a:xfrm>
            <a:off x="3832910" y="496393"/>
            <a:ext cx="4141240" cy="146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27"/>
              </a:rPr>
              <a:t>Display options </a:t>
            </a:r>
            <a:r>
              <a:rPr lang="en-US" sz="1200" b="1"/>
              <a:t>for DataFrames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   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8"/>
              </a:rPr>
              <a:t>set_option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', </a:t>
            </a:r>
            <a:r>
              <a:rPr lang="de-DE" sz="1200" i="1">
                <a:effectLst/>
                <a:latin typeface="Consolas" panose="020B0609020204030204" pitchFamily="49" charset="0"/>
              </a:rPr>
              <a:t>4</a:t>
            </a:r>
            <a:r>
              <a:rPr lang="de-DE" sz="1200" b="1">
                <a:effectLst/>
                <a:latin typeface="Consolas" panose="020B0609020204030204" pitchFamily="49" charset="0"/>
              </a:rPr>
              <a:t>)</a:t>
            </a:r>
            <a:r>
              <a:rPr lang="de-DE" sz="1200">
                <a:effectLst/>
                <a:latin typeface="Consolas" panose="020B0609020204030204" pitchFamily="49" charset="0"/>
              </a:rPr>
              <a:t>   </a:t>
            </a:r>
            <a:br>
              <a:rPr lang="de-DE" sz="1200">
                <a:solidFill>
                  <a:srgbClr val="000000"/>
                </a:solidFill>
                <a:effectLst/>
              </a:rPr>
            </a:br>
            <a:r>
              <a:rPr lang="de-DE" sz="1200">
                <a:solidFill>
                  <a:srgbClr val="000000"/>
                </a:solidFill>
                <a:effectLst/>
              </a:rPr>
              <a:t>  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8"/>
              </a:rPr>
              <a:t>set_option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i="1">
                <a:effectLst/>
                <a:latin typeface="Consolas" panose="020B0609020204030204" pitchFamily="49" charset="0"/>
              </a:rPr>
              <a:t>'display.max_columns</a:t>
            </a:r>
            <a:r>
              <a:rPr lang="en-US" sz="1200">
                <a:effectLst/>
                <a:latin typeface="Consolas" panose="020B0609020204030204" pitchFamily="49" charset="0"/>
              </a:rPr>
              <a:t>', </a:t>
            </a:r>
            <a:r>
              <a:rPr lang="en-US" sz="1200" i="1">
                <a:effectLst/>
                <a:latin typeface="Consolas" panose="020B0609020204030204" pitchFamily="49" charset="0"/>
              </a:rPr>
              <a:t>400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9"/>
              </a:rPr>
              <a:t>reset_option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‘</a:t>
            </a:r>
            <a:r>
              <a:rPr lang="de-DE" sz="1200" b="1">
                <a:effectLst/>
                <a:latin typeface="Consolas" panose="020B0609020204030204" pitchFamily="49" charset="0"/>
              </a:rPr>
              <a:t>)</a:t>
            </a:r>
            <a:br>
              <a:rPr lang="de-DE" sz="1200">
                <a:effectLst/>
                <a:latin typeface="Consolas" panose="020B0609020204030204" pitchFamily="49" charset="0"/>
              </a:rPr>
            </a:br>
            <a:r>
              <a:rPr lang="de-DE" sz="1200">
                <a:effectLst/>
                <a:latin typeface="Consolas" panose="020B0609020204030204" pitchFamily="49" charset="0"/>
              </a:rPr>
              <a:t> </a:t>
            </a:r>
            <a:r>
              <a:rPr lang="de-DE" sz="1200" b="1">
                <a:effectLst/>
                <a:latin typeface="Consolas" panose="020B0609020204030204" pitchFamily="49" charset="0"/>
              </a:rPr>
              <a:t>with pd.</a:t>
            </a:r>
            <a:r>
              <a:rPr lang="de-DE" sz="1200" b="1">
                <a:effectLst/>
                <a:latin typeface="Consolas" panose="020B0609020204030204" pitchFamily="49" charset="0"/>
                <a:hlinkClick r:id="rId30"/>
              </a:rPr>
              <a:t>option_context</a:t>
            </a:r>
            <a:r>
              <a:rPr lang="de-DE" sz="1200" b="1"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', </a:t>
            </a:r>
            <a:r>
              <a:rPr lang="de-DE" sz="1200" i="1">
                <a:effectLst/>
                <a:latin typeface="Consolas" panose="020B0609020204030204" pitchFamily="49" charset="0"/>
              </a:rPr>
              <a:t>4</a:t>
            </a:r>
            <a:r>
              <a:rPr lang="de-DE" sz="1200" b="1"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800"/>
              </a:lnSpc>
            </a:pPr>
            <a:r>
              <a:rPr lang="de-DE" sz="1200"/>
              <a:t>       only sets options within the „with“ codeblock</a:t>
            </a:r>
            <a:endParaRPr lang="de-DE" sz="1200" b="0">
              <a:effectLst/>
            </a:endParaRPr>
          </a:p>
        </p:txBody>
      </p:sp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18347" y="632426"/>
            <a:ext cx="3438021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Pandas </a:t>
            </a:r>
            <a:r>
              <a:rPr lang="de-DE" sz="1200" b="1">
                <a:hlinkClick r:id="rId31"/>
              </a:rPr>
              <a:t>API Reference</a:t>
            </a:r>
            <a:r>
              <a:rPr lang="de-DE" sz="1200" b="1"/>
              <a:t>               Pandas </a:t>
            </a:r>
            <a:r>
              <a:rPr lang="de-DE" sz="1200" b="1">
                <a:hlinkClick r:id="rId32"/>
              </a:rPr>
              <a:t>User Guide</a:t>
            </a:r>
            <a:endParaRPr lang="en-US" sz="12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99" name="Rounded Rectangle 33">
            <a:extLst>
              <a:ext uri="{FF2B5EF4-FFF2-40B4-BE49-F238E27FC236}">
                <a16:creationId xmlns:a16="http://schemas.microsoft.com/office/drawing/2014/main" id="{D7842E87-1119-4819-A3E9-16C6975AD16F}"/>
              </a:ext>
            </a:extLst>
          </p:cNvPr>
          <p:cNvSpPr/>
          <p:nvPr/>
        </p:nvSpPr>
        <p:spPr>
          <a:xfrm>
            <a:off x="3855840" y="115595"/>
            <a:ext cx="1007450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Display &amp; Visualize data</a:t>
            </a:r>
            <a:endParaRPr lang="en-US" sz="1800" dirty="0"/>
          </a:p>
        </p:txBody>
      </p:sp>
      <p:sp>
        <p:nvSpPr>
          <p:cNvPr id="100" name="TextBox 82">
            <a:extLst>
              <a:ext uri="{FF2B5EF4-FFF2-40B4-BE49-F238E27FC236}">
                <a16:creationId xmlns:a16="http://schemas.microsoft.com/office/drawing/2014/main" id="{4E3CF32A-17CA-465C-ADB5-DEF392595868}"/>
              </a:ext>
            </a:extLst>
          </p:cNvPr>
          <p:cNvSpPr txBox="1"/>
          <p:nvPr/>
        </p:nvSpPr>
        <p:spPr>
          <a:xfrm>
            <a:off x="7850695" y="502120"/>
            <a:ext cx="3691389" cy="159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33"/>
              </a:rPr>
              <a:t>Visualize Data</a:t>
            </a:r>
            <a:r>
              <a:rPr lang="en-US" sz="1200" b="1"/>
              <a:t> in plots</a:t>
            </a:r>
          </a:p>
          <a:p>
            <a:pPr>
              <a:lnSpc>
                <a:spcPts val="1800"/>
              </a:lnSpc>
            </a:pPr>
            <a:r>
              <a:rPr lang="en-US" sz="1200" b="1">
                <a:hlinkClick r:id="rId34"/>
              </a:rPr>
              <a:t>Style options </a:t>
            </a:r>
            <a:r>
              <a:rPr lang="en-US" sz="1200" b="1"/>
              <a:t>of DataFrames</a:t>
            </a:r>
            <a:br>
              <a:rPr lang="en-US" sz="1200" b="1"/>
            </a:br>
            <a:r>
              <a:rPr lang="en-US" sz="1200" b="1"/>
              <a:t>   </a:t>
            </a:r>
            <a:r>
              <a:rPr lang="en-US" sz="1200"/>
              <a:t>Cell highlighting, heatmapping, …</a:t>
            </a:r>
          </a:p>
          <a:p>
            <a:pPr>
              <a:lnSpc>
                <a:spcPts val="1600"/>
              </a:lnSpc>
            </a:pPr>
            <a:r>
              <a:rPr lang="en-US" sz="1200" b="1">
                <a:latin typeface="Consolas" panose="020B0609020204030204" pitchFamily="49" charset="0"/>
                <a:hlinkClick r:id="rId35"/>
              </a:rPr>
              <a:t>seaborn.pairplot</a:t>
            </a:r>
            <a:r>
              <a:rPr lang="en-US" sz="1200" b="1">
                <a:latin typeface="Consolas" panose="020B0609020204030204" pitchFamily="49" charset="0"/>
              </a:rPr>
              <a:t>(df,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hue=‘</a:t>
            </a:r>
            <a:r>
              <a:rPr lang="en-US" sz="1200" i="1">
                <a:latin typeface="Consolas" panose="020B0609020204030204" pitchFamily="49" charset="0"/>
              </a:rPr>
              <a:t>column_name</a:t>
            </a:r>
            <a:r>
              <a:rPr lang="en-US" sz="1200" b="1"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ts val="1600"/>
              </a:lnSpc>
            </a:pPr>
            <a:r>
              <a:rPr lang="en-US" sz="1200" b="1"/>
              <a:t>   </a:t>
            </a:r>
            <a:r>
              <a:rPr lang="en-US" sz="1200"/>
              <a:t>Matrix of pairwise</a:t>
            </a:r>
            <a:br>
              <a:rPr lang="en-US" sz="1200"/>
            </a:br>
            <a:r>
              <a:rPr lang="en-US" sz="1200"/>
              <a:t>   relationship (for </a:t>
            </a:r>
            <a:r>
              <a:rPr lang="en-US" sz="1200" u="sng"/>
              <a:t>classification</a:t>
            </a:r>
            <a:r>
              <a:rPr lang="en-US" sz="1200"/>
              <a:t>)</a:t>
            </a:r>
          </a:p>
        </p:txBody>
      </p:sp>
      <p:sp>
        <p:nvSpPr>
          <p:cNvPr id="101" name="TextBox 81">
            <a:extLst>
              <a:ext uri="{FF2B5EF4-FFF2-40B4-BE49-F238E27FC236}">
                <a16:creationId xmlns:a16="http://schemas.microsoft.com/office/drawing/2014/main" id="{807F4C20-E621-41F0-A32F-40A1D89E07FA}"/>
              </a:ext>
            </a:extLst>
          </p:cNvPr>
          <p:cNvSpPr txBox="1"/>
          <p:nvPr/>
        </p:nvSpPr>
        <p:spPr>
          <a:xfrm>
            <a:off x="10640253" y="610673"/>
            <a:ext cx="268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</a:t>
            </a:r>
            <a:r>
              <a:rPr lang="en-US" sz="1200"/>
              <a:t>each column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6"/>
              </a:rPr>
              <a:t>plot</a:t>
            </a:r>
            <a:r>
              <a:rPr lang="en-US" sz="1200" b="1">
                <a:latin typeface="Consolas" panose="020B0609020204030204" pitchFamily="49" charset="0"/>
              </a:rPr>
              <a:t>.scatter(x='w',y='h')</a:t>
            </a:r>
          </a:p>
          <a:p>
            <a:pPr marL="111125"/>
            <a:r>
              <a:rPr lang="en-US" sz="1200"/>
              <a:t>Scatter chart using pairs of points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7"/>
              </a:rPr>
              <a:t>plotting.scatter_matrix</a:t>
            </a:r>
            <a:r>
              <a:rPr lang="en-US" sz="1200">
                <a:latin typeface="Consolas" panose="020B0609020204030204" pitchFamily="49" charset="0"/>
              </a:rPr>
              <a:t>(…) 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Matrix of scatter plots and histograms</a:t>
            </a:r>
            <a:br>
              <a:rPr lang="en-US" sz="1200"/>
            </a:br>
            <a:r>
              <a:rPr lang="en-US" sz="1200"/>
              <a:t>   (for </a:t>
            </a:r>
            <a:r>
              <a:rPr lang="en-US" sz="1200" u="sng"/>
              <a:t>regression</a:t>
            </a:r>
            <a:r>
              <a:rPr lang="en-US" sz="1200"/>
              <a:t>)</a:t>
            </a:r>
            <a:br>
              <a:rPr lang="en-US" sz="1200"/>
            </a:br>
            <a:endParaRPr lang="en-US" sz="1200"/>
          </a:p>
        </p:txBody>
      </p:sp>
      <p:pic>
        <p:nvPicPr>
          <p:cNvPr id="103" name="Picture 43">
            <a:extLst>
              <a:ext uri="{FF2B5EF4-FFF2-40B4-BE49-F238E27FC236}">
                <a16:creationId xmlns:a16="http://schemas.microsoft.com/office/drawing/2014/main" id="{2807AA6F-59FA-4BB2-AD8B-680643E8ACC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3222237" y="574754"/>
            <a:ext cx="692025" cy="381260"/>
          </a:xfrm>
          <a:prstGeom prst="rect">
            <a:avLst/>
          </a:prstGeom>
        </p:spPr>
      </p:pic>
      <p:pic>
        <p:nvPicPr>
          <p:cNvPr id="104" name="Picture 44">
            <a:extLst>
              <a:ext uri="{FF2B5EF4-FFF2-40B4-BE49-F238E27FC236}">
                <a16:creationId xmlns:a16="http://schemas.microsoft.com/office/drawing/2014/main" id="{EED5DD87-75D4-436C-9266-B47AFE4F2B5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3206153" y="998696"/>
            <a:ext cx="724194" cy="4391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047C35-5C2C-44D2-B5B2-82F6ECA591C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296681" y="1480772"/>
            <a:ext cx="591453" cy="48896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53472AA-C8D7-40FD-870A-97175B0227F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879319" y="1288770"/>
            <a:ext cx="630692" cy="577128"/>
          </a:xfrm>
          <a:prstGeom prst="rect">
            <a:avLst/>
          </a:prstGeom>
        </p:spPr>
      </p:pic>
      <p:sp>
        <p:nvSpPr>
          <p:cNvPr id="107" name="TextBox 19">
            <a:extLst>
              <a:ext uri="{FF2B5EF4-FFF2-40B4-BE49-F238E27FC236}">
                <a16:creationId xmlns:a16="http://schemas.microsoft.com/office/drawing/2014/main" id="{9EA6DCA8-69F0-4D50-9EAB-14B887527A9B}"/>
              </a:ext>
            </a:extLst>
          </p:cNvPr>
          <p:cNvSpPr txBox="1"/>
          <p:nvPr/>
        </p:nvSpPr>
        <p:spPr>
          <a:xfrm>
            <a:off x="4465319" y="10618708"/>
            <a:ext cx="1117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://pandas.pydata.org</a:t>
            </a:r>
            <a:r>
              <a:rPr lang="en-US" sz="800">
                <a:hlinkClick r:id="rId42"/>
              </a:rPr>
              <a:t>/</a:t>
            </a:r>
            <a:r>
              <a:rPr lang="en-US" sz="800"/>
              <a:t> ) based on the </a:t>
            </a:r>
            <a:r>
              <a:rPr lang="en-US" sz="800">
                <a:hlinkClick r:id="rId43"/>
              </a:rPr>
              <a:t>official cheatsheet</a:t>
            </a:r>
            <a:r>
              <a:rPr lang="en-US" sz="800"/>
              <a:t> which itself was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Wrangling </a:t>
            </a:r>
            <a:r>
              <a:rPr lang="en-US" sz="800" err="1">
                <a:hlinkClick r:id="rId44"/>
              </a:rPr>
              <a:t>Cheatsheet</a:t>
            </a:r>
            <a:r>
              <a:rPr lang="en-US" sz="800">
                <a:hlinkClick r:id="rId44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45"/>
              </a:rPr>
              <a:t>Princeton Consultants</a:t>
            </a:r>
            <a:r>
              <a:rPr lang="en-US" sz="800"/>
              <a:t>. Source: </a:t>
            </a:r>
            <a:r>
              <a:rPr lang="en-US" sz="800">
                <a:hlinkClick r:id="rId46"/>
              </a:rPr>
              <a:t>https://github.com/OliEfr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err="1"/>
              <a:t>GroupBy</a:t>
            </a:r>
            <a:r>
              <a:rPr lang="en-US" sz="1200"/>
              <a:t>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7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177800"/>
            <a:r>
              <a:rPr lang="en-US" sz="1200"/>
              <a:t>Length and width of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10877"/>
              </p:ext>
            </p:extLst>
          </p:nvPr>
        </p:nvGraphicFramePr>
        <p:xfrm>
          <a:off x="838910" y="2535985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33281"/>
              </p:ext>
            </p:extLst>
          </p:nvPr>
        </p:nvGraphicFramePr>
        <p:xfrm>
          <a:off x="2616518" y="2515922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7434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423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by="col“)</a:t>
            </a:r>
            <a:r>
              <a:rPr lang="en-US" sz="1200" i="1">
                <a:latin typeface="Consolas" panose="020B0609020204030204" pitchFamily="49" charset="0"/>
              </a:rPr>
              <a:t>.max()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i="1">
                <a:latin typeface="Consolas" panose="020B0609020204030204" pitchFamily="49" charset="0"/>
              </a:rPr>
              <a:t>.mean()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  <a:p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Possible use </a:t>
            </a:r>
            <a:r>
              <a:rPr lang="en-US" sz="1200" b="1" i="1">
                <a:solidFill>
                  <a:schemeClr val="tx1">
                    <a:lumMod val="50000"/>
                    <a:lumOff val="50000"/>
                  </a:schemeClr>
                </a:solidFill>
                <a:hlinkClick r:id="rId32"/>
              </a:rPr>
              <a:t>.reset_index</a:t>
            </a:r>
            <a:r>
              <a:rPr lang="en-US" sz="12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after!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4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6468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2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5" name="TextBox 82">
            <a:extLst>
              <a:ext uri="{FF2B5EF4-FFF2-40B4-BE49-F238E27FC236}">
                <a16:creationId xmlns:a16="http://schemas.microsoft.com/office/drawing/2014/main" id="{1B166706-3E7D-4C7D-B693-7C86FB6F5332}"/>
              </a:ext>
            </a:extLst>
          </p:cNvPr>
          <p:cNvSpPr txBox="1"/>
          <p:nvPr/>
        </p:nvSpPr>
        <p:spPr>
          <a:xfrm>
            <a:off x="4859784" y="9650228"/>
            <a:ext cx="4218035" cy="177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df.</a:t>
            </a:r>
            <a:r>
              <a:rPr lang="de-DE" sz="1200" b="1">
                <a:hlinkClick r:id="rId43"/>
              </a:rPr>
              <a:t>pipe</a:t>
            </a:r>
            <a:r>
              <a:rPr lang="de-DE" sz="1200" b="1"/>
              <a:t>() </a:t>
            </a:r>
            <a:r>
              <a:rPr lang="de-DE" sz="1200"/>
              <a:t>when chaining functions</a:t>
            </a:r>
          </a:p>
          <a:p>
            <a:pPr>
              <a:lnSpc>
                <a:spcPts val="1800"/>
              </a:lnSpc>
            </a:pPr>
            <a:r>
              <a:rPr lang="de-DE" sz="1200" b="1"/>
              <a:t>df.</a:t>
            </a:r>
            <a:r>
              <a:rPr lang="de-DE" sz="1200" b="1">
                <a:hlinkClick r:id="rId44"/>
              </a:rPr>
              <a:t>apply</a:t>
            </a:r>
            <a:r>
              <a:rPr lang="de-DE" sz="1200" b="1"/>
              <a:t>() </a:t>
            </a:r>
            <a:r>
              <a:rPr lang="de-DE" sz="1200"/>
              <a:t>to apply functions on a axis</a:t>
            </a:r>
          </a:p>
          <a:p>
            <a:pPr>
              <a:lnSpc>
                <a:spcPts val="1800"/>
              </a:lnSpc>
            </a:pPr>
            <a:r>
              <a:rPr lang="de-DE" sz="1200" b="1"/>
              <a:t>df.</a:t>
            </a:r>
            <a:r>
              <a:rPr lang="de-DE" sz="1200" b="1">
                <a:hlinkClick r:id="rId45"/>
              </a:rPr>
              <a:t>agg</a:t>
            </a:r>
            <a:r>
              <a:rPr lang="de-DE" sz="1200" b="1"/>
              <a:t>() </a:t>
            </a:r>
            <a:r>
              <a:rPr lang="de-DE" sz="1200"/>
              <a:t>to express multiple aggregating operations</a:t>
            </a:r>
          </a:p>
          <a:p>
            <a:pPr>
              <a:lnSpc>
                <a:spcPts val="1800"/>
              </a:lnSpc>
            </a:pPr>
            <a:r>
              <a:rPr lang="de-DE" sz="1200" b="1"/>
              <a:t>df.</a:t>
            </a:r>
            <a:r>
              <a:rPr lang="de-DE" sz="1200" b="1">
                <a:hlinkClick r:id="rId46"/>
              </a:rPr>
              <a:t>transform</a:t>
            </a:r>
            <a:r>
              <a:rPr lang="de-DE" sz="1200" b="1"/>
              <a:t>()</a:t>
            </a:r>
            <a:r>
              <a:rPr lang="de-DE" sz="1200"/>
              <a:t> returns same size DataFrame; else much like agg()</a:t>
            </a:r>
            <a:endParaRPr lang="de-DE" sz="1200" b="1"/>
          </a:p>
          <a:p>
            <a:pPr>
              <a:lnSpc>
                <a:spcPts val="1800"/>
              </a:lnSpc>
            </a:pPr>
            <a:endParaRPr lang="de-DE" sz="1200" b="0"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</a:rPr>
              <a:t>   </a:t>
            </a:r>
            <a:endParaRPr lang="de-DE" sz="1200" b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200"/>
          </a:p>
        </p:txBody>
      </p:sp>
      <p:sp>
        <p:nvSpPr>
          <p:cNvPr id="87" name="Rounded Rectangle 74">
            <a:extLst>
              <a:ext uri="{FF2B5EF4-FFF2-40B4-BE49-F238E27FC236}">
                <a16:creationId xmlns:a16="http://schemas.microsoft.com/office/drawing/2014/main" id="{D00A73FC-5A13-432C-A296-3EE5D237842B}"/>
              </a:ext>
            </a:extLst>
          </p:cNvPr>
          <p:cNvSpPr/>
          <p:nvPr/>
        </p:nvSpPr>
        <p:spPr>
          <a:xfrm>
            <a:off x="4587346" y="9183679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 Functions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8" name="TextBox 19">
            <a:extLst>
              <a:ext uri="{FF2B5EF4-FFF2-40B4-BE49-F238E27FC236}">
                <a16:creationId xmlns:a16="http://schemas.microsoft.com/office/drawing/2014/main" id="{72015019-4200-48E3-850E-110CFECAC67C}"/>
              </a:ext>
            </a:extLst>
          </p:cNvPr>
          <p:cNvSpPr txBox="1"/>
          <p:nvPr/>
        </p:nvSpPr>
        <p:spPr>
          <a:xfrm>
            <a:off x="4453072" y="10628443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8"/>
              </a:rPr>
              <a:t>http</a:t>
            </a:r>
            <a:r>
              <a:rPr lang="en-US" sz="800" dirty="0">
                <a:hlinkClick r:id="rId48"/>
              </a:rPr>
              <a:t>://pandas.pydata.org</a:t>
            </a:r>
            <a:r>
              <a:rPr lang="en-US" sz="800">
                <a:hlinkClick r:id="rId48"/>
              </a:rPr>
              <a:t>/</a:t>
            </a:r>
            <a:r>
              <a:rPr lang="en-US" sz="800"/>
              <a:t> ) based on the </a:t>
            </a:r>
            <a:r>
              <a:rPr lang="en-US" sz="800">
                <a:hlinkClick r:id="rId49"/>
              </a:rPr>
              <a:t>official cheatsheet</a:t>
            </a:r>
            <a:r>
              <a:rPr lang="en-US" sz="800"/>
              <a:t> which itself was inspired </a:t>
            </a:r>
            <a:r>
              <a:rPr lang="en-US" sz="800" dirty="0"/>
              <a:t>by </a:t>
            </a:r>
            <a:r>
              <a:rPr lang="en-US" sz="800" dirty="0" err="1">
                <a:hlinkClick r:id="rId50"/>
              </a:rPr>
              <a:t>Rstudio</a:t>
            </a:r>
            <a:r>
              <a:rPr lang="en-US" sz="800" dirty="0">
                <a:hlinkClick r:id="rId50"/>
              </a:rPr>
              <a:t> Data Wrangling </a:t>
            </a:r>
            <a:r>
              <a:rPr lang="en-US" sz="800" err="1">
                <a:hlinkClick r:id="rId50"/>
              </a:rPr>
              <a:t>Cheatsheet</a:t>
            </a:r>
            <a:r>
              <a:rPr lang="en-US" sz="800">
                <a:hlinkClick r:id="rId50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51"/>
              </a:rPr>
              <a:t>Princeton Consultants</a:t>
            </a:r>
            <a:r>
              <a:rPr lang="en-US" sz="800"/>
              <a:t>. Source: </a:t>
            </a:r>
            <a:r>
              <a:rPr lang="en-US" sz="800">
                <a:hlinkClick r:id="rId52"/>
              </a:rPr>
              <a:t>https://github.com/OliEfr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2246</Words>
  <Application>Microsoft Office PowerPoint</Application>
  <PresentationFormat>Benutzerdefiniert</PresentationFormat>
  <Paragraphs>425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2021-02-10T18:05:38Z</dcterms:modified>
</cp:coreProperties>
</file>