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22"/>
  </p:notesMasterIdLst>
  <p:sldIdLst>
    <p:sldId id="256" r:id="rId5"/>
    <p:sldId id="257" r:id="rId6"/>
    <p:sldId id="259" r:id="rId7"/>
    <p:sldId id="258" r:id="rId8"/>
    <p:sldId id="261" r:id="rId9"/>
    <p:sldId id="260" r:id="rId10"/>
    <p:sldId id="262" r:id="rId11"/>
    <p:sldId id="263" r:id="rId12"/>
    <p:sldId id="271" r:id="rId13"/>
    <p:sldId id="272" r:id="rId14"/>
    <p:sldId id="264" r:id="rId15"/>
    <p:sldId id="265" r:id="rId16"/>
    <p:sldId id="266" r:id="rId17"/>
    <p:sldId id="267" r:id="rId18"/>
    <p:sldId id="269" r:id="rId19"/>
    <p:sldId id="268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6122"/>
  </p:normalViewPr>
  <p:slideViewPr>
    <p:cSldViewPr snapToGrid="0" snapToObjects="1">
      <p:cViewPr varScale="1">
        <p:scale>
          <a:sx n="104" d="100"/>
          <a:sy n="104" d="100"/>
        </p:scale>
        <p:origin x="2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6BEA9-A066-4D46-AAF3-C456BA878177}" type="datetimeFigureOut">
              <a:rPr lang="en-US" smtClean="0"/>
              <a:t>3/6/21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AEA64-7962-3C49-ABFC-49F6FF98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7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AEA64-7962-3C49-ABFC-49F6FF9849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53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AEA64-7962-3C49-ABFC-49F6FF9849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86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AEA64-7962-3C49-ABFC-49F6FF9849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3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AEA64-7962-3C49-ABFC-49F6FF9849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14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AEA64-7962-3C49-ABFC-49F6FF9849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04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AEA64-7962-3C49-ABFC-49F6FF9849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4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AEA64-7962-3C49-ABFC-49F6FF9849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44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AEA64-7962-3C49-ABFC-49F6FF9849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90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AEA64-7962-3C49-ABFC-49F6FF9849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77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AEA64-7962-3C49-ABFC-49F6FF9849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29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AEA64-7962-3C49-ABFC-49F6FF9849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23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AEA64-7962-3C49-ABFC-49F6FF9849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71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AEA64-7962-3C49-ABFC-49F6FF9849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02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AEA64-7962-3C49-ABFC-49F6FF9849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32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8A3C-EA59-B54D-842B-A8F1D649C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C5EBE-BD99-D14B-AD09-BB3A03509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F6320-DDE0-4540-A858-0FB8C9F3D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CE7C2-387B-1E49-BD88-656176C7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D340F-CC54-FF48-9B7D-2599C73A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6780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EB6C-C1C0-9F4B-BC32-919FEF56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F1B34-F265-6240-8AF4-98AE618FF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085B2-8980-FD41-9057-744BF1A5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A3866-680B-B848-BF65-E6849848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B9161-1180-9248-9B0E-CCF2B536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8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A6405-42F1-3346-BD8C-E70FE4C10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6A580-339C-0649-9527-D84CDA0C5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A2C57-2FC0-8A48-875C-8B68268E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379AA-B01B-BE41-9D7E-1959B699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B89F0-2029-994B-A4E2-A6A129AC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94B3-2670-3941-8FC6-9CED242E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85EA8-47ED-0C4D-92D3-59B665883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9529F-CFB0-FD40-B158-5708E2CE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D2AAB-15C9-B744-B21F-42352197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40453-2077-5A4F-A804-1BC19F56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9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686A-2016-8F44-8B31-6526139E3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133B6-4852-F544-BA81-6ED588893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A1592-593E-4541-81D5-F531A9D8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5E2F-10BD-5F42-854B-E2C973D2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D5212-1924-A54E-8A05-E114D630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7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028B-9683-8D40-981B-C05B67C2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62079-E5F7-2B41-AE65-D13358FEF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72CC5-FAC5-5843-B04F-9703D38EE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3815A-39DD-9540-9B42-5D59105E7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EB1C4-3F7D-2B42-9CF3-89DE71905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DD321-B91F-7145-8BA4-8FC043C0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1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83AA-58CC-964B-8D79-020ED5305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82C29-C7B1-C94A-97D3-266787303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A7080-F185-B849-80C6-50F3557C0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9E3D3-F3BF-944E-B231-528457058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05FAB-3FE7-9F41-BC61-5F374B83A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EBD0CF-0E6A-EE40-B806-6074AEE2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583740-9E5B-024E-92EF-580B90DC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E21543-FD12-2440-A2B7-5155706E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3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D727-4685-9D44-B2B8-8B275820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C5EED-DACE-A94D-BABE-081CFDB3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9FE6C-37B2-2E41-AEA3-DD25CAA0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64A8C-EC4A-9149-BE0E-4BDEEDF4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9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0A1929-C33B-EF42-B638-6CE447CCD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AA0CE-263B-DF42-A92E-017DAAA6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0CC88-B1C1-914D-A5D2-1531C8EC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3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53E8-3971-6942-B841-062458EF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63D6D-764C-3342-9298-2F6607E15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4CE53-1976-684F-8670-0ACDE99AD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688BD-2AEE-6344-A597-70E0698C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136B4-52B5-D34B-A383-BB6F2DFA2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25099-6734-8345-BF46-F76B2548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2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9FA7-F461-6E41-BCB6-C06E7A4F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B357D-EBBB-104D-9F52-393D7C7DF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F626F-8775-1740-A062-41B5D1D1C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2DB90-D748-084F-B3A2-935EBFE6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6F005-E2E5-FD44-A459-27A6A6B8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66D8A-3B62-4A4B-BED9-8EA86F0F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2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DA9E5C-C5B4-894D-A37D-DC2999E0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C1BB3-D093-5E4E-9BD4-076786419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F8E03-65BD-1F47-BB07-28EF09699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3/6/21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06233-9C4A-1247-96E3-CD49E44D7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C8EC4-DF68-A14C-A572-F7B7B4F24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7388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ne in a crowd">
            <a:extLst>
              <a:ext uri="{FF2B5EF4-FFF2-40B4-BE49-F238E27FC236}">
                <a16:creationId xmlns:a16="http://schemas.microsoft.com/office/drawing/2014/main" id="{CB94AB09-F083-4939-91CC-05D9964B5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1" t="25979" r="-1" b="214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5086F-2A8D-0A4E-8BE1-64BB8853F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Norm Group Characteristics</a:t>
            </a:r>
          </a:p>
        </p:txBody>
      </p:sp>
      <p:sp>
        <p:nvSpPr>
          <p:cNvPr id="8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DF9BB-4AFC-A24B-A641-43F14AA9E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Oli Clark</a:t>
            </a:r>
          </a:p>
        </p:txBody>
      </p:sp>
    </p:spTree>
    <p:extLst>
      <p:ext uri="{BB962C8B-B14F-4D97-AF65-F5344CB8AC3E}">
        <p14:creationId xmlns:p14="http://schemas.microsoft.com/office/powerpoint/2010/main" val="1788024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F92B-455C-4CEA-968C-648E444D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 Group: Standard Scores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648DE31-C79D-475C-8DAE-4AE6218EB33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54712" y="1668386"/>
          <a:ext cx="4835913" cy="4763770"/>
        </p:xfrm>
        <a:graphic>
          <a:graphicData uri="http://schemas.openxmlformats.org/drawingml/2006/table">
            <a:tbl>
              <a:tblPr/>
              <a:tblGrid>
                <a:gridCol w="1611971">
                  <a:extLst>
                    <a:ext uri="{9D8B030D-6E8A-4147-A177-3AD203B41FA5}">
                      <a16:colId xmlns:a16="http://schemas.microsoft.com/office/drawing/2014/main" val="4032776312"/>
                    </a:ext>
                  </a:extLst>
                </a:gridCol>
                <a:gridCol w="1611971">
                  <a:extLst>
                    <a:ext uri="{9D8B030D-6E8A-4147-A177-3AD203B41FA5}">
                      <a16:colId xmlns:a16="http://schemas.microsoft.com/office/drawing/2014/main" val="1116822456"/>
                    </a:ext>
                  </a:extLst>
                </a:gridCol>
                <a:gridCol w="1611971">
                  <a:extLst>
                    <a:ext uri="{9D8B030D-6E8A-4147-A177-3AD203B41FA5}">
                      <a16:colId xmlns:a16="http://schemas.microsoft.com/office/drawing/2014/main" val="926936344"/>
                    </a:ext>
                  </a:extLst>
                </a:gridCol>
              </a:tblGrid>
              <a:tr h="3412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Raw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score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132926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348165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687930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966332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41350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261566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45911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471804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1096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9327473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20813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56990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CDE3-5E97-844D-A2FE-BA04B1DFD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 Groups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6E0A6-056B-47BC-B765-8293F977A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2498"/>
            <a:ext cx="10515600" cy="2599127"/>
          </a:xfrm>
        </p:spPr>
        <p:txBody>
          <a:bodyPr/>
          <a:lstStyle/>
          <a:p>
            <a:r>
              <a:rPr lang="en-GB" dirty="0"/>
              <a:t>Grand Mean = sum of means/number of means</a:t>
            </a:r>
          </a:p>
          <a:p>
            <a:r>
              <a:rPr lang="en-GB" dirty="0"/>
              <a:t>(3.45 + 3.45 + 3.21 + 3.33 + 3.6) / 5 = (16.74)/5 = 3.348 ~ 3.35</a:t>
            </a:r>
          </a:p>
          <a:p>
            <a:endParaRPr lang="en-GB" dirty="0"/>
          </a:p>
          <a:p>
            <a:r>
              <a:rPr lang="en-GB" dirty="0"/>
              <a:t>Variance= sum of deviations / (number of deviations -1)</a:t>
            </a:r>
          </a:p>
        </p:txBody>
      </p:sp>
      <p:pic>
        <p:nvPicPr>
          <p:cNvPr id="7" name="Content Placeholder 1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8538A348-AA51-48E3-A6EC-2BA2B0CEE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410" y="1825625"/>
            <a:ext cx="10515600" cy="18620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504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CDE3-5E97-844D-A2FE-BA04B1DFD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 Groups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6C6E0A6-056B-47BC-B765-8293F977A1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092498"/>
                <a:ext cx="10993244" cy="2599127"/>
              </a:xfrm>
            </p:spPr>
            <p:txBody>
              <a:bodyPr/>
              <a:lstStyle/>
              <a:p>
                <a:r>
                  <a:rPr lang="en-GB" dirty="0"/>
                  <a:t>Variance = sum of deviations / number of deviations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SD/SEM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𝑉𝑎𝑟𝑖𝑎𝑛𝑐𝑒</m:t>
                        </m:r>
                      </m:e>
                    </m:rad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0.033</m:t>
                        </m:r>
                      </m:e>
                    </m:rad>
                  </m:oMath>
                </a14:m>
                <a:r>
                  <a:rPr lang="en-GB" dirty="0"/>
                  <a:t> = 0.183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6C6E0A6-056B-47BC-B765-8293F977A1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092498"/>
                <a:ext cx="10993244" cy="2599127"/>
              </a:xfrm>
              <a:blipFill>
                <a:blip r:embed="rId6"/>
                <a:stretch>
                  <a:fillRect l="-998" t="-3747"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1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8538A348-AA51-48E3-A6EC-2BA2B0CEE7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410" y="1825625"/>
            <a:ext cx="10515600" cy="1862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7432E5D-A3C5-4A4D-9362-60B2EFE480B7}"/>
                  </a:ext>
                </a:extLst>
              </p:cNvPr>
              <p:cNvSpPr/>
              <p:nvPr/>
            </p:nvSpPr>
            <p:spPr>
              <a:xfrm>
                <a:off x="2165195" y="5083547"/>
                <a:ext cx="7385355" cy="6170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dirty="0"/>
                            <m:t>  (3.35 – 3.45)</m:t>
                          </m:r>
                          <m:r>
                            <m:rPr>
                              <m:nor/>
                            </m:rPr>
                            <a:rPr lang="en-GB" baseline="30000" dirty="0"/>
                            <m:t>2</m:t>
                          </m:r>
                          <m:r>
                            <m:rPr>
                              <m:nor/>
                            </m:rPr>
                            <a:rPr lang="en-GB" dirty="0"/>
                            <m:t> + (3.35 – 3.21)</m:t>
                          </m:r>
                          <m:r>
                            <m:rPr>
                              <m:nor/>
                            </m:rPr>
                            <a:rPr lang="en-GB" baseline="30000" dirty="0"/>
                            <m:t> 2</m:t>
                          </m:r>
                          <m:r>
                            <m:rPr>
                              <m:nor/>
                            </m:rPr>
                            <a:rPr lang="en-GB" dirty="0"/>
                            <m:t> + (3.35+3.33)</m:t>
                          </m:r>
                          <m:r>
                            <m:rPr>
                              <m:nor/>
                            </m:rPr>
                            <a:rPr lang="en-GB" baseline="30000" dirty="0"/>
                            <m:t> 2</m:t>
                          </m:r>
                          <m:r>
                            <m:rPr>
                              <m:nor/>
                            </m:rPr>
                            <a:rPr lang="en-GB" dirty="0"/>
                            <m:t> + (3.35−3.15)</m:t>
                          </m:r>
                          <m:r>
                            <m:rPr>
                              <m:nor/>
                            </m:rPr>
                            <a:rPr lang="en-GB" baseline="30000" dirty="0"/>
                            <m:t> 2</m:t>
                          </m:r>
                          <m:r>
                            <m:rPr>
                              <m:nor/>
                            </m:rPr>
                            <a:rPr lang="en-GB" dirty="0"/>
                            <m:t> + (3.35 −3.6)</m:t>
                          </m:r>
                          <m:r>
                            <m:rPr>
                              <m:nor/>
                            </m:rPr>
                            <a:rPr lang="en-GB" baseline="30000" dirty="0"/>
                            <m:t> 2</m:t>
                          </m:r>
                          <m:r>
                            <m:rPr>
                              <m:nor/>
                            </m:rPr>
                            <a:rPr lang="en-GB" dirty="0"/>
                            <m:t>  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7432E5D-A3C5-4A4D-9362-60B2EFE48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195" y="5083547"/>
                <a:ext cx="7385355" cy="6170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2420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CCDE3-5E97-844D-A2FE-BA04B1DF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 Groups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82AD4D-BF76-4EAB-BC97-1FD9866CD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761" y="1845426"/>
            <a:ext cx="7235424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70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CCDE3-5E97-844D-A2FE-BA04B1DF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 Groups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3A0C7-C238-48D1-92DC-FA82C59AB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7BA773-3B8B-43E1-B8BF-DB672B8E6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9362173" cy="5054787"/>
          </a:xfrm>
          <a:prstGeom prst="rect">
            <a:avLst/>
          </a:prstGeom>
        </p:spPr>
      </p:pic>
      <p:pic>
        <p:nvPicPr>
          <p:cNvPr id="10" name="Picture 2" descr="Depiction of the 68%, 95%, 99% rule of the number of observations that fall between 1, 2, and 3 standard deviations or standard errors respectively.">
            <a:extLst>
              <a:ext uri="{FF2B5EF4-FFF2-40B4-BE49-F238E27FC236}">
                <a16:creationId xmlns:a16="http://schemas.microsoft.com/office/drawing/2014/main" id="{3F864E86-2F33-4AD4-9616-05BDBA98F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569" y="335426"/>
            <a:ext cx="6318630" cy="618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5415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F098-1787-4435-B82A-A5056C42E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 Groups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84BA78-11EA-4081-8C4D-C0F7D29A24FC}"/>
                  </a:ext>
                </a:extLst>
              </p:cNvPr>
              <p:cNvSpPr txBox="1"/>
              <p:nvPr/>
            </p:nvSpPr>
            <p:spPr>
              <a:xfrm>
                <a:off x="1739590" y="2971800"/>
                <a:ext cx="6013379" cy="8216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3200" dirty="0"/>
                  <a:t>Standard Error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sz="3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𝑆𝑎𝑚𝑝𝑙𝑒</m:t>
                            </m:r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𝑆𝑖𝑧𝑒</m:t>
                            </m:r>
                          </m:e>
                        </m:rad>
                      </m:den>
                    </m:f>
                  </m:oMath>
                </a14:m>
                <a:endParaRPr lang="en-GB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84BA78-11EA-4081-8C4D-C0F7D29A2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590" y="2971800"/>
                <a:ext cx="6013379" cy="821635"/>
              </a:xfrm>
              <a:prstGeom prst="rect">
                <a:avLst/>
              </a:prstGeom>
              <a:blipFill>
                <a:blip r:embed="rId5"/>
                <a:stretch>
                  <a:fillRect l="-4053" t="-746" b="-44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849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CCDE3-5E97-844D-A2FE-BA04B1DF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 Groups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3A0C7-C238-48D1-92DC-FA82C59AB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get an AMMSA sample mean of 3.12</a:t>
            </a:r>
          </a:p>
          <a:p>
            <a:r>
              <a:rPr lang="en-GB" dirty="0"/>
              <a:t>We get an AMMA standard deviation of 0.7</a:t>
            </a:r>
          </a:p>
          <a:p>
            <a:r>
              <a:rPr lang="en-GB" dirty="0"/>
              <a:t>We have a sample of 100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Mean estimate = 3.12, Confidence Interval [3.05, 3.19]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1E5A73-CF39-40FD-ADD2-E50E044F4D52}"/>
                  </a:ext>
                </a:extLst>
              </p:cNvPr>
              <p:cNvSpPr txBox="1"/>
              <p:nvPr/>
            </p:nvSpPr>
            <p:spPr>
              <a:xfrm>
                <a:off x="1027771" y="3438157"/>
                <a:ext cx="6013379" cy="726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3200" dirty="0"/>
                  <a:t>Standard Error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0.7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sz="3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</m:rad>
                      </m:den>
                    </m:f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=0.07</m:t>
                    </m:r>
                  </m:oMath>
                </a14:m>
                <a:endParaRPr lang="en-GB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1E5A73-CF39-40FD-ADD2-E50E044F4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771" y="3438157"/>
                <a:ext cx="6013379" cy="726930"/>
              </a:xfrm>
              <a:prstGeom prst="rect">
                <a:avLst/>
              </a:prstGeom>
              <a:blipFill>
                <a:blip r:embed="rId5"/>
                <a:stretch>
                  <a:fillRect l="-4158" t="-1681" b="-168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852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611B-168C-4DFC-A41E-26AC43A0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EFFCE-05A9-440F-AEB2-53968C5B5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We need norm groups to interpret individual scores</a:t>
            </a:r>
          </a:p>
          <a:p>
            <a:r>
              <a:rPr lang="en-GB" dirty="0"/>
              <a:t>Norm groups are generally only based on one sample – although they may be large enough and representative enough to be useful</a:t>
            </a:r>
          </a:p>
          <a:p>
            <a:r>
              <a:rPr lang="en-GB" dirty="0"/>
              <a:t>We can use norm group to estimate how far away from the mean a person’s score is – these are called standard scores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64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6D06-C900-4B4F-84C0-C8A15DE3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7BDDB-C13A-4C44-B3E4-BFF4C9B5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Sampling Distributions</a:t>
            </a:r>
          </a:p>
          <a:p>
            <a:r>
              <a:rPr lang="en-US" dirty="0"/>
              <a:t>Sample characteristics</a:t>
            </a:r>
          </a:p>
          <a:p>
            <a:r>
              <a:rPr lang="en-US" dirty="0"/>
              <a:t>Standard scores</a:t>
            </a:r>
          </a:p>
          <a:p>
            <a:r>
              <a:rPr lang="en-US" dirty="0"/>
              <a:t>Deviations</a:t>
            </a:r>
          </a:p>
        </p:txBody>
      </p:sp>
    </p:spTree>
    <p:extLst>
      <p:ext uri="{BB962C8B-B14F-4D97-AF65-F5344CB8AC3E}">
        <p14:creationId xmlns:p14="http://schemas.microsoft.com/office/powerpoint/2010/main" val="310682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6F89-147A-A242-B14E-514A0A46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443C5-95C8-E943-BB8C-26EE3A0E2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Latent Variable Modelling</a:t>
            </a:r>
          </a:p>
          <a:p>
            <a:r>
              <a:rPr lang="en-US" dirty="0"/>
              <a:t>Classical Test Theory</a:t>
            </a:r>
          </a:p>
          <a:p>
            <a:pPr lvl="1"/>
            <a:r>
              <a:rPr lang="en-US" dirty="0"/>
              <a:t>Sum Score</a:t>
            </a:r>
          </a:p>
          <a:p>
            <a:pPr lvl="1"/>
            <a:r>
              <a:rPr lang="en-US" dirty="0"/>
              <a:t>Mean Score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D81BE-E026-C44A-B027-318DCF23FB38}"/>
              </a:ext>
            </a:extLst>
          </p:cNvPr>
          <p:cNvSpPr txBox="1"/>
          <p:nvPr/>
        </p:nvSpPr>
        <p:spPr>
          <a:xfrm>
            <a:off x="443907" y="5334001"/>
            <a:ext cx="9412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Strongly Disagree | Slightly Disagree |  Neither Agree nor Disagree | Slightly Agree | Strongly Agree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C1AF31-1143-B94B-ACA9-CD302F7479DA}"/>
              </a:ext>
            </a:extLst>
          </p:cNvPr>
          <p:cNvSpPr/>
          <p:nvPr/>
        </p:nvSpPr>
        <p:spPr>
          <a:xfrm>
            <a:off x="2309446" y="4994031"/>
            <a:ext cx="1711569" cy="1289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514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6F89-147A-A242-B14E-514A0A46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Distributions</a:t>
            </a:r>
          </a:p>
        </p:txBody>
      </p:sp>
      <p:pic>
        <p:nvPicPr>
          <p:cNvPr id="25" name="Picture 24" descr="Chart, histogram&#10;&#10;Description automatically generated">
            <a:extLst>
              <a:ext uri="{FF2B5EF4-FFF2-40B4-BE49-F238E27FC236}">
                <a16:creationId xmlns:a16="http://schemas.microsoft.com/office/drawing/2014/main" id="{E971296F-1A4B-4248-BF9E-A9457C641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299" y="2125362"/>
            <a:ext cx="9053393" cy="42136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721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B82C879-A28C-F743-98C0-B7F2452AF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773" y="1982887"/>
            <a:ext cx="9090454" cy="3975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D56F89-147A-A242-B14E-514A0A46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Distributions</a:t>
            </a:r>
          </a:p>
        </p:txBody>
      </p:sp>
      <p:pic>
        <p:nvPicPr>
          <p:cNvPr id="16" name="Content Placeholder 15" descr="Table three from Gerger et al's AMMSA measure">
            <a:extLst>
              <a:ext uri="{FF2B5EF4-FFF2-40B4-BE49-F238E27FC236}">
                <a16:creationId xmlns:a16="http://schemas.microsoft.com/office/drawing/2014/main" id="{660D05C9-23C4-DF41-92DA-E9A07011A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38200" y="1982887"/>
            <a:ext cx="10515600" cy="1862025"/>
          </a:xfrm>
        </p:spPr>
      </p:pic>
      <p:pic>
        <p:nvPicPr>
          <p:cNvPr id="18" name="Picture 17" descr="Table three from Gerger et al's AMMSA measure">
            <a:extLst>
              <a:ext uri="{FF2B5EF4-FFF2-40B4-BE49-F238E27FC236}">
                <a16:creationId xmlns:a16="http://schemas.microsoft.com/office/drawing/2014/main" id="{E8480CA7-97CE-844F-9DF1-FD6513AE8D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878" y="4186024"/>
            <a:ext cx="10949527" cy="10161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048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4830-9583-C445-9002-B5AA570A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 Groups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EF65E3-8844-F148-95A6-4B34E6754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47523" y="1600994"/>
            <a:ext cx="6540500" cy="38862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966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FC330-DBD0-6D48-8909-ED120ED5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 Groups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C97DA814-FD3C-474F-A6FB-4C6994356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27162" y="1825625"/>
            <a:ext cx="8137676" cy="4351338"/>
          </a:xfrm>
        </p:spPr>
      </p:pic>
      <p:pic>
        <p:nvPicPr>
          <p:cNvPr id="7" name="Picture 6" descr="Normal distribution bell curve centred on 3.30 with a standard deviation of 0.7">
            <a:extLst>
              <a:ext uri="{FF2B5EF4-FFF2-40B4-BE49-F238E27FC236}">
                <a16:creationId xmlns:a16="http://schemas.microsoft.com/office/drawing/2014/main" id="{26A42074-E75A-DE40-ABC1-69F30D280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9564" y="1825625"/>
            <a:ext cx="8025274" cy="41377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E701C2-EE6D-3B4A-96B7-1F50FA96E9F6}"/>
              </a:ext>
            </a:extLst>
          </p:cNvPr>
          <p:cNvSpPr txBox="1"/>
          <p:nvPr/>
        </p:nvSpPr>
        <p:spPr>
          <a:xfrm>
            <a:off x="4213654" y="6311900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= 3.30, SD = 0.7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967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FC330-DBD0-6D48-8909-ED120ED5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 Groups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C97DA814-FD3C-474F-A6FB-4C6994356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27162" y="1825625"/>
            <a:ext cx="8137676" cy="4351338"/>
          </a:xfrm>
        </p:spPr>
      </p:pic>
      <p:pic>
        <p:nvPicPr>
          <p:cNvPr id="1026" name="Picture 2" descr="Depiction of the 68%, 95%, 99% rule of the number of observations that fall between 1, 2, and 3 standard deviations or standard errors respectively.">
            <a:extLst>
              <a:ext uri="{FF2B5EF4-FFF2-40B4-BE49-F238E27FC236}">
                <a16:creationId xmlns:a16="http://schemas.microsoft.com/office/drawing/2014/main" id="{5DD703BD-2DA8-F745-B04A-57E1B2F6C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687" y="714721"/>
            <a:ext cx="5544675" cy="542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010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F92B-455C-4CEA-968C-648E444D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 Group: Standard Scores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648DE31-C79D-475C-8DAE-4AE6218EB3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691967"/>
              </p:ext>
            </p:extLst>
          </p:nvPr>
        </p:nvGraphicFramePr>
        <p:xfrm>
          <a:off x="2854712" y="1668386"/>
          <a:ext cx="4835913" cy="4763770"/>
        </p:xfrm>
        <a:graphic>
          <a:graphicData uri="http://schemas.openxmlformats.org/drawingml/2006/table">
            <a:tbl>
              <a:tblPr/>
              <a:tblGrid>
                <a:gridCol w="1611971">
                  <a:extLst>
                    <a:ext uri="{9D8B030D-6E8A-4147-A177-3AD203B41FA5}">
                      <a16:colId xmlns:a16="http://schemas.microsoft.com/office/drawing/2014/main" val="4032776312"/>
                    </a:ext>
                  </a:extLst>
                </a:gridCol>
                <a:gridCol w="1611971">
                  <a:extLst>
                    <a:ext uri="{9D8B030D-6E8A-4147-A177-3AD203B41FA5}">
                      <a16:colId xmlns:a16="http://schemas.microsoft.com/office/drawing/2014/main" val="1116822456"/>
                    </a:ext>
                  </a:extLst>
                </a:gridCol>
                <a:gridCol w="1611971">
                  <a:extLst>
                    <a:ext uri="{9D8B030D-6E8A-4147-A177-3AD203B41FA5}">
                      <a16:colId xmlns:a16="http://schemas.microsoft.com/office/drawing/2014/main" val="926936344"/>
                    </a:ext>
                  </a:extLst>
                </a:gridCol>
              </a:tblGrid>
              <a:tr h="3412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Raw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score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132926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348165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687930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966332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41350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261566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45911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471804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1096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9327473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208135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B319CCE8-D212-450B-B889-EC48BAD6DD97}"/>
              </a:ext>
            </a:extLst>
          </p:cNvPr>
          <p:cNvSpPr/>
          <p:nvPr/>
        </p:nvSpPr>
        <p:spPr>
          <a:xfrm>
            <a:off x="8256703" y="2861092"/>
            <a:ext cx="19399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rgbClr val="000000"/>
                </a:solidFill>
                <a:latin typeface="Calibri" panose="020F0502020204030204" pitchFamily="34" charset="0"/>
              </a:rPr>
              <a:t>M = 3.45</a:t>
            </a:r>
            <a:r>
              <a:rPr lang="en-GB" sz="3600" dirty="0"/>
              <a:t> </a:t>
            </a:r>
          </a:p>
          <a:p>
            <a:r>
              <a:rPr lang="en-GB" sz="3600" dirty="0">
                <a:solidFill>
                  <a:srgbClr val="000000"/>
                </a:solidFill>
                <a:latin typeface="Calibri" panose="020F0502020204030204" pitchFamily="34" charset="0"/>
              </a:rPr>
              <a:t>SD = 1.38</a:t>
            </a:r>
            <a:endParaRPr lang="en-GB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0B9A3-3A3E-4D1C-BC7C-FAEA1B3EE6C9}"/>
                  </a:ext>
                </a:extLst>
              </p:cNvPr>
              <p:cNvSpPr txBox="1"/>
              <p:nvPr/>
            </p:nvSpPr>
            <p:spPr>
              <a:xfrm>
                <a:off x="547036" y="2342424"/>
                <a:ext cx="2818657" cy="691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𝑅𝑎𝑤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𝑆𝑡𝑎𝑛𝑑𝑎𝑟𝑑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𝐷𝑒𝑣𝑖𝑎𝑡𝑖𝑜𝑛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0B9A3-3A3E-4D1C-BC7C-FAEA1B3EE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36" y="2342424"/>
                <a:ext cx="2818657" cy="691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7413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9|17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|1.2|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8.1|5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22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|1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26|1.6|9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cademicYear xmlns="3450dea5-9c92-46d7-80ec-867c4bee000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F24CEED2317540A995C301D6CF1D5B" ma:contentTypeVersion="12" ma:contentTypeDescription="Create a new document." ma:contentTypeScope="" ma:versionID="8bc555a23d7961a403ffe09941ec6174">
  <xsd:schema xmlns:xsd="http://www.w3.org/2001/XMLSchema" xmlns:xs="http://www.w3.org/2001/XMLSchema" xmlns:p="http://schemas.microsoft.com/office/2006/metadata/properties" xmlns:ns2="3450dea5-9c92-46d7-80ec-867c4bee000d" xmlns:ns3="a544f5c6-c2b2-44cf-9139-519269434505" targetNamespace="http://schemas.microsoft.com/office/2006/metadata/properties" ma:root="true" ma:fieldsID="f3284d8fa4187eed0b7e9a3acab04707" ns2:_="" ns3:_="">
    <xsd:import namespace="3450dea5-9c92-46d7-80ec-867c4bee000d"/>
    <xsd:import namespace="a544f5c6-c2b2-44cf-9139-5192694345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AcademicYear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0dea5-9c92-46d7-80ec-867c4bee00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AcademicYear" ma:index="15" nillable="true" ma:displayName="Academic Year" ma:format="Dropdown" ma:internalName="AcademicYear">
      <xsd:simpleType>
        <xsd:restriction base="dms:Text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44f5c6-c2b2-44cf-9139-51926943450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2FF7A-BC44-4D2F-8D09-7D206C8C0BA7}">
  <ds:schemaRefs>
    <ds:schemaRef ds:uri="http://schemas.microsoft.com/office/2006/metadata/properties"/>
    <ds:schemaRef ds:uri="http://schemas.microsoft.com/office/infopath/2007/PartnerControls"/>
    <ds:schemaRef ds:uri="3450dea5-9c92-46d7-80ec-867c4bee000d"/>
  </ds:schemaRefs>
</ds:datastoreItem>
</file>

<file path=customXml/itemProps2.xml><?xml version="1.0" encoding="utf-8"?>
<ds:datastoreItem xmlns:ds="http://schemas.openxmlformats.org/officeDocument/2006/customXml" ds:itemID="{69CB4870-DF81-49F7-AB09-F057B14B3B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AA2A94-55A0-4206-A648-80575FCD31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0dea5-9c92-46d7-80ec-867c4bee000d"/>
    <ds:schemaRef ds:uri="a544f5c6-c2b2-44cf-9139-5192694345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344</Words>
  <Application>Microsoft Macintosh PowerPoint</Application>
  <PresentationFormat>Widescreen</PresentationFormat>
  <Paragraphs>133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Norm Group Characteristics</vt:lpstr>
      <vt:lpstr>This Video</vt:lpstr>
      <vt:lpstr>Describing Groups</vt:lpstr>
      <vt:lpstr>Sampling Distributions</vt:lpstr>
      <vt:lpstr>Sampling Distributions</vt:lpstr>
      <vt:lpstr>Norm Groups</vt:lpstr>
      <vt:lpstr>Norm Groups</vt:lpstr>
      <vt:lpstr>Norm Groups</vt:lpstr>
      <vt:lpstr>Norm Group: Standard Scores</vt:lpstr>
      <vt:lpstr>Norm Group: Standard Scores</vt:lpstr>
      <vt:lpstr>Norm Groups</vt:lpstr>
      <vt:lpstr>Norm Groups</vt:lpstr>
      <vt:lpstr>Norm Groups</vt:lpstr>
      <vt:lpstr>Norm Groups</vt:lpstr>
      <vt:lpstr>Norm Groups</vt:lpstr>
      <vt:lpstr>Norm Groups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 Group Characteristics</dc:title>
  <dc:creator>Oliver Clark</dc:creator>
  <cp:lastModifiedBy>Oliver Clark</cp:lastModifiedBy>
  <cp:revision>11</cp:revision>
  <dcterms:created xsi:type="dcterms:W3CDTF">2021-02-25T15:09:54Z</dcterms:created>
  <dcterms:modified xsi:type="dcterms:W3CDTF">2021-03-06T12:54:13Z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0x0101005AF24CEED2317540A995C301D6CF1D5B</vt:lpwstr>
  </property>
</Properties>
</file>