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56" r:id="rId5"/>
    <p:sldId id="538" r:id="rId6"/>
    <p:sldId id="532" r:id="rId7"/>
    <p:sldId id="533" r:id="rId8"/>
    <p:sldId id="534" r:id="rId9"/>
    <p:sldId id="536" r:id="rId10"/>
    <p:sldId id="512" r:id="rId11"/>
    <p:sldId id="537" r:id="rId12"/>
    <p:sldId id="524" r:id="rId13"/>
    <p:sldId id="525" r:id="rId14"/>
    <p:sldId id="539" r:id="rId15"/>
    <p:sldId id="526" r:id="rId16"/>
    <p:sldId id="527" r:id="rId17"/>
    <p:sldId id="54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6667"/>
  </p:normalViewPr>
  <p:slideViewPr>
    <p:cSldViewPr snapToGrid="0" snapToObjects="1">
      <p:cViewPr varScale="1">
        <p:scale>
          <a:sx n="104" d="100"/>
          <a:sy n="104" d="100"/>
        </p:scale>
        <p:origin x="232" y="328"/>
      </p:cViewPr>
      <p:guideLst/>
    </p:cSldViewPr>
  </p:slid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EE0303-9974-2942-ACA4-B592F744C0AD}" type="datetimeFigureOut">
              <a:rPr lang="en-US" smtClean="0"/>
              <a:t>3/6/21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F0D621-9F26-0043-999E-4699D3E23201}" type="slidenum">
              <a:rPr lang="en-US" smtClean="0"/>
              <a:t>‹#›</a:t>
            </a:fld>
            <a:endParaRPr lang="en-US"/>
          </a:p>
        </p:txBody>
      </p:sp>
    </p:spTree>
    <p:extLst>
      <p:ext uri="{BB962C8B-B14F-4D97-AF65-F5344CB8AC3E}">
        <p14:creationId xmlns:p14="http://schemas.microsoft.com/office/powerpoint/2010/main" val="226127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F0D621-9F26-0043-999E-4699D3E23201}" type="slidenum">
              <a:rPr lang="en-US" smtClean="0"/>
              <a:t>1</a:t>
            </a:fld>
            <a:endParaRPr lang="en-US"/>
          </a:p>
        </p:txBody>
      </p:sp>
    </p:spTree>
    <p:extLst>
      <p:ext uri="{BB962C8B-B14F-4D97-AF65-F5344CB8AC3E}">
        <p14:creationId xmlns:p14="http://schemas.microsoft.com/office/powerpoint/2010/main" val="2559975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847BF00-BCD6-4774-9F05-41E742D73A87}" type="slidenum">
              <a:rPr lang="en-GB" smtClean="0"/>
              <a:t>10</a:t>
            </a:fld>
            <a:endParaRPr lang="en-GB"/>
          </a:p>
        </p:txBody>
      </p:sp>
    </p:spTree>
    <p:extLst>
      <p:ext uri="{BB962C8B-B14F-4D97-AF65-F5344CB8AC3E}">
        <p14:creationId xmlns:p14="http://schemas.microsoft.com/office/powerpoint/2010/main" val="2903442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47BF00-BCD6-4774-9F05-41E742D73A87}" type="slidenum">
              <a:rPr lang="en-GB" smtClean="0"/>
              <a:t>11</a:t>
            </a:fld>
            <a:endParaRPr lang="en-GB"/>
          </a:p>
        </p:txBody>
      </p:sp>
    </p:spTree>
    <p:extLst>
      <p:ext uri="{BB962C8B-B14F-4D97-AF65-F5344CB8AC3E}">
        <p14:creationId xmlns:p14="http://schemas.microsoft.com/office/powerpoint/2010/main" val="405934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847BF00-BCD6-4774-9F05-41E742D73A87}" type="slidenum">
              <a:rPr lang="en-GB" smtClean="0"/>
              <a:t>12</a:t>
            </a:fld>
            <a:endParaRPr lang="en-GB"/>
          </a:p>
        </p:txBody>
      </p:sp>
    </p:spTree>
    <p:extLst>
      <p:ext uri="{BB962C8B-B14F-4D97-AF65-F5344CB8AC3E}">
        <p14:creationId xmlns:p14="http://schemas.microsoft.com/office/powerpoint/2010/main" val="259500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847BF00-BCD6-4774-9F05-41E742D73A87}" type="slidenum">
              <a:rPr lang="en-GB" smtClean="0"/>
              <a:t>13</a:t>
            </a:fld>
            <a:endParaRPr lang="en-GB"/>
          </a:p>
        </p:txBody>
      </p:sp>
    </p:spTree>
    <p:extLst>
      <p:ext uri="{BB962C8B-B14F-4D97-AF65-F5344CB8AC3E}">
        <p14:creationId xmlns:p14="http://schemas.microsoft.com/office/powerpoint/2010/main" val="3271077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847BF00-BCD6-4774-9F05-41E742D73A87}" type="slidenum">
              <a:rPr lang="en-GB" smtClean="0"/>
              <a:t>14</a:t>
            </a:fld>
            <a:endParaRPr lang="en-GB"/>
          </a:p>
        </p:txBody>
      </p:sp>
    </p:spTree>
    <p:extLst>
      <p:ext uri="{BB962C8B-B14F-4D97-AF65-F5344CB8AC3E}">
        <p14:creationId xmlns:p14="http://schemas.microsoft.com/office/powerpoint/2010/main" val="3946082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F0D621-9F26-0043-999E-4699D3E23201}" type="slidenum">
              <a:rPr lang="en-US" smtClean="0"/>
              <a:t>2</a:t>
            </a:fld>
            <a:endParaRPr lang="en-US"/>
          </a:p>
        </p:txBody>
      </p:sp>
    </p:spTree>
    <p:extLst>
      <p:ext uri="{BB962C8B-B14F-4D97-AF65-F5344CB8AC3E}">
        <p14:creationId xmlns:p14="http://schemas.microsoft.com/office/powerpoint/2010/main" val="10284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847BF00-BCD6-4774-9F05-41E742D73A87}" type="slidenum">
              <a:rPr lang="en-GB" smtClean="0"/>
              <a:t>3</a:t>
            </a:fld>
            <a:endParaRPr lang="en-GB"/>
          </a:p>
        </p:txBody>
      </p:sp>
    </p:spTree>
    <p:extLst>
      <p:ext uri="{BB962C8B-B14F-4D97-AF65-F5344CB8AC3E}">
        <p14:creationId xmlns:p14="http://schemas.microsoft.com/office/powerpoint/2010/main" val="928541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847BF00-BCD6-4774-9F05-41E742D73A87}" type="slidenum">
              <a:rPr lang="en-GB" smtClean="0"/>
              <a:t>4</a:t>
            </a:fld>
            <a:endParaRPr lang="en-GB"/>
          </a:p>
        </p:txBody>
      </p:sp>
    </p:spTree>
    <p:extLst>
      <p:ext uri="{BB962C8B-B14F-4D97-AF65-F5344CB8AC3E}">
        <p14:creationId xmlns:p14="http://schemas.microsoft.com/office/powerpoint/2010/main" val="2024196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847BF00-BCD6-4774-9F05-41E742D73A87}" type="slidenum">
              <a:rPr lang="en-GB" smtClean="0"/>
              <a:t>5</a:t>
            </a:fld>
            <a:endParaRPr lang="en-GB"/>
          </a:p>
        </p:txBody>
      </p:sp>
    </p:spTree>
    <p:extLst>
      <p:ext uri="{BB962C8B-B14F-4D97-AF65-F5344CB8AC3E}">
        <p14:creationId xmlns:p14="http://schemas.microsoft.com/office/powerpoint/2010/main" val="406005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847BF00-BCD6-4774-9F05-41E742D73A87}" type="slidenum">
              <a:rPr lang="en-GB" smtClean="0"/>
              <a:t>6</a:t>
            </a:fld>
            <a:endParaRPr lang="en-GB"/>
          </a:p>
        </p:txBody>
      </p:sp>
    </p:spTree>
    <p:extLst>
      <p:ext uri="{BB962C8B-B14F-4D97-AF65-F5344CB8AC3E}">
        <p14:creationId xmlns:p14="http://schemas.microsoft.com/office/powerpoint/2010/main" val="900844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847BF00-BCD6-4774-9F05-41E742D73A87}" type="slidenum">
              <a:rPr lang="en-GB" smtClean="0"/>
              <a:t>7</a:t>
            </a:fld>
            <a:endParaRPr lang="en-GB"/>
          </a:p>
        </p:txBody>
      </p:sp>
    </p:spTree>
    <p:extLst>
      <p:ext uri="{BB962C8B-B14F-4D97-AF65-F5344CB8AC3E}">
        <p14:creationId xmlns:p14="http://schemas.microsoft.com/office/powerpoint/2010/main" val="2365064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847BF00-BCD6-4774-9F05-41E742D73A87}" type="slidenum">
              <a:rPr lang="en-GB" smtClean="0"/>
              <a:t>8</a:t>
            </a:fld>
            <a:endParaRPr lang="en-GB"/>
          </a:p>
        </p:txBody>
      </p:sp>
    </p:spTree>
    <p:extLst>
      <p:ext uri="{BB962C8B-B14F-4D97-AF65-F5344CB8AC3E}">
        <p14:creationId xmlns:p14="http://schemas.microsoft.com/office/powerpoint/2010/main" val="1069964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47BF00-BCD6-4774-9F05-41E742D73A87}" type="slidenum">
              <a:rPr lang="en-GB" smtClean="0"/>
              <a:t>9</a:t>
            </a:fld>
            <a:endParaRPr lang="en-GB"/>
          </a:p>
        </p:txBody>
      </p:sp>
    </p:spTree>
    <p:extLst>
      <p:ext uri="{BB962C8B-B14F-4D97-AF65-F5344CB8AC3E}">
        <p14:creationId xmlns:p14="http://schemas.microsoft.com/office/powerpoint/2010/main" val="3739825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EE6B6-AAF9-C44B-A18D-AD34F226D6F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7765262-69D1-1444-B684-59CC19D271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188E919-E265-1B43-BAEF-0A51B4D66C45}"/>
              </a:ext>
            </a:extLst>
          </p:cNvPr>
          <p:cNvSpPr>
            <a:spLocks noGrp="1"/>
          </p:cNvSpPr>
          <p:nvPr>
            <p:ph type="dt" sz="half" idx="10"/>
          </p:nvPr>
        </p:nvSpPr>
        <p:spPr/>
        <p:txBody>
          <a:bodyPr/>
          <a:lstStyle/>
          <a:p>
            <a:fld id="{5E5AD024-486E-6E43-BC1C-C5148DFE3D6C}" type="datetimeFigureOut">
              <a:rPr lang="en-US" smtClean="0"/>
              <a:t>3/6/21</a:t>
            </a:fld>
            <a:endParaRPr lang="en-US"/>
          </a:p>
        </p:txBody>
      </p:sp>
      <p:sp>
        <p:nvSpPr>
          <p:cNvPr id="5" name="Footer Placeholder 4">
            <a:extLst>
              <a:ext uri="{FF2B5EF4-FFF2-40B4-BE49-F238E27FC236}">
                <a16:creationId xmlns:a16="http://schemas.microsoft.com/office/drawing/2014/main" id="{945E1389-B528-4C49-8654-E6F56502A3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F6D31-DC7E-DB44-AB65-93FA16F86502}"/>
              </a:ext>
            </a:extLst>
          </p:cNvPr>
          <p:cNvSpPr>
            <a:spLocks noGrp="1"/>
          </p:cNvSpPr>
          <p:nvPr>
            <p:ph type="sldNum" sz="quarter" idx="12"/>
          </p:nvPr>
        </p:nvSpPr>
        <p:spPr/>
        <p:txBody>
          <a:bodyPr/>
          <a:lstStyle/>
          <a:p>
            <a:fld id="{CBE2C3F4-CC05-D240-B63F-D183F278673D}" type="slidenum">
              <a:rPr lang="en-US" smtClean="0"/>
              <a:t>‹#›</a:t>
            </a:fld>
            <a:endParaRPr lang="en-US"/>
          </a:p>
        </p:txBody>
      </p:sp>
    </p:spTree>
    <p:extLst>
      <p:ext uri="{BB962C8B-B14F-4D97-AF65-F5344CB8AC3E}">
        <p14:creationId xmlns:p14="http://schemas.microsoft.com/office/powerpoint/2010/main" val="1411055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3AF43-1FDC-9742-A5BC-7C81973E086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EDC62DD-B156-7B40-8338-517553DB1DB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7B09AA7-4827-044D-B3B9-A53DCB6D92D9}"/>
              </a:ext>
            </a:extLst>
          </p:cNvPr>
          <p:cNvSpPr>
            <a:spLocks noGrp="1"/>
          </p:cNvSpPr>
          <p:nvPr>
            <p:ph type="dt" sz="half" idx="10"/>
          </p:nvPr>
        </p:nvSpPr>
        <p:spPr/>
        <p:txBody>
          <a:bodyPr/>
          <a:lstStyle/>
          <a:p>
            <a:fld id="{5E5AD024-486E-6E43-BC1C-C5148DFE3D6C}" type="datetimeFigureOut">
              <a:rPr lang="en-US" smtClean="0"/>
              <a:t>3/6/21</a:t>
            </a:fld>
            <a:endParaRPr lang="en-US"/>
          </a:p>
        </p:txBody>
      </p:sp>
      <p:sp>
        <p:nvSpPr>
          <p:cNvPr id="5" name="Footer Placeholder 4">
            <a:extLst>
              <a:ext uri="{FF2B5EF4-FFF2-40B4-BE49-F238E27FC236}">
                <a16:creationId xmlns:a16="http://schemas.microsoft.com/office/drawing/2014/main" id="{5ED7804E-8887-484C-92B4-00F775BF2A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03087B-CFAB-E840-99A2-1CE8A10E328E}"/>
              </a:ext>
            </a:extLst>
          </p:cNvPr>
          <p:cNvSpPr>
            <a:spLocks noGrp="1"/>
          </p:cNvSpPr>
          <p:nvPr>
            <p:ph type="sldNum" sz="quarter" idx="12"/>
          </p:nvPr>
        </p:nvSpPr>
        <p:spPr/>
        <p:txBody>
          <a:bodyPr/>
          <a:lstStyle/>
          <a:p>
            <a:fld id="{CBE2C3F4-CC05-D240-B63F-D183F278673D}" type="slidenum">
              <a:rPr lang="en-US" smtClean="0"/>
              <a:t>‹#›</a:t>
            </a:fld>
            <a:endParaRPr lang="en-US"/>
          </a:p>
        </p:txBody>
      </p:sp>
    </p:spTree>
    <p:extLst>
      <p:ext uri="{BB962C8B-B14F-4D97-AF65-F5344CB8AC3E}">
        <p14:creationId xmlns:p14="http://schemas.microsoft.com/office/powerpoint/2010/main" val="2248040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0305A5-A8C4-3643-BF27-89414B64279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5A5EB67-FA10-C848-A689-304D46005A3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43283EF-65A4-4843-9162-BC764134DE6C}"/>
              </a:ext>
            </a:extLst>
          </p:cNvPr>
          <p:cNvSpPr>
            <a:spLocks noGrp="1"/>
          </p:cNvSpPr>
          <p:nvPr>
            <p:ph type="dt" sz="half" idx="10"/>
          </p:nvPr>
        </p:nvSpPr>
        <p:spPr/>
        <p:txBody>
          <a:bodyPr/>
          <a:lstStyle/>
          <a:p>
            <a:fld id="{5E5AD024-486E-6E43-BC1C-C5148DFE3D6C}" type="datetimeFigureOut">
              <a:rPr lang="en-US" smtClean="0"/>
              <a:t>3/6/21</a:t>
            </a:fld>
            <a:endParaRPr lang="en-US"/>
          </a:p>
        </p:txBody>
      </p:sp>
      <p:sp>
        <p:nvSpPr>
          <p:cNvPr id="5" name="Footer Placeholder 4">
            <a:extLst>
              <a:ext uri="{FF2B5EF4-FFF2-40B4-BE49-F238E27FC236}">
                <a16:creationId xmlns:a16="http://schemas.microsoft.com/office/drawing/2014/main" id="{BC97CC01-577C-874E-914F-9BFE4FE0A0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23942A-72C3-4E4C-B3BD-D85BE1D36BDE}"/>
              </a:ext>
            </a:extLst>
          </p:cNvPr>
          <p:cNvSpPr>
            <a:spLocks noGrp="1"/>
          </p:cNvSpPr>
          <p:nvPr>
            <p:ph type="sldNum" sz="quarter" idx="12"/>
          </p:nvPr>
        </p:nvSpPr>
        <p:spPr/>
        <p:txBody>
          <a:bodyPr/>
          <a:lstStyle/>
          <a:p>
            <a:fld id="{CBE2C3F4-CC05-D240-B63F-D183F278673D}" type="slidenum">
              <a:rPr lang="en-US" smtClean="0"/>
              <a:t>‹#›</a:t>
            </a:fld>
            <a:endParaRPr lang="en-US"/>
          </a:p>
        </p:txBody>
      </p:sp>
    </p:spTree>
    <p:extLst>
      <p:ext uri="{BB962C8B-B14F-4D97-AF65-F5344CB8AC3E}">
        <p14:creationId xmlns:p14="http://schemas.microsoft.com/office/powerpoint/2010/main" val="1586222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39797-492D-964A-97C3-937E18D8329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4EC7235-3CBE-C445-922B-8DFBF14D436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624D990-BDFF-264C-A74B-D53A135D9555}"/>
              </a:ext>
            </a:extLst>
          </p:cNvPr>
          <p:cNvSpPr>
            <a:spLocks noGrp="1"/>
          </p:cNvSpPr>
          <p:nvPr>
            <p:ph type="dt" sz="half" idx="10"/>
          </p:nvPr>
        </p:nvSpPr>
        <p:spPr/>
        <p:txBody>
          <a:bodyPr/>
          <a:lstStyle/>
          <a:p>
            <a:fld id="{5E5AD024-486E-6E43-BC1C-C5148DFE3D6C}" type="datetimeFigureOut">
              <a:rPr lang="en-US" smtClean="0"/>
              <a:t>3/6/21</a:t>
            </a:fld>
            <a:endParaRPr lang="en-US"/>
          </a:p>
        </p:txBody>
      </p:sp>
      <p:sp>
        <p:nvSpPr>
          <p:cNvPr id="5" name="Footer Placeholder 4">
            <a:extLst>
              <a:ext uri="{FF2B5EF4-FFF2-40B4-BE49-F238E27FC236}">
                <a16:creationId xmlns:a16="http://schemas.microsoft.com/office/drawing/2014/main" id="{908255AB-723F-6F48-ABAF-234F4B6A74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9F6B29-D20D-3644-82DC-BB2001916603}"/>
              </a:ext>
            </a:extLst>
          </p:cNvPr>
          <p:cNvSpPr>
            <a:spLocks noGrp="1"/>
          </p:cNvSpPr>
          <p:nvPr>
            <p:ph type="sldNum" sz="quarter" idx="12"/>
          </p:nvPr>
        </p:nvSpPr>
        <p:spPr/>
        <p:txBody>
          <a:bodyPr/>
          <a:lstStyle/>
          <a:p>
            <a:fld id="{CBE2C3F4-CC05-D240-B63F-D183F278673D}" type="slidenum">
              <a:rPr lang="en-US" smtClean="0"/>
              <a:t>‹#›</a:t>
            </a:fld>
            <a:endParaRPr lang="en-US"/>
          </a:p>
        </p:txBody>
      </p:sp>
    </p:spTree>
    <p:extLst>
      <p:ext uri="{BB962C8B-B14F-4D97-AF65-F5344CB8AC3E}">
        <p14:creationId xmlns:p14="http://schemas.microsoft.com/office/powerpoint/2010/main" val="1615829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E13DE-E7FF-D74C-8952-97D0F413541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35FF8EA-4CC9-234F-A3A2-16166BD3F1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164FFC4-61A0-0940-98CC-BF3FC18CACC6}"/>
              </a:ext>
            </a:extLst>
          </p:cNvPr>
          <p:cNvSpPr>
            <a:spLocks noGrp="1"/>
          </p:cNvSpPr>
          <p:nvPr>
            <p:ph type="dt" sz="half" idx="10"/>
          </p:nvPr>
        </p:nvSpPr>
        <p:spPr/>
        <p:txBody>
          <a:bodyPr/>
          <a:lstStyle/>
          <a:p>
            <a:fld id="{5E5AD024-486E-6E43-BC1C-C5148DFE3D6C}" type="datetimeFigureOut">
              <a:rPr lang="en-US" smtClean="0"/>
              <a:t>3/6/21</a:t>
            </a:fld>
            <a:endParaRPr lang="en-US"/>
          </a:p>
        </p:txBody>
      </p:sp>
      <p:sp>
        <p:nvSpPr>
          <p:cNvPr id="5" name="Footer Placeholder 4">
            <a:extLst>
              <a:ext uri="{FF2B5EF4-FFF2-40B4-BE49-F238E27FC236}">
                <a16:creationId xmlns:a16="http://schemas.microsoft.com/office/drawing/2014/main" id="{4BAE3A41-CBC2-BE4B-9554-866E2B23BD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293ACE-EFC2-4C41-A5A3-DC9526F9D519}"/>
              </a:ext>
            </a:extLst>
          </p:cNvPr>
          <p:cNvSpPr>
            <a:spLocks noGrp="1"/>
          </p:cNvSpPr>
          <p:nvPr>
            <p:ph type="sldNum" sz="quarter" idx="12"/>
          </p:nvPr>
        </p:nvSpPr>
        <p:spPr/>
        <p:txBody>
          <a:bodyPr/>
          <a:lstStyle/>
          <a:p>
            <a:fld id="{CBE2C3F4-CC05-D240-B63F-D183F278673D}" type="slidenum">
              <a:rPr lang="en-US" smtClean="0"/>
              <a:t>‹#›</a:t>
            </a:fld>
            <a:endParaRPr lang="en-US"/>
          </a:p>
        </p:txBody>
      </p:sp>
    </p:spTree>
    <p:extLst>
      <p:ext uri="{BB962C8B-B14F-4D97-AF65-F5344CB8AC3E}">
        <p14:creationId xmlns:p14="http://schemas.microsoft.com/office/powerpoint/2010/main" val="2183017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7AA91-E900-8C4E-AE15-3C8A1C81606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800FF21-EFB8-A546-855A-203FC874AC8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AA8EA60-8262-0D4A-8233-E4E7B9EEDA1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9C7EA2E-B333-9448-84F3-8B576A20D36A}"/>
              </a:ext>
            </a:extLst>
          </p:cNvPr>
          <p:cNvSpPr>
            <a:spLocks noGrp="1"/>
          </p:cNvSpPr>
          <p:nvPr>
            <p:ph type="dt" sz="half" idx="10"/>
          </p:nvPr>
        </p:nvSpPr>
        <p:spPr/>
        <p:txBody>
          <a:bodyPr/>
          <a:lstStyle/>
          <a:p>
            <a:fld id="{5E5AD024-486E-6E43-BC1C-C5148DFE3D6C}" type="datetimeFigureOut">
              <a:rPr lang="en-US" smtClean="0"/>
              <a:t>3/6/21</a:t>
            </a:fld>
            <a:endParaRPr lang="en-US"/>
          </a:p>
        </p:txBody>
      </p:sp>
      <p:sp>
        <p:nvSpPr>
          <p:cNvPr id="6" name="Footer Placeholder 5">
            <a:extLst>
              <a:ext uri="{FF2B5EF4-FFF2-40B4-BE49-F238E27FC236}">
                <a16:creationId xmlns:a16="http://schemas.microsoft.com/office/drawing/2014/main" id="{C1481A6B-4E71-0945-8B67-A91FA12851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75A49A-5F1F-1845-A801-49567B413F87}"/>
              </a:ext>
            </a:extLst>
          </p:cNvPr>
          <p:cNvSpPr>
            <a:spLocks noGrp="1"/>
          </p:cNvSpPr>
          <p:nvPr>
            <p:ph type="sldNum" sz="quarter" idx="12"/>
          </p:nvPr>
        </p:nvSpPr>
        <p:spPr/>
        <p:txBody>
          <a:bodyPr/>
          <a:lstStyle/>
          <a:p>
            <a:fld id="{CBE2C3F4-CC05-D240-B63F-D183F278673D}" type="slidenum">
              <a:rPr lang="en-US" smtClean="0"/>
              <a:t>‹#›</a:t>
            </a:fld>
            <a:endParaRPr lang="en-US"/>
          </a:p>
        </p:txBody>
      </p:sp>
    </p:spTree>
    <p:extLst>
      <p:ext uri="{BB962C8B-B14F-4D97-AF65-F5344CB8AC3E}">
        <p14:creationId xmlns:p14="http://schemas.microsoft.com/office/powerpoint/2010/main" val="1281313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C9B2D-A6F9-C545-BF12-EA2FB67902E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0F1E1B5-32AE-9441-B5EA-285574BEAC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7EA253E-229F-C340-9ADA-E5BAF950792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D1D1E61-6AAB-D947-996C-E709DC0F49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6F94F3D-EF7D-7548-B63F-EB513BD497E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6034637-AE1C-CD48-AF09-EF4151E513F1}"/>
              </a:ext>
            </a:extLst>
          </p:cNvPr>
          <p:cNvSpPr>
            <a:spLocks noGrp="1"/>
          </p:cNvSpPr>
          <p:nvPr>
            <p:ph type="dt" sz="half" idx="10"/>
          </p:nvPr>
        </p:nvSpPr>
        <p:spPr/>
        <p:txBody>
          <a:bodyPr/>
          <a:lstStyle/>
          <a:p>
            <a:fld id="{5E5AD024-486E-6E43-BC1C-C5148DFE3D6C}" type="datetimeFigureOut">
              <a:rPr lang="en-US" smtClean="0"/>
              <a:t>3/6/21</a:t>
            </a:fld>
            <a:endParaRPr lang="en-US"/>
          </a:p>
        </p:txBody>
      </p:sp>
      <p:sp>
        <p:nvSpPr>
          <p:cNvPr id="8" name="Footer Placeholder 7">
            <a:extLst>
              <a:ext uri="{FF2B5EF4-FFF2-40B4-BE49-F238E27FC236}">
                <a16:creationId xmlns:a16="http://schemas.microsoft.com/office/drawing/2014/main" id="{CECE1A4A-04C2-C249-B216-D216D847FA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75B16F-7D16-8448-ACB4-1502D521CB52}"/>
              </a:ext>
            </a:extLst>
          </p:cNvPr>
          <p:cNvSpPr>
            <a:spLocks noGrp="1"/>
          </p:cNvSpPr>
          <p:nvPr>
            <p:ph type="sldNum" sz="quarter" idx="12"/>
          </p:nvPr>
        </p:nvSpPr>
        <p:spPr/>
        <p:txBody>
          <a:bodyPr/>
          <a:lstStyle/>
          <a:p>
            <a:fld id="{CBE2C3F4-CC05-D240-B63F-D183F278673D}" type="slidenum">
              <a:rPr lang="en-US" smtClean="0"/>
              <a:t>‹#›</a:t>
            </a:fld>
            <a:endParaRPr lang="en-US"/>
          </a:p>
        </p:txBody>
      </p:sp>
    </p:spTree>
    <p:extLst>
      <p:ext uri="{BB962C8B-B14F-4D97-AF65-F5344CB8AC3E}">
        <p14:creationId xmlns:p14="http://schemas.microsoft.com/office/powerpoint/2010/main" val="973982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42BDE-8330-2A42-9DCF-472B3EB1905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0D7A893-B448-6B4A-851D-47638D7BDF31}"/>
              </a:ext>
            </a:extLst>
          </p:cNvPr>
          <p:cNvSpPr>
            <a:spLocks noGrp="1"/>
          </p:cNvSpPr>
          <p:nvPr>
            <p:ph type="dt" sz="half" idx="10"/>
          </p:nvPr>
        </p:nvSpPr>
        <p:spPr/>
        <p:txBody>
          <a:bodyPr/>
          <a:lstStyle/>
          <a:p>
            <a:fld id="{5E5AD024-486E-6E43-BC1C-C5148DFE3D6C}" type="datetimeFigureOut">
              <a:rPr lang="en-US" smtClean="0"/>
              <a:t>3/6/21</a:t>
            </a:fld>
            <a:endParaRPr lang="en-US"/>
          </a:p>
        </p:txBody>
      </p:sp>
      <p:sp>
        <p:nvSpPr>
          <p:cNvPr id="4" name="Footer Placeholder 3">
            <a:extLst>
              <a:ext uri="{FF2B5EF4-FFF2-40B4-BE49-F238E27FC236}">
                <a16:creationId xmlns:a16="http://schemas.microsoft.com/office/drawing/2014/main" id="{4B83DF40-AF8D-A44C-9CE5-D84F743D79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6BA51F-6A08-1A47-BAD5-EC26FDEBE6C0}"/>
              </a:ext>
            </a:extLst>
          </p:cNvPr>
          <p:cNvSpPr>
            <a:spLocks noGrp="1"/>
          </p:cNvSpPr>
          <p:nvPr>
            <p:ph type="sldNum" sz="quarter" idx="12"/>
          </p:nvPr>
        </p:nvSpPr>
        <p:spPr/>
        <p:txBody>
          <a:bodyPr/>
          <a:lstStyle/>
          <a:p>
            <a:fld id="{CBE2C3F4-CC05-D240-B63F-D183F278673D}" type="slidenum">
              <a:rPr lang="en-US" smtClean="0"/>
              <a:t>‹#›</a:t>
            </a:fld>
            <a:endParaRPr lang="en-US"/>
          </a:p>
        </p:txBody>
      </p:sp>
    </p:spTree>
    <p:extLst>
      <p:ext uri="{BB962C8B-B14F-4D97-AF65-F5344CB8AC3E}">
        <p14:creationId xmlns:p14="http://schemas.microsoft.com/office/powerpoint/2010/main" val="1331475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95CFF1-6C43-104C-A7B2-89EF203208F4}"/>
              </a:ext>
            </a:extLst>
          </p:cNvPr>
          <p:cNvSpPr>
            <a:spLocks noGrp="1"/>
          </p:cNvSpPr>
          <p:nvPr>
            <p:ph type="dt" sz="half" idx="10"/>
          </p:nvPr>
        </p:nvSpPr>
        <p:spPr/>
        <p:txBody>
          <a:bodyPr/>
          <a:lstStyle/>
          <a:p>
            <a:fld id="{5E5AD024-486E-6E43-BC1C-C5148DFE3D6C}" type="datetimeFigureOut">
              <a:rPr lang="en-US" smtClean="0"/>
              <a:t>3/6/21</a:t>
            </a:fld>
            <a:endParaRPr lang="en-US"/>
          </a:p>
        </p:txBody>
      </p:sp>
      <p:sp>
        <p:nvSpPr>
          <p:cNvPr id="3" name="Footer Placeholder 2">
            <a:extLst>
              <a:ext uri="{FF2B5EF4-FFF2-40B4-BE49-F238E27FC236}">
                <a16:creationId xmlns:a16="http://schemas.microsoft.com/office/drawing/2014/main" id="{2F433A91-109E-2A43-8640-DEE657A876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658F63-C3DA-BB4E-A8D8-19129A146930}"/>
              </a:ext>
            </a:extLst>
          </p:cNvPr>
          <p:cNvSpPr>
            <a:spLocks noGrp="1"/>
          </p:cNvSpPr>
          <p:nvPr>
            <p:ph type="sldNum" sz="quarter" idx="12"/>
          </p:nvPr>
        </p:nvSpPr>
        <p:spPr/>
        <p:txBody>
          <a:bodyPr/>
          <a:lstStyle/>
          <a:p>
            <a:fld id="{CBE2C3F4-CC05-D240-B63F-D183F278673D}" type="slidenum">
              <a:rPr lang="en-US" smtClean="0"/>
              <a:t>‹#›</a:t>
            </a:fld>
            <a:endParaRPr lang="en-US"/>
          </a:p>
        </p:txBody>
      </p:sp>
    </p:spTree>
    <p:extLst>
      <p:ext uri="{BB962C8B-B14F-4D97-AF65-F5344CB8AC3E}">
        <p14:creationId xmlns:p14="http://schemas.microsoft.com/office/powerpoint/2010/main" val="191294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48BF-A9BD-6544-9A91-735AC206E50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1646BFD-02C9-3A4A-86BD-E6831BC3AE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419DEC0-EBBB-7748-AD14-43CCB6C925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9413F65-A98C-D247-8E54-F140C8EA0292}"/>
              </a:ext>
            </a:extLst>
          </p:cNvPr>
          <p:cNvSpPr>
            <a:spLocks noGrp="1"/>
          </p:cNvSpPr>
          <p:nvPr>
            <p:ph type="dt" sz="half" idx="10"/>
          </p:nvPr>
        </p:nvSpPr>
        <p:spPr/>
        <p:txBody>
          <a:bodyPr/>
          <a:lstStyle/>
          <a:p>
            <a:fld id="{5E5AD024-486E-6E43-BC1C-C5148DFE3D6C}" type="datetimeFigureOut">
              <a:rPr lang="en-US" smtClean="0"/>
              <a:t>3/6/21</a:t>
            </a:fld>
            <a:endParaRPr lang="en-US"/>
          </a:p>
        </p:txBody>
      </p:sp>
      <p:sp>
        <p:nvSpPr>
          <p:cNvPr id="6" name="Footer Placeholder 5">
            <a:extLst>
              <a:ext uri="{FF2B5EF4-FFF2-40B4-BE49-F238E27FC236}">
                <a16:creationId xmlns:a16="http://schemas.microsoft.com/office/drawing/2014/main" id="{8653DA57-2F23-7E41-BD6F-2D43486CE2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B27CDF-F61D-994D-9C72-F2CA1A054B0F}"/>
              </a:ext>
            </a:extLst>
          </p:cNvPr>
          <p:cNvSpPr>
            <a:spLocks noGrp="1"/>
          </p:cNvSpPr>
          <p:nvPr>
            <p:ph type="sldNum" sz="quarter" idx="12"/>
          </p:nvPr>
        </p:nvSpPr>
        <p:spPr/>
        <p:txBody>
          <a:bodyPr/>
          <a:lstStyle/>
          <a:p>
            <a:fld id="{CBE2C3F4-CC05-D240-B63F-D183F278673D}" type="slidenum">
              <a:rPr lang="en-US" smtClean="0"/>
              <a:t>‹#›</a:t>
            </a:fld>
            <a:endParaRPr lang="en-US"/>
          </a:p>
        </p:txBody>
      </p:sp>
    </p:spTree>
    <p:extLst>
      <p:ext uri="{BB962C8B-B14F-4D97-AF65-F5344CB8AC3E}">
        <p14:creationId xmlns:p14="http://schemas.microsoft.com/office/powerpoint/2010/main" val="1086900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53CDF-51FE-5746-BA3F-71ED438F76F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8A02067-A47E-B74E-AD7B-6B9C29CEC1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CDDF04-6C14-0248-9FDE-5D18D346F9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7EC8259-2D85-2446-B506-F3A8C0A405C3}"/>
              </a:ext>
            </a:extLst>
          </p:cNvPr>
          <p:cNvSpPr>
            <a:spLocks noGrp="1"/>
          </p:cNvSpPr>
          <p:nvPr>
            <p:ph type="dt" sz="half" idx="10"/>
          </p:nvPr>
        </p:nvSpPr>
        <p:spPr/>
        <p:txBody>
          <a:bodyPr/>
          <a:lstStyle/>
          <a:p>
            <a:fld id="{5E5AD024-486E-6E43-BC1C-C5148DFE3D6C}" type="datetimeFigureOut">
              <a:rPr lang="en-US" smtClean="0"/>
              <a:t>3/6/21</a:t>
            </a:fld>
            <a:endParaRPr lang="en-US"/>
          </a:p>
        </p:txBody>
      </p:sp>
      <p:sp>
        <p:nvSpPr>
          <p:cNvPr id="6" name="Footer Placeholder 5">
            <a:extLst>
              <a:ext uri="{FF2B5EF4-FFF2-40B4-BE49-F238E27FC236}">
                <a16:creationId xmlns:a16="http://schemas.microsoft.com/office/drawing/2014/main" id="{3AC79AFF-FACF-624D-B99B-1C7492CCAC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087EDE-6A72-BF48-BF75-55EACCB53DFF}"/>
              </a:ext>
            </a:extLst>
          </p:cNvPr>
          <p:cNvSpPr>
            <a:spLocks noGrp="1"/>
          </p:cNvSpPr>
          <p:nvPr>
            <p:ph type="sldNum" sz="quarter" idx="12"/>
          </p:nvPr>
        </p:nvSpPr>
        <p:spPr/>
        <p:txBody>
          <a:bodyPr/>
          <a:lstStyle/>
          <a:p>
            <a:fld id="{CBE2C3F4-CC05-D240-B63F-D183F278673D}" type="slidenum">
              <a:rPr lang="en-US" smtClean="0"/>
              <a:t>‹#›</a:t>
            </a:fld>
            <a:endParaRPr lang="en-US"/>
          </a:p>
        </p:txBody>
      </p:sp>
    </p:spTree>
    <p:extLst>
      <p:ext uri="{BB962C8B-B14F-4D97-AF65-F5344CB8AC3E}">
        <p14:creationId xmlns:p14="http://schemas.microsoft.com/office/powerpoint/2010/main" val="3945592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BAEFA0-AD10-924A-A766-C367A3DA98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1CC72F3-69BD-374F-9431-EF17C006CC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B4DBF57-E0CF-F34E-8AFB-AC5669A9E2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5AD024-486E-6E43-BC1C-C5148DFE3D6C}" type="datetimeFigureOut">
              <a:rPr lang="en-US" smtClean="0"/>
              <a:t>3/6/21</a:t>
            </a:fld>
            <a:endParaRPr lang="en-US"/>
          </a:p>
        </p:txBody>
      </p:sp>
      <p:sp>
        <p:nvSpPr>
          <p:cNvPr id="5" name="Footer Placeholder 4">
            <a:extLst>
              <a:ext uri="{FF2B5EF4-FFF2-40B4-BE49-F238E27FC236}">
                <a16:creationId xmlns:a16="http://schemas.microsoft.com/office/drawing/2014/main" id="{3118F75D-576A-D048-A6A3-C510F6B54A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8DA88B-21B1-664C-9CA3-A3A382B977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E2C3F4-CC05-D240-B63F-D183F278673D}" type="slidenum">
              <a:rPr lang="en-US" smtClean="0"/>
              <a:t>‹#›</a:t>
            </a:fld>
            <a:endParaRPr lang="en-US"/>
          </a:p>
        </p:txBody>
      </p:sp>
    </p:spTree>
    <p:extLst>
      <p:ext uri="{BB962C8B-B14F-4D97-AF65-F5344CB8AC3E}">
        <p14:creationId xmlns:p14="http://schemas.microsoft.com/office/powerpoint/2010/main" val="1328948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5.sv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rk tools on a red background">
            <a:extLst>
              <a:ext uri="{FF2B5EF4-FFF2-40B4-BE49-F238E27FC236}">
                <a16:creationId xmlns:a16="http://schemas.microsoft.com/office/drawing/2014/main" id="{19C11AA0-9F0C-495B-A52E-7F695958C4D6}"/>
              </a:ext>
            </a:extLst>
          </p:cNvPr>
          <p:cNvPicPr>
            <a:picLocks noChangeAspect="1"/>
          </p:cNvPicPr>
          <p:nvPr/>
        </p:nvPicPr>
        <p:blipFill rotWithShape="1">
          <a:blip r:embed="rId3"/>
          <a:srcRect t="15730"/>
          <a:stretch/>
        </p:blipFill>
        <p:spPr>
          <a:xfrm>
            <a:off x="-3048"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CF1601-4CD6-DA49-8AB1-713EF958BD78}"/>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200">
                <a:solidFill>
                  <a:srgbClr val="FFFFFF"/>
                </a:solidFill>
              </a:rPr>
              <a:t>Introduction to Reliability</a:t>
            </a:r>
          </a:p>
        </p:txBody>
      </p:sp>
      <p:sp>
        <p:nvSpPr>
          <p:cNvPr id="3" name="Subtitle 2">
            <a:extLst>
              <a:ext uri="{FF2B5EF4-FFF2-40B4-BE49-F238E27FC236}">
                <a16:creationId xmlns:a16="http://schemas.microsoft.com/office/drawing/2014/main" id="{BDB0AA40-AE5B-3746-BA5B-9CA88D1523A9}"/>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n-US" dirty="0">
                <a:solidFill>
                  <a:srgbClr val="FFFFFF"/>
                </a:solidFill>
              </a:rPr>
              <a:t>Dr Oliver Clark (Oli)</a:t>
            </a:r>
          </a:p>
        </p:txBody>
      </p:sp>
    </p:spTree>
    <p:extLst>
      <p:ext uri="{BB962C8B-B14F-4D97-AF65-F5344CB8AC3E}">
        <p14:creationId xmlns:p14="http://schemas.microsoft.com/office/powerpoint/2010/main" val="2874181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latin typeface="Trebuchet MS" panose="020B0603020202020204" pitchFamily="34" charset="0"/>
              </a:rPr>
              <a:t>Test-retest reliability</a:t>
            </a:r>
            <a:endParaRPr lang="en-GB" sz="4800" b="1" dirty="0">
              <a:latin typeface="Trebuchet MS" panose="020B0603020202020204" pitchFamily="34" charset="0"/>
            </a:endParaRPr>
          </a:p>
        </p:txBody>
      </p:sp>
      <p:sp>
        <p:nvSpPr>
          <p:cNvPr id="10" name="Content Placeholder 2">
            <a:extLst>
              <a:ext uri="{FF2B5EF4-FFF2-40B4-BE49-F238E27FC236}">
                <a16:creationId xmlns:a16="http://schemas.microsoft.com/office/drawing/2014/main" id="{F3807F1B-4233-614A-BFD7-20454F99D351}"/>
              </a:ext>
            </a:extLst>
          </p:cNvPr>
          <p:cNvSpPr>
            <a:spLocks noGrp="1"/>
          </p:cNvSpPr>
          <p:nvPr>
            <p:ph idx="1"/>
          </p:nvPr>
        </p:nvSpPr>
        <p:spPr>
          <a:xfrm>
            <a:off x="689579" y="1778183"/>
            <a:ext cx="5372247" cy="3450613"/>
          </a:xfrm>
        </p:spPr>
        <p:txBody>
          <a:bodyPr>
            <a:normAutofit fontScale="92500" lnSpcReduction="20000"/>
          </a:bodyPr>
          <a:lstStyle/>
          <a:p>
            <a:r>
              <a:rPr lang="en-GB" dirty="0"/>
              <a:t>Consistency across time. How much a test can produce similar scores on subsequent trials over time</a:t>
            </a:r>
          </a:p>
          <a:p>
            <a:r>
              <a:rPr lang="en-GB" dirty="0"/>
              <a:t>Influenced by time between tests</a:t>
            </a:r>
          </a:p>
          <a:p>
            <a:r>
              <a:rPr lang="en-GB" dirty="0"/>
              <a:t>Can be influenced by participants remembering items on the original </a:t>
            </a:r>
          </a:p>
          <a:p>
            <a:r>
              <a:rPr lang="en-GB" dirty="0"/>
              <a:t>Are questions ambiguous, or phrased in a way where responses are easily influenced by other factors?</a:t>
            </a:r>
          </a:p>
          <a:p>
            <a:endParaRPr lang="en-GB" dirty="0"/>
          </a:p>
          <a:p>
            <a:pPr marL="0" indent="0">
              <a:buNone/>
            </a:pPr>
            <a:endParaRPr lang="en-US" dirty="0"/>
          </a:p>
        </p:txBody>
      </p:sp>
      <p:pic>
        <p:nvPicPr>
          <p:cNvPr id="13" name="Picture 12" descr="2019 Calendar Template Free Stock Photo - Public Domain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3924" y="1621794"/>
            <a:ext cx="5282556" cy="3195302"/>
          </a:xfrm>
          <a:prstGeom prst="rect">
            <a:avLst/>
          </a:prstGeom>
        </p:spPr>
      </p:pic>
    </p:spTree>
    <p:extLst>
      <p:ext uri="{BB962C8B-B14F-4D97-AF65-F5344CB8AC3E}">
        <p14:creationId xmlns:p14="http://schemas.microsoft.com/office/powerpoint/2010/main" val="1148635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1026" name="Picture 2" descr="Spider-Man Meme: The Most Hilarious (And Disturbing) '60s ...">
            <a:extLst>
              <a:ext uri="{FF2B5EF4-FFF2-40B4-BE49-F238E27FC236}">
                <a16:creationId xmlns:a16="http://schemas.microsoft.com/office/drawing/2014/main" id="{0210E02A-948A-D54B-9AA2-9EBCCC2D897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 r="11107"/>
          <a:stretch/>
        </p:blipFill>
        <p:spPr bwMode="auto">
          <a:xfrm>
            <a:off x="20" y="10"/>
            <a:ext cx="12188932"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Shape 70">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18062" y="4185749"/>
            <a:ext cx="9265771" cy="622836"/>
          </a:xfrm>
        </p:spPr>
        <p:txBody>
          <a:bodyPr>
            <a:normAutofit/>
          </a:bodyPr>
          <a:lstStyle/>
          <a:p>
            <a:r>
              <a:rPr lang="en-US" sz="3600" b="1">
                <a:latin typeface="Trebuchet MS" panose="020B0603020202020204" pitchFamily="34" charset="0"/>
              </a:rPr>
              <a:t>Parallel Forms Reliability</a:t>
            </a:r>
            <a:endParaRPr lang="en-GB" sz="3600" b="1">
              <a:latin typeface="Trebuchet MS" panose="020B0603020202020204" pitchFamily="34" charset="0"/>
            </a:endParaRPr>
          </a:p>
        </p:txBody>
      </p:sp>
      <p:sp>
        <p:nvSpPr>
          <p:cNvPr id="10" name="Content Placeholder 2">
            <a:extLst>
              <a:ext uri="{FF2B5EF4-FFF2-40B4-BE49-F238E27FC236}">
                <a16:creationId xmlns:a16="http://schemas.microsoft.com/office/drawing/2014/main" id="{F3807F1B-4233-614A-BFD7-20454F99D351}"/>
              </a:ext>
            </a:extLst>
          </p:cNvPr>
          <p:cNvSpPr>
            <a:spLocks noGrp="1"/>
          </p:cNvSpPr>
          <p:nvPr>
            <p:ph idx="1"/>
          </p:nvPr>
        </p:nvSpPr>
        <p:spPr>
          <a:xfrm>
            <a:off x="618063" y="4856921"/>
            <a:ext cx="9565028" cy="1249240"/>
          </a:xfrm>
        </p:spPr>
        <p:txBody>
          <a:bodyPr>
            <a:normAutofit/>
          </a:bodyPr>
          <a:lstStyle/>
          <a:p>
            <a:pPr marL="0" indent="0">
              <a:buNone/>
            </a:pPr>
            <a:br>
              <a:rPr lang="en-GB" sz="1800"/>
            </a:br>
            <a:endParaRPr lang="en-GB" sz="1800"/>
          </a:p>
          <a:p>
            <a:pPr marL="0" indent="0">
              <a:buNone/>
            </a:pPr>
            <a:r>
              <a:rPr lang="en-GB" sz="1800"/>
              <a:t>Present two different tests that have </a:t>
            </a:r>
            <a:r>
              <a:rPr lang="en-GB" sz="1800" i="1"/>
              <a:t>parallel items</a:t>
            </a:r>
          </a:p>
          <a:p>
            <a:endParaRPr lang="en-US" sz="1800"/>
          </a:p>
        </p:txBody>
      </p:sp>
    </p:spTree>
    <p:extLst>
      <p:ext uri="{BB962C8B-B14F-4D97-AF65-F5344CB8AC3E}">
        <p14:creationId xmlns:p14="http://schemas.microsoft.com/office/powerpoint/2010/main" val="281052879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latin typeface="Trebuchet MS" panose="020B0603020202020204" pitchFamily="34" charset="0"/>
              </a:rPr>
              <a:t>Internal reliability</a:t>
            </a:r>
            <a:endParaRPr lang="en-GB" sz="4800" b="1" dirty="0">
              <a:latin typeface="Trebuchet MS" panose="020B0603020202020204" pitchFamily="34" charset="0"/>
            </a:endParaRPr>
          </a:p>
        </p:txBody>
      </p:sp>
      <p:sp>
        <p:nvSpPr>
          <p:cNvPr id="10" name="Content Placeholder 2">
            <a:extLst>
              <a:ext uri="{FF2B5EF4-FFF2-40B4-BE49-F238E27FC236}">
                <a16:creationId xmlns:a16="http://schemas.microsoft.com/office/drawing/2014/main" id="{F3807F1B-4233-614A-BFD7-20454F99D351}"/>
              </a:ext>
            </a:extLst>
          </p:cNvPr>
          <p:cNvSpPr>
            <a:spLocks noGrp="1"/>
          </p:cNvSpPr>
          <p:nvPr>
            <p:ph idx="1"/>
          </p:nvPr>
        </p:nvSpPr>
        <p:spPr>
          <a:xfrm>
            <a:off x="689579" y="1778183"/>
            <a:ext cx="9603275" cy="4399879"/>
          </a:xfrm>
        </p:spPr>
        <p:txBody>
          <a:bodyPr>
            <a:normAutofit fontScale="92500" lnSpcReduction="20000"/>
          </a:bodyPr>
          <a:lstStyle/>
          <a:p>
            <a:r>
              <a:rPr lang="en-GB" dirty="0"/>
              <a:t>How consistently all the items in a scale measure the concept in question.</a:t>
            </a:r>
          </a:p>
          <a:p>
            <a:pPr algn="just"/>
            <a:r>
              <a:rPr lang="en-GB" b="1" dirty="0"/>
              <a:t>If scale is internally reliable </a:t>
            </a:r>
            <a:r>
              <a:rPr lang="en-GB" b="1" dirty="0" err="1"/>
              <a:t>then</a:t>
            </a:r>
            <a:r>
              <a:rPr lang="en-GB" b="1" dirty="0"/>
              <a:t> any subset of items from the scale could be selected and they will provide a measure of the construct that is similar if any other items were selected</a:t>
            </a:r>
            <a:r>
              <a:rPr lang="en-GB" dirty="0"/>
              <a:t>.</a:t>
            </a:r>
          </a:p>
          <a:p>
            <a:endParaRPr lang="en-GB" dirty="0"/>
          </a:p>
          <a:p>
            <a:pPr marL="0" indent="0">
              <a:buNone/>
            </a:pPr>
            <a:r>
              <a:rPr lang="en-GB" dirty="0"/>
              <a:t>a) </a:t>
            </a:r>
            <a:r>
              <a:rPr lang="en-GB" b="1" dirty="0"/>
              <a:t>Split-half reliability </a:t>
            </a:r>
          </a:p>
          <a:p>
            <a:r>
              <a:rPr lang="en-GB" dirty="0"/>
              <a:t> Looking at first half of items and second half of items (per each participant) do they correlate well with one another? </a:t>
            </a:r>
          </a:p>
          <a:p>
            <a:pPr marL="0" indent="0">
              <a:buNone/>
            </a:pPr>
            <a:r>
              <a:rPr lang="en-GB" dirty="0"/>
              <a:t>	</a:t>
            </a:r>
            <a:r>
              <a:rPr lang="en-GB" dirty="0" err="1"/>
              <a:t>i</a:t>
            </a:r>
            <a:r>
              <a:rPr lang="en-GB" dirty="0"/>
              <a:t>) </a:t>
            </a:r>
            <a:r>
              <a:rPr lang="en-GB" b="1" dirty="0"/>
              <a:t>Odd-even reliability</a:t>
            </a:r>
          </a:p>
          <a:p>
            <a:r>
              <a:rPr lang="en-GB" dirty="0"/>
              <a:t> 		Looking at a set of scores –do the odd and even 			questions correlate well?</a:t>
            </a:r>
          </a:p>
          <a:p>
            <a:endParaRPr lang="en-GB" dirty="0"/>
          </a:p>
          <a:p>
            <a:pPr marL="0" indent="0">
              <a:buNone/>
            </a:pPr>
            <a:endParaRPr lang="en-US" dirty="0"/>
          </a:p>
        </p:txBody>
      </p:sp>
    </p:spTree>
    <p:extLst>
      <p:ext uri="{BB962C8B-B14F-4D97-AF65-F5344CB8AC3E}">
        <p14:creationId xmlns:p14="http://schemas.microsoft.com/office/powerpoint/2010/main" val="3026520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3CC67-6274-8E49-A7A5-16E4AEE7ED8F}"/>
              </a:ext>
            </a:extLst>
          </p:cNvPr>
          <p:cNvSpPr>
            <a:spLocks noGrp="1"/>
          </p:cNvSpPr>
          <p:nvPr>
            <p:ph type="title"/>
          </p:nvPr>
        </p:nvSpPr>
        <p:spPr>
          <a:xfrm>
            <a:off x="582149" y="869738"/>
            <a:ext cx="9603275" cy="729492"/>
          </a:xfrm>
        </p:spPr>
        <p:txBody>
          <a:bodyPr/>
          <a:lstStyle/>
          <a:p>
            <a:r>
              <a:rPr lang="en-US" b="1" dirty="0">
                <a:latin typeface="Trebuchet MS" panose="020B0603020202020204" pitchFamily="34" charset="0"/>
              </a:rPr>
              <a:t>Internal reliability (consistency)</a:t>
            </a:r>
          </a:p>
        </p:txBody>
      </p:sp>
      <p:sp>
        <p:nvSpPr>
          <p:cNvPr id="3" name="Content Placeholder 2">
            <a:extLst>
              <a:ext uri="{FF2B5EF4-FFF2-40B4-BE49-F238E27FC236}">
                <a16:creationId xmlns:a16="http://schemas.microsoft.com/office/drawing/2014/main" id="{B96969A3-43E3-444C-9B66-FD121429DEB6}"/>
              </a:ext>
            </a:extLst>
          </p:cNvPr>
          <p:cNvSpPr>
            <a:spLocks noGrp="1"/>
          </p:cNvSpPr>
          <p:nvPr>
            <p:ph idx="1"/>
          </p:nvPr>
        </p:nvSpPr>
        <p:spPr>
          <a:xfrm>
            <a:off x="582149" y="1853754"/>
            <a:ext cx="6253366" cy="4457105"/>
          </a:xfrm>
        </p:spPr>
        <p:txBody>
          <a:bodyPr>
            <a:normAutofit fontScale="92500" lnSpcReduction="10000"/>
          </a:bodyPr>
          <a:lstStyle/>
          <a:p>
            <a:pPr marL="0" indent="0">
              <a:buNone/>
            </a:pPr>
            <a:endParaRPr lang="en-GB" dirty="0"/>
          </a:p>
          <a:p>
            <a:r>
              <a:rPr lang="en-GB" b="1" dirty="0"/>
              <a:t>Cronbach’s a (alpha) </a:t>
            </a:r>
          </a:p>
          <a:p>
            <a:r>
              <a:rPr lang="en-GB" dirty="0"/>
              <a:t>Cronbach’s alpha is a test used to estimate the reliability, or internal consistency of a measure </a:t>
            </a:r>
          </a:p>
          <a:p>
            <a:r>
              <a:rPr lang="en-GB" dirty="0"/>
              <a:t>It will provide a ‘score’ of internal reliability for each of the items in a measure </a:t>
            </a:r>
          </a:p>
          <a:p>
            <a:r>
              <a:rPr lang="en-GB" dirty="0"/>
              <a:t>The Cronbach’s α result is a number between 0 and 1. An acceptable reliability score is one that is 0.7 and higher (.90 and above is best) </a:t>
            </a:r>
          </a:p>
          <a:p>
            <a:endParaRPr lang="en-US" dirty="0"/>
          </a:p>
        </p:txBody>
      </p:sp>
      <p:pic>
        <p:nvPicPr>
          <p:cNvPr id="2050" name="Picture 2" descr="Image result for cronbach's alph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1727" y="2589229"/>
            <a:ext cx="515302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666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3CC67-6274-8E49-A7A5-16E4AEE7ED8F}"/>
              </a:ext>
            </a:extLst>
          </p:cNvPr>
          <p:cNvSpPr>
            <a:spLocks noGrp="1"/>
          </p:cNvSpPr>
          <p:nvPr>
            <p:ph type="title"/>
          </p:nvPr>
        </p:nvSpPr>
        <p:spPr>
          <a:xfrm>
            <a:off x="582149" y="869738"/>
            <a:ext cx="9603275" cy="729492"/>
          </a:xfrm>
        </p:spPr>
        <p:txBody>
          <a:bodyPr/>
          <a:lstStyle/>
          <a:p>
            <a:r>
              <a:rPr lang="en-US" b="1" dirty="0">
                <a:latin typeface="Trebuchet MS" panose="020B0603020202020204" pitchFamily="34" charset="0"/>
              </a:rPr>
              <a:t>Internal reliability</a:t>
            </a:r>
          </a:p>
        </p:txBody>
      </p:sp>
      <p:sp>
        <p:nvSpPr>
          <p:cNvPr id="3" name="Content Placeholder 2">
            <a:extLst>
              <a:ext uri="{FF2B5EF4-FFF2-40B4-BE49-F238E27FC236}">
                <a16:creationId xmlns:a16="http://schemas.microsoft.com/office/drawing/2014/main" id="{B96969A3-43E3-444C-9B66-FD121429DEB6}"/>
              </a:ext>
            </a:extLst>
          </p:cNvPr>
          <p:cNvSpPr>
            <a:spLocks noGrp="1"/>
          </p:cNvSpPr>
          <p:nvPr>
            <p:ph idx="1"/>
          </p:nvPr>
        </p:nvSpPr>
        <p:spPr>
          <a:xfrm>
            <a:off x="582149" y="1853754"/>
            <a:ext cx="6253366" cy="4457105"/>
          </a:xfrm>
        </p:spPr>
        <p:txBody>
          <a:bodyPr>
            <a:normAutofit/>
          </a:bodyPr>
          <a:lstStyle/>
          <a:p>
            <a:pPr marL="0" indent="0">
              <a:buNone/>
            </a:pPr>
            <a:endParaRPr lang="en-GB" dirty="0"/>
          </a:p>
          <a:p>
            <a:r>
              <a:rPr lang="en-US" dirty="0"/>
              <a:t>Alpha is often used as a default</a:t>
            </a:r>
          </a:p>
          <a:p>
            <a:r>
              <a:rPr lang="en-US" dirty="0"/>
              <a:t>Conflated with reliability AND validity</a:t>
            </a:r>
          </a:p>
          <a:p>
            <a:r>
              <a:rPr lang="en-US" dirty="0"/>
              <a:t>Should only be used in certain scenarios</a:t>
            </a:r>
          </a:p>
          <a:p>
            <a:endParaRPr lang="en-US" dirty="0"/>
          </a:p>
        </p:txBody>
      </p:sp>
      <p:pic>
        <p:nvPicPr>
          <p:cNvPr id="6" name="Picture 5">
            <a:extLst>
              <a:ext uri="{FF2B5EF4-FFF2-40B4-BE49-F238E27FC236}">
                <a16:creationId xmlns:a16="http://schemas.microsoft.com/office/drawing/2014/main" id="{5F29F5C6-B4DD-9A41-AE48-3783A63C21A6}"/>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573653" y="4422527"/>
            <a:ext cx="6325904" cy="2435473"/>
          </a:xfrm>
          <a:prstGeom prst="rect">
            <a:avLst/>
          </a:prstGeom>
        </p:spPr>
      </p:pic>
    </p:spTree>
    <p:custDataLst>
      <p:tags r:id="rId1"/>
    </p:custDataLst>
    <p:extLst>
      <p:ext uri="{BB962C8B-B14F-4D97-AF65-F5344CB8AC3E}">
        <p14:creationId xmlns:p14="http://schemas.microsoft.com/office/powerpoint/2010/main" val="1255811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B576-7529-6043-A3F1-6A3A994C94FA}"/>
              </a:ext>
            </a:extLst>
          </p:cNvPr>
          <p:cNvSpPr>
            <a:spLocks noGrp="1"/>
          </p:cNvSpPr>
          <p:nvPr>
            <p:ph type="title"/>
          </p:nvPr>
        </p:nvSpPr>
        <p:spPr/>
        <p:txBody>
          <a:bodyPr/>
          <a:lstStyle/>
          <a:p>
            <a:r>
              <a:rPr lang="en-US" dirty="0"/>
              <a:t>This week</a:t>
            </a:r>
          </a:p>
        </p:txBody>
      </p:sp>
      <p:sp>
        <p:nvSpPr>
          <p:cNvPr id="3" name="Content Placeholder 2">
            <a:extLst>
              <a:ext uri="{FF2B5EF4-FFF2-40B4-BE49-F238E27FC236}">
                <a16:creationId xmlns:a16="http://schemas.microsoft.com/office/drawing/2014/main" id="{4931735E-62F1-1540-A32E-608BD18AE343}"/>
              </a:ext>
            </a:extLst>
          </p:cNvPr>
          <p:cNvSpPr>
            <a:spLocks noGrp="1"/>
          </p:cNvSpPr>
          <p:nvPr>
            <p:ph idx="1"/>
          </p:nvPr>
        </p:nvSpPr>
        <p:spPr>
          <a:xfrm>
            <a:off x="838200" y="1825625"/>
            <a:ext cx="9511145" cy="4351338"/>
          </a:xfrm>
        </p:spPr>
        <p:txBody>
          <a:bodyPr/>
          <a:lstStyle/>
          <a:p>
            <a:r>
              <a:rPr lang="en-US" dirty="0"/>
              <a:t>This Video: Brief recap on reliability</a:t>
            </a:r>
          </a:p>
          <a:p>
            <a:r>
              <a:rPr lang="en-US" dirty="0"/>
              <a:t>And then:</a:t>
            </a:r>
          </a:p>
          <a:p>
            <a:r>
              <a:rPr lang="en-US" dirty="0"/>
              <a:t>Models of reliability:</a:t>
            </a:r>
          </a:p>
          <a:p>
            <a:pPr lvl="1"/>
            <a:r>
              <a:rPr lang="en-US" dirty="0"/>
              <a:t>Parallel</a:t>
            </a:r>
          </a:p>
          <a:p>
            <a:pPr lvl="1"/>
            <a:r>
              <a:rPr lang="en-US" dirty="0"/>
              <a:t>(Essentially) Tau Equivalent</a:t>
            </a:r>
          </a:p>
          <a:p>
            <a:pPr lvl="1"/>
            <a:r>
              <a:rPr lang="en-US" dirty="0"/>
              <a:t>Congeneric</a:t>
            </a:r>
          </a:p>
          <a:p>
            <a:r>
              <a:rPr lang="en-US" dirty="0"/>
              <a:t>Reliability Coefficients</a:t>
            </a:r>
          </a:p>
          <a:p>
            <a:pPr lvl="1"/>
            <a:r>
              <a:rPr lang="en-US" dirty="0"/>
              <a:t>Alpha/KD-20</a:t>
            </a:r>
          </a:p>
          <a:p>
            <a:pPr lvl="1"/>
            <a:r>
              <a:rPr lang="en-US" dirty="0"/>
              <a:t>Omega</a:t>
            </a:r>
          </a:p>
          <a:p>
            <a:endParaRPr lang="en-US" dirty="0"/>
          </a:p>
        </p:txBody>
      </p:sp>
    </p:spTree>
    <p:extLst>
      <p:ext uri="{BB962C8B-B14F-4D97-AF65-F5344CB8AC3E}">
        <p14:creationId xmlns:p14="http://schemas.microsoft.com/office/powerpoint/2010/main" val="2608434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0822D2-1664-422A-A123-A455EAE8CF99}"/>
              </a:ext>
            </a:extLst>
          </p:cNvPr>
          <p:cNvSpPr>
            <a:spLocks noGrp="1"/>
          </p:cNvSpPr>
          <p:nvPr>
            <p:ph idx="1"/>
          </p:nvPr>
        </p:nvSpPr>
        <p:spPr>
          <a:xfrm>
            <a:off x="838200" y="1825625"/>
            <a:ext cx="10515600" cy="4351338"/>
          </a:xfrm>
        </p:spPr>
        <p:txBody>
          <a:bodyPr/>
          <a:lstStyle/>
          <a:p>
            <a:pPr lvl="0">
              <a:buNone/>
            </a:pPr>
            <a:r>
              <a:rPr lang="en-GB" dirty="0"/>
              <a:t>I make friends easily.</a:t>
            </a:r>
          </a:p>
          <a:p>
            <a:pPr lvl="0">
              <a:buNone/>
            </a:pPr>
            <a:r>
              <a:rPr lang="en-GB" dirty="0"/>
              <a:t>I am skilled in handling social situations.</a:t>
            </a:r>
          </a:p>
          <a:p>
            <a:pPr lvl="0">
              <a:buNone/>
            </a:pPr>
            <a:r>
              <a:rPr lang="en-GB" dirty="0"/>
              <a:t>I am the life of the party.</a:t>
            </a:r>
          </a:p>
          <a:p>
            <a:pPr lvl="0">
              <a:buNone/>
            </a:pPr>
            <a:r>
              <a:rPr lang="en-GB" dirty="0"/>
              <a:t>I feel comfortable around people</a:t>
            </a:r>
          </a:p>
        </p:txBody>
      </p:sp>
      <p:sp>
        <p:nvSpPr>
          <p:cNvPr id="5" name="Title 1">
            <a:extLst>
              <a:ext uri="{FF2B5EF4-FFF2-40B4-BE49-F238E27FC236}">
                <a16:creationId xmlns:a16="http://schemas.microsoft.com/office/drawing/2014/main" id="{0E1C9A7C-3E34-46A2-AF9D-CD47D10D76ED}"/>
              </a:ext>
            </a:extLst>
          </p:cNvPr>
          <p:cNvSpPr>
            <a:spLocks noGrp="1"/>
          </p:cNvSpPr>
          <p:nvPr>
            <p:ph type="title"/>
          </p:nvPr>
        </p:nvSpPr>
        <p:spPr>
          <a:xfrm>
            <a:off x="838200" y="365125"/>
            <a:ext cx="10515600" cy="1325563"/>
          </a:xfrm>
        </p:spPr>
        <p:txBody>
          <a:bodyPr/>
          <a:lstStyle/>
          <a:p>
            <a:r>
              <a:rPr lang="en-GB" b="1" dirty="0">
                <a:latin typeface="Trebuchet MS" panose="020B0603020202020204" pitchFamily="34" charset="0"/>
              </a:rPr>
              <a:t>Validity &amp; Reliability</a:t>
            </a:r>
          </a:p>
        </p:txBody>
      </p:sp>
      <p:pic>
        <p:nvPicPr>
          <p:cNvPr id="7" name="Graphic 6" descr="Bullseye">
            <a:extLst>
              <a:ext uri="{FF2B5EF4-FFF2-40B4-BE49-F238E27FC236}">
                <a16:creationId xmlns:a16="http://schemas.microsoft.com/office/drawing/2014/main" id="{3E65D85D-2578-4F3B-86BD-8C5E08FC39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60208" y="1801558"/>
            <a:ext cx="4017264" cy="4017264"/>
          </a:xfrm>
          <a:prstGeom prst="rect">
            <a:avLst/>
          </a:prstGeom>
        </p:spPr>
      </p:pic>
    </p:spTree>
    <p:extLst>
      <p:ext uri="{BB962C8B-B14F-4D97-AF65-F5344CB8AC3E}">
        <p14:creationId xmlns:p14="http://schemas.microsoft.com/office/powerpoint/2010/main" val="3980579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EED552C-E7EA-4201-A578-B4DD5986256F}"/>
              </a:ext>
            </a:extLst>
          </p:cNvPr>
          <p:cNvSpPr/>
          <p:nvPr/>
        </p:nvSpPr>
        <p:spPr>
          <a:xfrm>
            <a:off x="115825" y="221361"/>
            <a:ext cx="3291838" cy="239738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B82E436C-68CB-4D79-8821-26902EA00B86}"/>
              </a:ext>
            </a:extLst>
          </p:cNvPr>
          <p:cNvSpPr/>
          <p:nvPr/>
        </p:nvSpPr>
        <p:spPr>
          <a:xfrm>
            <a:off x="3236976" y="737933"/>
            <a:ext cx="6144768" cy="5382134"/>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83BD5F19-9840-45D2-8E5A-99B712362B2F}"/>
              </a:ext>
            </a:extLst>
          </p:cNvPr>
          <p:cNvSpPr/>
          <p:nvPr/>
        </p:nvSpPr>
        <p:spPr>
          <a:xfrm>
            <a:off x="4023360" y="1420051"/>
            <a:ext cx="4572000" cy="409651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0DA70922-0CEF-4927-8C96-C476DC67DA1B}"/>
              </a:ext>
            </a:extLst>
          </p:cNvPr>
          <p:cNvSpPr/>
          <p:nvPr/>
        </p:nvSpPr>
        <p:spPr>
          <a:xfrm>
            <a:off x="4773168" y="2114995"/>
            <a:ext cx="3072384" cy="270662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5D658ADA-4A9A-400E-8F18-16F3B34A3CA2}"/>
              </a:ext>
            </a:extLst>
          </p:cNvPr>
          <p:cNvSpPr/>
          <p:nvPr/>
        </p:nvSpPr>
        <p:spPr>
          <a:xfrm>
            <a:off x="5650992" y="2883091"/>
            <a:ext cx="1316736" cy="117043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08236CA0-DB11-4046-8C66-83EE7C6BD98E}"/>
              </a:ext>
            </a:extLst>
          </p:cNvPr>
          <p:cNvSpPr txBox="1"/>
          <p:nvPr/>
        </p:nvSpPr>
        <p:spPr>
          <a:xfrm>
            <a:off x="535687" y="881442"/>
            <a:ext cx="2741676" cy="1077218"/>
          </a:xfrm>
          <a:prstGeom prst="rect">
            <a:avLst/>
          </a:prstGeom>
          <a:noFill/>
        </p:spPr>
        <p:txBody>
          <a:bodyPr wrap="square" rtlCol="0">
            <a:spAutoFit/>
          </a:bodyPr>
          <a:lstStyle/>
          <a:p>
            <a:r>
              <a:rPr lang="en-GB" sz="3200" b="1" dirty="0"/>
              <a:t>YOU KNOW ME SO WELL!</a:t>
            </a:r>
          </a:p>
        </p:txBody>
      </p:sp>
      <p:sp>
        <p:nvSpPr>
          <p:cNvPr id="11" name="Oval 10">
            <a:extLst>
              <a:ext uri="{FF2B5EF4-FFF2-40B4-BE49-F238E27FC236}">
                <a16:creationId xmlns:a16="http://schemas.microsoft.com/office/drawing/2014/main" id="{FBAC1FA0-9117-436A-A777-71DA00EA95F9}"/>
              </a:ext>
            </a:extLst>
          </p:cNvPr>
          <p:cNvSpPr/>
          <p:nvPr/>
        </p:nvSpPr>
        <p:spPr>
          <a:xfrm>
            <a:off x="261748" y="2700211"/>
            <a:ext cx="3072384" cy="270662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6D807073-D7FE-4EC6-94E8-55813587A47D}"/>
              </a:ext>
            </a:extLst>
          </p:cNvPr>
          <p:cNvSpPr txBox="1"/>
          <p:nvPr/>
        </p:nvSpPr>
        <p:spPr>
          <a:xfrm>
            <a:off x="703708" y="3514914"/>
            <a:ext cx="2807208" cy="1077218"/>
          </a:xfrm>
          <a:prstGeom prst="rect">
            <a:avLst/>
          </a:prstGeom>
          <a:noFill/>
        </p:spPr>
        <p:txBody>
          <a:bodyPr wrap="square" rtlCol="0">
            <a:spAutoFit/>
          </a:bodyPr>
          <a:lstStyle/>
          <a:p>
            <a:r>
              <a:rPr lang="en-GB" sz="3200" b="1" dirty="0">
                <a:solidFill>
                  <a:schemeClr val="bg1"/>
                </a:solidFill>
              </a:rPr>
              <a:t>I guess it’s fairly good…</a:t>
            </a:r>
          </a:p>
        </p:txBody>
      </p:sp>
      <p:sp>
        <p:nvSpPr>
          <p:cNvPr id="13" name="Oval 12">
            <a:extLst>
              <a:ext uri="{FF2B5EF4-FFF2-40B4-BE49-F238E27FC236}">
                <a16:creationId xmlns:a16="http://schemas.microsoft.com/office/drawing/2014/main" id="{41F06350-69D4-4347-BF6B-74FCD4F337B9}"/>
              </a:ext>
            </a:extLst>
          </p:cNvPr>
          <p:cNvSpPr/>
          <p:nvPr/>
        </p:nvSpPr>
        <p:spPr>
          <a:xfrm>
            <a:off x="9101330" y="126364"/>
            <a:ext cx="2712718" cy="239738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280A2B24-E501-47E7-BE10-44CE9244E05D}"/>
              </a:ext>
            </a:extLst>
          </p:cNvPr>
          <p:cNvSpPr txBox="1"/>
          <p:nvPr/>
        </p:nvSpPr>
        <p:spPr>
          <a:xfrm>
            <a:off x="9351264" y="881442"/>
            <a:ext cx="3072384" cy="1077218"/>
          </a:xfrm>
          <a:prstGeom prst="rect">
            <a:avLst/>
          </a:prstGeom>
          <a:noFill/>
        </p:spPr>
        <p:txBody>
          <a:bodyPr wrap="square" rtlCol="0">
            <a:spAutoFit/>
          </a:bodyPr>
          <a:lstStyle/>
          <a:p>
            <a:r>
              <a:rPr lang="en-GB" sz="3200" b="1" dirty="0">
                <a:solidFill>
                  <a:schemeClr val="bg1"/>
                </a:solidFill>
              </a:rPr>
              <a:t>At least you tried…</a:t>
            </a:r>
          </a:p>
        </p:txBody>
      </p:sp>
      <p:sp>
        <p:nvSpPr>
          <p:cNvPr id="16" name="Oval 15">
            <a:extLst>
              <a:ext uri="{FF2B5EF4-FFF2-40B4-BE49-F238E27FC236}">
                <a16:creationId xmlns:a16="http://schemas.microsoft.com/office/drawing/2014/main" id="{57A1F8FC-65C5-49D2-A869-42EAE33D5F61}"/>
              </a:ext>
            </a:extLst>
          </p:cNvPr>
          <p:cNvSpPr/>
          <p:nvPr/>
        </p:nvSpPr>
        <p:spPr>
          <a:xfrm>
            <a:off x="9363457" y="2523744"/>
            <a:ext cx="2712718" cy="2397380"/>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1ED33D87-F4E3-40FC-9A9A-32E9D520473D}"/>
              </a:ext>
            </a:extLst>
          </p:cNvPr>
          <p:cNvSpPr txBox="1"/>
          <p:nvPr/>
        </p:nvSpPr>
        <p:spPr>
          <a:xfrm>
            <a:off x="9793225" y="3183825"/>
            <a:ext cx="3072384" cy="1077218"/>
          </a:xfrm>
          <a:prstGeom prst="rect">
            <a:avLst/>
          </a:prstGeom>
          <a:noFill/>
        </p:spPr>
        <p:txBody>
          <a:bodyPr wrap="square" rtlCol="0">
            <a:spAutoFit/>
          </a:bodyPr>
          <a:lstStyle/>
          <a:p>
            <a:r>
              <a:rPr lang="en-GB" sz="3200" b="1" dirty="0">
                <a:solidFill>
                  <a:schemeClr val="bg1"/>
                </a:solidFill>
              </a:rPr>
              <a:t>WHO IS THIS???????</a:t>
            </a:r>
          </a:p>
        </p:txBody>
      </p:sp>
    </p:spTree>
    <p:extLst>
      <p:ext uri="{BB962C8B-B14F-4D97-AF65-F5344CB8AC3E}">
        <p14:creationId xmlns:p14="http://schemas.microsoft.com/office/powerpoint/2010/main" val="166497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EED552C-E7EA-4201-A578-B4DD5986256F}"/>
              </a:ext>
            </a:extLst>
          </p:cNvPr>
          <p:cNvSpPr/>
          <p:nvPr/>
        </p:nvSpPr>
        <p:spPr>
          <a:xfrm>
            <a:off x="115825" y="221361"/>
            <a:ext cx="3291838" cy="239738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B82E436C-68CB-4D79-8821-26902EA00B86}"/>
              </a:ext>
            </a:extLst>
          </p:cNvPr>
          <p:cNvSpPr/>
          <p:nvPr/>
        </p:nvSpPr>
        <p:spPr>
          <a:xfrm>
            <a:off x="3236976" y="737933"/>
            <a:ext cx="6144768" cy="5382134"/>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83BD5F19-9840-45D2-8E5A-99B712362B2F}"/>
              </a:ext>
            </a:extLst>
          </p:cNvPr>
          <p:cNvSpPr/>
          <p:nvPr/>
        </p:nvSpPr>
        <p:spPr>
          <a:xfrm>
            <a:off x="4023360" y="1420051"/>
            <a:ext cx="4572000" cy="409651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0DA70922-0CEF-4927-8C96-C476DC67DA1B}"/>
              </a:ext>
            </a:extLst>
          </p:cNvPr>
          <p:cNvSpPr/>
          <p:nvPr/>
        </p:nvSpPr>
        <p:spPr>
          <a:xfrm>
            <a:off x="4773168" y="2114995"/>
            <a:ext cx="3072384" cy="270662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5D658ADA-4A9A-400E-8F18-16F3B34A3CA2}"/>
              </a:ext>
            </a:extLst>
          </p:cNvPr>
          <p:cNvSpPr/>
          <p:nvPr/>
        </p:nvSpPr>
        <p:spPr>
          <a:xfrm>
            <a:off x="5650992" y="2883091"/>
            <a:ext cx="1316736" cy="117043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08236CA0-DB11-4046-8C66-83EE7C6BD98E}"/>
              </a:ext>
            </a:extLst>
          </p:cNvPr>
          <p:cNvSpPr txBox="1"/>
          <p:nvPr/>
        </p:nvSpPr>
        <p:spPr>
          <a:xfrm>
            <a:off x="535687" y="881442"/>
            <a:ext cx="2741676" cy="1077218"/>
          </a:xfrm>
          <a:prstGeom prst="rect">
            <a:avLst/>
          </a:prstGeom>
          <a:noFill/>
        </p:spPr>
        <p:txBody>
          <a:bodyPr wrap="square" rtlCol="0">
            <a:spAutoFit/>
          </a:bodyPr>
          <a:lstStyle/>
          <a:p>
            <a:r>
              <a:rPr lang="en-GB" sz="3200" b="1" dirty="0"/>
              <a:t>YOU KNOW ME SO WELL!</a:t>
            </a:r>
          </a:p>
        </p:txBody>
      </p:sp>
      <p:sp>
        <p:nvSpPr>
          <p:cNvPr id="11" name="Oval 10">
            <a:extLst>
              <a:ext uri="{FF2B5EF4-FFF2-40B4-BE49-F238E27FC236}">
                <a16:creationId xmlns:a16="http://schemas.microsoft.com/office/drawing/2014/main" id="{FBAC1FA0-9117-436A-A777-71DA00EA95F9}"/>
              </a:ext>
            </a:extLst>
          </p:cNvPr>
          <p:cNvSpPr/>
          <p:nvPr/>
        </p:nvSpPr>
        <p:spPr>
          <a:xfrm>
            <a:off x="261748" y="2700211"/>
            <a:ext cx="3072384" cy="270662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6D807073-D7FE-4EC6-94E8-55813587A47D}"/>
              </a:ext>
            </a:extLst>
          </p:cNvPr>
          <p:cNvSpPr txBox="1"/>
          <p:nvPr/>
        </p:nvSpPr>
        <p:spPr>
          <a:xfrm>
            <a:off x="703708" y="3514914"/>
            <a:ext cx="2807208" cy="1077218"/>
          </a:xfrm>
          <a:prstGeom prst="rect">
            <a:avLst/>
          </a:prstGeom>
          <a:noFill/>
        </p:spPr>
        <p:txBody>
          <a:bodyPr wrap="square" rtlCol="0">
            <a:spAutoFit/>
          </a:bodyPr>
          <a:lstStyle/>
          <a:p>
            <a:r>
              <a:rPr lang="en-GB" sz="3200" b="1" dirty="0">
                <a:solidFill>
                  <a:schemeClr val="bg1"/>
                </a:solidFill>
              </a:rPr>
              <a:t>I guess it’s fairly good…</a:t>
            </a:r>
          </a:p>
        </p:txBody>
      </p:sp>
      <p:sp>
        <p:nvSpPr>
          <p:cNvPr id="13" name="Oval 12">
            <a:extLst>
              <a:ext uri="{FF2B5EF4-FFF2-40B4-BE49-F238E27FC236}">
                <a16:creationId xmlns:a16="http://schemas.microsoft.com/office/drawing/2014/main" id="{41F06350-69D4-4347-BF6B-74FCD4F337B9}"/>
              </a:ext>
            </a:extLst>
          </p:cNvPr>
          <p:cNvSpPr/>
          <p:nvPr/>
        </p:nvSpPr>
        <p:spPr>
          <a:xfrm>
            <a:off x="9101330" y="126364"/>
            <a:ext cx="2712718" cy="239738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280A2B24-E501-47E7-BE10-44CE9244E05D}"/>
              </a:ext>
            </a:extLst>
          </p:cNvPr>
          <p:cNvSpPr txBox="1"/>
          <p:nvPr/>
        </p:nvSpPr>
        <p:spPr>
          <a:xfrm>
            <a:off x="9351264" y="881442"/>
            <a:ext cx="3072384" cy="1077218"/>
          </a:xfrm>
          <a:prstGeom prst="rect">
            <a:avLst/>
          </a:prstGeom>
          <a:noFill/>
        </p:spPr>
        <p:txBody>
          <a:bodyPr wrap="square" rtlCol="0">
            <a:spAutoFit/>
          </a:bodyPr>
          <a:lstStyle/>
          <a:p>
            <a:r>
              <a:rPr lang="en-GB" sz="3200" b="1" dirty="0">
                <a:solidFill>
                  <a:schemeClr val="bg1"/>
                </a:solidFill>
              </a:rPr>
              <a:t>At least you tried…</a:t>
            </a:r>
          </a:p>
        </p:txBody>
      </p:sp>
      <p:sp>
        <p:nvSpPr>
          <p:cNvPr id="16" name="Oval 15">
            <a:extLst>
              <a:ext uri="{FF2B5EF4-FFF2-40B4-BE49-F238E27FC236}">
                <a16:creationId xmlns:a16="http://schemas.microsoft.com/office/drawing/2014/main" id="{57A1F8FC-65C5-49D2-A869-42EAE33D5F61}"/>
              </a:ext>
            </a:extLst>
          </p:cNvPr>
          <p:cNvSpPr/>
          <p:nvPr/>
        </p:nvSpPr>
        <p:spPr>
          <a:xfrm>
            <a:off x="9363457" y="2523744"/>
            <a:ext cx="2712718" cy="2397380"/>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1ED33D87-F4E3-40FC-9A9A-32E9D520473D}"/>
              </a:ext>
            </a:extLst>
          </p:cNvPr>
          <p:cNvSpPr txBox="1"/>
          <p:nvPr/>
        </p:nvSpPr>
        <p:spPr>
          <a:xfrm>
            <a:off x="9793225" y="3183825"/>
            <a:ext cx="3072384" cy="1077218"/>
          </a:xfrm>
          <a:prstGeom prst="rect">
            <a:avLst/>
          </a:prstGeom>
          <a:noFill/>
        </p:spPr>
        <p:txBody>
          <a:bodyPr wrap="square" rtlCol="0">
            <a:spAutoFit/>
          </a:bodyPr>
          <a:lstStyle/>
          <a:p>
            <a:r>
              <a:rPr lang="en-GB" sz="3200" b="1" dirty="0">
                <a:solidFill>
                  <a:schemeClr val="bg1"/>
                </a:solidFill>
              </a:rPr>
              <a:t>WHO IS THIS???????</a:t>
            </a:r>
          </a:p>
        </p:txBody>
      </p:sp>
      <p:grpSp>
        <p:nvGrpSpPr>
          <p:cNvPr id="29" name="Group 28">
            <a:extLst>
              <a:ext uri="{FF2B5EF4-FFF2-40B4-BE49-F238E27FC236}">
                <a16:creationId xmlns:a16="http://schemas.microsoft.com/office/drawing/2014/main" id="{7794BA7B-DC36-4AD0-805D-2B1B1BBE2C11}"/>
              </a:ext>
            </a:extLst>
          </p:cNvPr>
          <p:cNvGrpSpPr/>
          <p:nvPr/>
        </p:nvGrpSpPr>
        <p:grpSpPr>
          <a:xfrm>
            <a:off x="5230214" y="2492092"/>
            <a:ext cx="1968653" cy="1895041"/>
            <a:chOff x="5230214" y="2492092"/>
            <a:chExt cx="1968653" cy="1895041"/>
          </a:xfrm>
        </p:grpSpPr>
        <p:pic>
          <p:nvPicPr>
            <p:cNvPr id="19" name="Graphic 18" descr="Line arrow Straight">
              <a:extLst>
                <a:ext uri="{FF2B5EF4-FFF2-40B4-BE49-F238E27FC236}">
                  <a16:creationId xmlns:a16="http://schemas.microsoft.com/office/drawing/2014/main" id="{705941C8-44DD-45A8-BA10-02A2166CBCA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98634">
              <a:off x="6245557" y="3472733"/>
              <a:ext cx="914400" cy="914400"/>
            </a:xfrm>
            <a:prstGeom prst="rect">
              <a:avLst/>
            </a:prstGeom>
          </p:spPr>
        </p:pic>
        <p:grpSp>
          <p:nvGrpSpPr>
            <p:cNvPr id="18" name="Group 17">
              <a:extLst>
                <a:ext uri="{FF2B5EF4-FFF2-40B4-BE49-F238E27FC236}">
                  <a16:creationId xmlns:a16="http://schemas.microsoft.com/office/drawing/2014/main" id="{BD03FA4C-420E-406D-8F72-6CF7631DBA06}"/>
                </a:ext>
              </a:extLst>
            </p:cNvPr>
            <p:cNvGrpSpPr/>
            <p:nvPr/>
          </p:nvGrpSpPr>
          <p:grpSpPr>
            <a:xfrm>
              <a:off x="5230214" y="2492092"/>
              <a:ext cx="1968653" cy="1827624"/>
              <a:chOff x="5230214" y="2492092"/>
              <a:chExt cx="1968653" cy="1827624"/>
            </a:xfrm>
          </p:grpSpPr>
          <p:pic>
            <p:nvPicPr>
              <p:cNvPr id="14" name="Graphic 13" descr="Line arrow Straight">
                <a:extLst>
                  <a:ext uri="{FF2B5EF4-FFF2-40B4-BE49-F238E27FC236}">
                    <a16:creationId xmlns:a16="http://schemas.microsoft.com/office/drawing/2014/main" id="{80593989-042C-468D-B949-0F094F055B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902981">
                <a:off x="6284467" y="2780092"/>
                <a:ext cx="914400" cy="914400"/>
              </a:xfrm>
              <a:prstGeom prst="rect">
                <a:avLst/>
              </a:prstGeom>
            </p:spPr>
          </p:pic>
          <p:pic>
            <p:nvPicPr>
              <p:cNvPr id="20" name="Graphic 19" descr="Line arrow Straight">
                <a:extLst>
                  <a:ext uri="{FF2B5EF4-FFF2-40B4-BE49-F238E27FC236}">
                    <a16:creationId xmlns:a16="http://schemas.microsoft.com/office/drawing/2014/main" id="{4B58C93E-3472-41E8-9533-9CE8DE590D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3579214">
                <a:off x="5230214" y="2864717"/>
                <a:ext cx="914400" cy="914400"/>
              </a:xfrm>
              <a:prstGeom prst="rect">
                <a:avLst/>
              </a:prstGeom>
            </p:spPr>
          </p:pic>
          <p:pic>
            <p:nvPicPr>
              <p:cNvPr id="21" name="Graphic 20" descr="Line arrow Straight">
                <a:extLst>
                  <a:ext uri="{FF2B5EF4-FFF2-40B4-BE49-F238E27FC236}">
                    <a16:creationId xmlns:a16="http://schemas.microsoft.com/office/drawing/2014/main" id="{23A0D5C4-523A-486B-B8A1-B731F919821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7472238">
                <a:off x="5774632" y="2492092"/>
                <a:ext cx="914400" cy="914400"/>
              </a:xfrm>
              <a:prstGeom prst="rect">
                <a:avLst/>
              </a:prstGeom>
            </p:spPr>
          </p:pic>
          <p:pic>
            <p:nvPicPr>
              <p:cNvPr id="22" name="Graphic 21" descr="Line arrow Straight">
                <a:extLst>
                  <a:ext uri="{FF2B5EF4-FFF2-40B4-BE49-F238E27FC236}">
                    <a16:creationId xmlns:a16="http://schemas.microsoft.com/office/drawing/2014/main" id="{AC07074C-B774-4404-8E97-16290B6454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3944381">
                <a:off x="5851849" y="3405316"/>
                <a:ext cx="914400" cy="914400"/>
              </a:xfrm>
              <a:prstGeom prst="rect">
                <a:avLst/>
              </a:prstGeom>
            </p:spPr>
          </p:pic>
        </p:grpSp>
      </p:grpSp>
    </p:spTree>
    <p:custDataLst>
      <p:tags r:id="rId1"/>
    </p:custDataLst>
    <p:extLst>
      <p:ext uri="{BB962C8B-B14F-4D97-AF65-F5344CB8AC3E}">
        <p14:creationId xmlns:p14="http://schemas.microsoft.com/office/powerpoint/2010/main" val="648812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nodeType="clickEffect">
                                  <p:stCondLst>
                                    <p:cond delay="1900"/>
                                  </p:stCondLst>
                                  <p:childTnLst>
                                    <p:animMotion origin="layout" path="M 4.375E-6 -3.7037E-7 L 0.15494 -0.13287 " pathEditMode="relative" rAng="0" ptsTypes="AA">
                                      <p:cBhvr>
                                        <p:cTn id="6" dur="100" fill="hold"/>
                                        <p:tgtEl>
                                          <p:spTgt spid="29"/>
                                        </p:tgtEl>
                                        <p:attrNameLst>
                                          <p:attrName>ppt_x</p:attrName>
                                          <p:attrName>ppt_y</p:attrName>
                                        </p:attrNameLst>
                                      </p:cBhvr>
                                      <p:rCtr x="7747" y="-66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EED552C-E7EA-4201-A578-B4DD5986256F}"/>
              </a:ext>
            </a:extLst>
          </p:cNvPr>
          <p:cNvSpPr/>
          <p:nvPr/>
        </p:nvSpPr>
        <p:spPr>
          <a:xfrm>
            <a:off x="115825" y="221361"/>
            <a:ext cx="3291838" cy="239738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B82E436C-68CB-4D79-8821-26902EA00B86}"/>
              </a:ext>
            </a:extLst>
          </p:cNvPr>
          <p:cNvSpPr/>
          <p:nvPr/>
        </p:nvSpPr>
        <p:spPr>
          <a:xfrm>
            <a:off x="3236976" y="737933"/>
            <a:ext cx="6144768" cy="5382134"/>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83BD5F19-9840-45D2-8E5A-99B712362B2F}"/>
              </a:ext>
            </a:extLst>
          </p:cNvPr>
          <p:cNvSpPr/>
          <p:nvPr/>
        </p:nvSpPr>
        <p:spPr>
          <a:xfrm>
            <a:off x="4023360" y="1420051"/>
            <a:ext cx="4572000" cy="409651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0DA70922-0CEF-4927-8C96-C476DC67DA1B}"/>
              </a:ext>
            </a:extLst>
          </p:cNvPr>
          <p:cNvSpPr/>
          <p:nvPr/>
        </p:nvSpPr>
        <p:spPr>
          <a:xfrm>
            <a:off x="4773168" y="2114995"/>
            <a:ext cx="3072384" cy="270662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5D658ADA-4A9A-400E-8F18-16F3B34A3CA2}"/>
              </a:ext>
            </a:extLst>
          </p:cNvPr>
          <p:cNvSpPr/>
          <p:nvPr/>
        </p:nvSpPr>
        <p:spPr>
          <a:xfrm>
            <a:off x="5650992" y="2883091"/>
            <a:ext cx="1316736" cy="117043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08236CA0-DB11-4046-8C66-83EE7C6BD98E}"/>
              </a:ext>
            </a:extLst>
          </p:cNvPr>
          <p:cNvSpPr txBox="1"/>
          <p:nvPr/>
        </p:nvSpPr>
        <p:spPr>
          <a:xfrm>
            <a:off x="535687" y="881442"/>
            <a:ext cx="2741676" cy="1077218"/>
          </a:xfrm>
          <a:prstGeom prst="rect">
            <a:avLst/>
          </a:prstGeom>
          <a:noFill/>
        </p:spPr>
        <p:txBody>
          <a:bodyPr wrap="square" rtlCol="0">
            <a:spAutoFit/>
          </a:bodyPr>
          <a:lstStyle/>
          <a:p>
            <a:r>
              <a:rPr lang="en-GB" sz="3200" b="1" dirty="0"/>
              <a:t>YOU KNOW ME SO WELL!</a:t>
            </a:r>
          </a:p>
        </p:txBody>
      </p:sp>
      <p:sp>
        <p:nvSpPr>
          <p:cNvPr id="11" name="Oval 10">
            <a:extLst>
              <a:ext uri="{FF2B5EF4-FFF2-40B4-BE49-F238E27FC236}">
                <a16:creationId xmlns:a16="http://schemas.microsoft.com/office/drawing/2014/main" id="{FBAC1FA0-9117-436A-A777-71DA00EA95F9}"/>
              </a:ext>
            </a:extLst>
          </p:cNvPr>
          <p:cNvSpPr/>
          <p:nvPr/>
        </p:nvSpPr>
        <p:spPr>
          <a:xfrm>
            <a:off x="261748" y="2700211"/>
            <a:ext cx="3072384" cy="270662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6D807073-D7FE-4EC6-94E8-55813587A47D}"/>
              </a:ext>
            </a:extLst>
          </p:cNvPr>
          <p:cNvSpPr txBox="1"/>
          <p:nvPr/>
        </p:nvSpPr>
        <p:spPr>
          <a:xfrm>
            <a:off x="703708" y="3514914"/>
            <a:ext cx="2807208" cy="1077218"/>
          </a:xfrm>
          <a:prstGeom prst="rect">
            <a:avLst/>
          </a:prstGeom>
          <a:noFill/>
        </p:spPr>
        <p:txBody>
          <a:bodyPr wrap="square" rtlCol="0">
            <a:spAutoFit/>
          </a:bodyPr>
          <a:lstStyle/>
          <a:p>
            <a:r>
              <a:rPr lang="en-GB" sz="3200" b="1" dirty="0">
                <a:solidFill>
                  <a:schemeClr val="bg1"/>
                </a:solidFill>
              </a:rPr>
              <a:t>I guess it’s fairly good…</a:t>
            </a:r>
          </a:p>
        </p:txBody>
      </p:sp>
      <p:sp>
        <p:nvSpPr>
          <p:cNvPr id="13" name="Oval 12">
            <a:extLst>
              <a:ext uri="{FF2B5EF4-FFF2-40B4-BE49-F238E27FC236}">
                <a16:creationId xmlns:a16="http://schemas.microsoft.com/office/drawing/2014/main" id="{41F06350-69D4-4347-BF6B-74FCD4F337B9}"/>
              </a:ext>
            </a:extLst>
          </p:cNvPr>
          <p:cNvSpPr/>
          <p:nvPr/>
        </p:nvSpPr>
        <p:spPr>
          <a:xfrm>
            <a:off x="9101330" y="126364"/>
            <a:ext cx="2712718" cy="239738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280A2B24-E501-47E7-BE10-44CE9244E05D}"/>
              </a:ext>
            </a:extLst>
          </p:cNvPr>
          <p:cNvSpPr txBox="1"/>
          <p:nvPr/>
        </p:nvSpPr>
        <p:spPr>
          <a:xfrm>
            <a:off x="9351264" y="881442"/>
            <a:ext cx="3072384" cy="1077218"/>
          </a:xfrm>
          <a:prstGeom prst="rect">
            <a:avLst/>
          </a:prstGeom>
          <a:noFill/>
        </p:spPr>
        <p:txBody>
          <a:bodyPr wrap="square" rtlCol="0">
            <a:spAutoFit/>
          </a:bodyPr>
          <a:lstStyle/>
          <a:p>
            <a:r>
              <a:rPr lang="en-GB" sz="3200" b="1" dirty="0">
                <a:solidFill>
                  <a:schemeClr val="bg1"/>
                </a:solidFill>
              </a:rPr>
              <a:t>At least you tried…</a:t>
            </a:r>
          </a:p>
        </p:txBody>
      </p:sp>
      <p:sp>
        <p:nvSpPr>
          <p:cNvPr id="16" name="Oval 15">
            <a:extLst>
              <a:ext uri="{FF2B5EF4-FFF2-40B4-BE49-F238E27FC236}">
                <a16:creationId xmlns:a16="http://schemas.microsoft.com/office/drawing/2014/main" id="{57A1F8FC-65C5-49D2-A869-42EAE33D5F61}"/>
              </a:ext>
            </a:extLst>
          </p:cNvPr>
          <p:cNvSpPr/>
          <p:nvPr/>
        </p:nvSpPr>
        <p:spPr>
          <a:xfrm>
            <a:off x="9363457" y="2523744"/>
            <a:ext cx="2712718" cy="2397380"/>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1ED33D87-F4E3-40FC-9A9A-32E9D520473D}"/>
              </a:ext>
            </a:extLst>
          </p:cNvPr>
          <p:cNvSpPr txBox="1"/>
          <p:nvPr/>
        </p:nvSpPr>
        <p:spPr>
          <a:xfrm>
            <a:off x="9793225" y="3183825"/>
            <a:ext cx="3072384" cy="1077218"/>
          </a:xfrm>
          <a:prstGeom prst="rect">
            <a:avLst/>
          </a:prstGeom>
          <a:noFill/>
        </p:spPr>
        <p:txBody>
          <a:bodyPr wrap="square" rtlCol="0">
            <a:spAutoFit/>
          </a:bodyPr>
          <a:lstStyle/>
          <a:p>
            <a:r>
              <a:rPr lang="en-GB" sz="3200" b="1" dirty="0">
                <a:solidFill>
                  <a:schemeClr val="bg1"/>
                </a:solidFill>
              </a:rPr>
              <a:t>WHO IS THIS???????</a:t>
            </a:r>
          </a:p>
        </p:txBody>
      </p:sp>
      <p:pic>
        <p:nvPicPr>
          <p:cNvPr id="19" name="Graphic 18" descr="Line arrow Straight">
            <a:extLst>
              <a:ext uri="{FF2B5EF4-FFF2-40B4-BE49-F238E27FC236}">
                <a16:creationId xmlns:a16="http://schemas.microsoft.com/office/drawing/2014/main" id="{705941C8-44DD-45A8-BA10-02A2166CBCA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98634">
            <a:off x="6220154" y="3492669"/>
            <a:ext cx="914400" cy="914400"/>
          </a:xfrm>
          <a:prstGeom prst="rect">
            <a:avLst/>
          </a:prstGeom>
        </p:spPr>
      </p:pic>
      <p:pic>
        <p:nvPicPr>
          <p:cNvPr id="14" name="Graphic 13" descr="Line arrow Straight">
            <a:extLst>
              <a:ext uri="{FF2B5EF4-FFF2-40B4-BE49-F238E27FC236}">
                <a16:creationId xmlns:a16="http://schemas.microsoft.com/office/drawing/2014/main" id="{80593989-042C-468D-B949-0F094F055B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902981">
            <a:off x="7107426" y="2659568"/>
            <a:ext cx="914400" cy="914400"/>
          </a:xfrm>
          <a:prstGeom prst="rect">
            <a:avLst/>
          </a:prstGeom>
        </p:spPr>
      </p:pic>
      <p:pic>
        <p:nvPicPr>
          <p:cNvPr id="20" name="Graphic 19" descr="Line arrow Straight">
            <a:extLst>
              <a:ext uri="{FF2B5EF4-FFF2-40B4-BE49-F238E27FC236}">
                <a16:creationId xmlns:a16="http://schemas.microsoft.com/office/drawing/2014/main" id="{4B58C93E-3472-41E8-9533-9CE8DE590D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3579214">
            <a:off x="4687822" y="2171825"/>
            <a:ext cx="914400" cy="914400"/>
          </a:xfrm>
          <a:prstGeom prst="rect">
            <a:avLst/>
          </a:prstGeom>
        </p:spPr>
      </p:pic>
      <p:pic>
        <p:nvPicPr>
          <p:cNvPr id="21" name="Graphic 20" descr="Line arrow Straight">
            <a:extLst>
              <a:ext uri="{FF2B5EF4-FFF2-40B4-BE49-F238E27FC236}">
                <a16:creationId xmlns:a16="http://schemas.microsoft.com/office/drawing/2014/main" id="{23A0D5C4-523A-486B-B8A1-B731F919821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7472238">
            <a:off x="6400877" y="280733"/>
            <a:ext cx="914400" cy="914400"/>
          </a:xfrm>
          <a:prstGeom prst="rect">
            <a:avLst/>
          </a:prstGeom>
        </p:spPr>
      </p:pic>
      <p:pic>
        <p:nvPicPr>
          <p:cNvPr id="22" name="Graphic 21" descr="Line arrow Straight">
            <a:extLst>
              <a:ext uri="{FF2B5EF4-FFF2-40B4-BE49-F238E27FC236}">
                <a16:creationId xmlns:a16="http://schemas.microsoft.com/office/drawing/2014/main" id="{AC07074C-B774-4404-8E97-16290B6454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3944381">
            <a:off x="4408201" y="4050457"/>
            <a:ext cx="914400" cy="914400"/>
          </a:xfrm>
          <a:prstGeom prst="rect">
            <a:avLst/>
          </a:prstGeom>
        </p:spPr>
      </p:pic>
    </p:spTree>
    <p:custDataLst>
      <p:tags r:id="rId1"/>
    </p:custDataLst>
    <p:extLst>
      <p:ext uri="{BB962C8B-B14F-4D97-AF65-F5344CB8AC3E}">
        <p14:creationId xmlns:p14="http://schemas.microsoft.com/office/powerpoint/2010/main" val="1790107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rebuchet MS" panose="020B0603020202020204" pitchFamily="34" charset="0"/>
              </a:rPr>
              <a:t>Validity &amp; Reliability</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4479" y="1528318"/>
            <a:ext cx="3611562" cy="5167312"/>
          </a:xfrm>
          <a:prstGeom prst="rect">
            <a:avLst/>
          </a:prstGeom>
        </p:spPr>
      </p:pic>
      <p:sp>
        <p:nvSpPr>
          <p:cNvPr id="6" name="TextBox 5"/>
          <p:cNvSpPr txBox="1"/>
          <p:nvPr/>
        </p:nvSpPr>
        <p:spPr>
          <a:xfrm>
            <a:off x="2939754" y="2136449"/>
            <a:ext cx="1375873" cy="646331"/>
          </a:xfrm>
          <a:prstGeom prst="rect">
            <a:avLst/>
          </a:prstGeom>
          <a:noFill/>
        </p:spPr>
        <p:txBody>
          <a:bodyPr wrap="square" rtlCol="0">
            <a:spAutoFit/>
          </a:bodyPr>
          <a:lstStyle/>
          <a:p>
            <a:r>
              <a:rPr lang="en-GB" dirty="0"/>
              <a:t>Valid, fairly reliable</a:t>
            </a:r>
          </a:p>
        </p:txBody>
      </p:sp>
      <p:sp>
        <p:nvSpPr>
          <p:cNvPr id="8" name="TextBox 7"/>
          <p:cNvSpPr txBox="1"/>
          <p:nvPr/>
        </p:nvSpPr>
        <p:spPr>
          <a:xfrm>
            <a:off x="8023077" y="2136449"/>
            <a:ext cx="1375873" cy="646331"/>
          </a:xfrm>
          <a:prstGeom prst="rect">
            <a:avLst/>
          </a:prstGeom>
          <a:noFill/>
        </p:spPr>
        <p:txBody>
          <a:bodyPr wrap="square" rtlCol="0">
            <a:spAutoFit/>
          </a:bodyPr>
          <a:lstStyle/>
          <a:p>
            <a:r>
              <a:rPr lang="en-GB" dirty="0"/>
              <a:t>Reliable </a:t>
            </a:r>
          </a:p>
          <a:p>
            <a:r>
              <a:rPr lang="en-GB" dirty="0"/>
              <a:t>not valid</a:t>
            </a:r>
          </a:p>
        </p:txBody>
      </p:sp>
      <p:sp>
        <p:nvSpPr>
          <p:cNvPr id="10" name="TextBox 9"/>
          <p:cNvSpPr txBox="1"/>
          <p:nvPr/>
        </p:nvSpPr>
        <p:spPr>
          <a:xfrm>
            <a:off x="2939754" y="5143144"/>
            <a:ext cx="1375873" cy="646331"/>
          </a:xfrm>
          <a:prstGeom prst="rect">
            <a:avLst/>
          </a:prstGeom>
          <a:noFill/>
        </p:spPr>
        <p:txBody>
          <a:bodyPr wrap="square" rtlCol="0">
            <a:spAutoFit/>
          </a:bodyPr>
          <a:lstStyle/>
          <a:p>
            <a:r>
              <a:rPr lang="en-GB" dirty="0"/>
              <a:t>Fairly valid,</a:t>
            </a:r>
          </a:p>
          <a:p>
            <a:r>
              <a:rPr lang="en-GB" dirty="0"/>
              <a:t>Not reliable</a:t>
            </a:r>
          </a:p>
        </p:txBody>
      </p:sp>
      <p:sp>
        <p:nvSpPr>
          <p:cNvPr id="11" name="TextBox 10"/>
          <p:cNvSpPr txBox="1"/>
          <p:nvPr/>
        </p:nvSpPr>
        <p:spPr>
          <a:xfrm>
            <a:off x="7954711" y="5039170"/>
            <a:ext cx="1375873" cy="646331"/>
          </a:xfrm>
          <a:prstGeom prst="rect">
            <a:avLst/>
          </a:prstGeom>
          <a:noFill/>
        </p:spPr>
        <p:txBody>
          <a:bodyPr wrap="square" rtlCol="0">
            <a:spAutoFit/>
          </a:bodyPr>
          <a:lstStyle/>
          <a:p>
            <a:r>
              <a:rPr lang="en-GB" dirty="0"/>
              <a:t>Not valid</a:t>
            </a:r>
          </a:p>
          <a:p>
            <a:r>
              <a:rPr lang="en-GB" dirty="0"/>
              <a:t>Not reliable</a:t>
            </a:r>
          </a:p>
        </p:txBody>
      </p:sp>
      <p:pic>
        <p:nvPicPr>
          <p:cNvPr id="3" name="Picture 2">
            <a:extLst>
              <a:ext uri="{FF2B5EF4-FFF2-40B4-BE49-F238E27FC236}">
                <a16:creationId xmlns:a16="http://schemas.microsoft.com/office/drawing/2014/main" id="{E504CA17-6FAA-4696-A94B-057EDE91C168}"/>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1429703" y="1335481"/>
            <a:ext cx="9049322" cy="5345591"/>
          </a:xfrm>
          <a:prstGeom prst="rect">
            <a:avLst/>
          </a:prstGeom>
        </p:spPr>
      </p:pic>
    </p:spTree>
    <p:custDataLst>
      <p:tags r:id="rId1"/>
    </p:custDataLst>
    <p:extLst>
      <p:ext uri="{BB962C8B-B14F-4D97-AF65-F5344CB8AC3E}">
        <p14:creationId xmlns:p14="http://schemas.microsoft.com/office/powerpoint/2010/main" val="3743705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rebuchet MS" panose="020B0603020202020204" pitchFamily="34" charset="0"/>
              </a:rPr>
              <a:t>Validity &amp; Reliability</a:t>
            </a:r>
          </a:p>
        </p:txBody>
      </p:sp>
      <p:pic>
        <p:nvPicPr>
          <p:cNvPr id="5" name="Picture 4" descr="Dartboard analogies of reliability and validity.  If a measure is reliable and valid it will hit the bullseye (representing the true state of affairs) the majorty of the time.  If it is reliable but not valid it will hit the same range of wrong scores repeatedly - this is an example of bias.  If it is valid but not reliable then it will hit the bullseye occassionally but will miss quite a lote.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4479" y="1528318"/>
            <a:ext cx="3611562" cy="5167312"/>
          </a:xfrm>
          <a:prstGeom prst="rect">
            <a:avLst/>
          </a:prstGeom>
        </p:spPr>
      </p:pic>
      <p:sp>
        <p:nvSpPr>
          <p:cNvPr id="6" name="TextBox 5"/>
          <p:cNvSpPr txBox="1"/>
          <p:nvPr/>
        </p:nvSpPr>
        <p:spPr>
          <a:xfrm>
            <a:off x="2939754" y="2136449"/>
            <a:ext cx="1375873" cy="646331"/>
          </a:xfrm>
          <a:prstGeom prst="rect">
            <a:avLst/>
          </a:prstGeom>
          <a:noFill/>
        </p:spPr>
        <p:txBody>
          <a:bodyPr wrap="square" rtlCol="0">
            <a:spAutoFit/>
          </a:bodyPr>
          <a:lstStyle/>
          <a:p>
            <a:r>
              <a:rPr lang="en-GB" dirty="0"/>
              <a:t>Valid, fairly reliable</a:t>
            </a:r>
          </a:p>
        </p:txBody>
      </p:sp>
      <p:sp>
        <p:nvSpPr>
          <p:cNvPr id="8" name="TextBox 7"/>
          <p:cNvSpPr txBox="1"/>
          <p:nvPr/>
        </p:nvSpPr>
        <p:spPr>
          <a:xfrm>
            <a:off x="8023077" y="2136449"/>
            <a:ext cx="1375873" cy="646331"/>
          </a:xfrm>
          <a:prstGeom prst="rect">
            <a:avLst/>
          </a:prstGeom>
          <a:noFill/>
        </p:spPr>
        <p:txBody>
          <a:bodyPr wrap="square" rtlCol="0">
            <a:spAutoFit/>
          </a:bodyPr>
          <a:lstStyle/>
          <a:p>
            <a:r>
              <a:rPr lang="en-GB" dirty="0"/>
              <a:t>Reliable </a:t>
            </a:r>
          </a:p>
          <a:p>
            <a:r>
              <a:rPr lang="en-GB" dirty="0"/>
              <a:t>not valid</a:t>
            </a:r>
          </a:p>
        </p:txBody>
      </p:sp>
      <p:sp>
        <p:nvSpPr>
          <p:cNvPr id="10" name="TextBox 9"/>
          <p:cNvSpPr txBox="1"/>
          <p:nvPr/>
        </p:nvSpPr>
        <p:spPr>
          <a:xfrm>
            <a:off x="2939754" y="5143144"/>
            <a:ext cx="1375873" cy="646331"/>
          </a:xfrm>
          <a:prstGeom prst="rect">
            <a:avLst/>
          </a:prstGeom>
          <a:noFill/>
        </p:spPr>
        <p:txBody>
          <a:bodyPr wrap="square" rtlCol="0">
            <a:spAutoFit/>
          </a:bodyPr>
          <a:lstStyle/>
          <a:p>
            <a:r>
              <a:rPr lang="en-GB" dirty="0"/>
              <a:t>Fairly valid,</a:t>
            </a:r>
          </a:p>
          <a:p>
            <a:r>
              <a:rPr lang="en-GB" dirty="0"/>
              <a:t>Not reliable</a:t>
            </a:r>
          </a:p>
        </p:txBody>
      </p:sp>
      <p:sp>
        <p:nvSpPr>
          <p:cNvPr id="11" name="TextBox 10"/>
          <p:cNvSpPr txBox="1"/>
          <p:nvPr/>
        </p:nvSpPr>
        <p:spPr>
          <a:xfrm>
            <a:off x="7954711" y="5039170"/>
            <a:ext cx="1375873" cy="646331"/>
          </a:xfrm>
          <a:prstGeom prst="rect">
            <a:avLst/>
          </a:prstGeom>
          <a:noFill/>
        </p:spPr>
        <p:txBody>
          <a:bodyPr wrap="square" rtlCol="0">
            <a:spAutoFit/>
          </a:bodyPr>
          <a:lstStyle/>
          <a:p>
            <a:r>
              <a:rPr lang="en-GB" dirty="0"/>
              <a:t>Not valid</a:t>
            </a:r>
          </a:p>
          <a:p>
            <a:r>
              <a:rPr lang="en-GB" dirty="0"/>
              <a:t>Not reliable</a:t>
            </a:r>
          </a:p>
        </p:txBody>
      </p:sp>
    </p:spTree>
    <p:extLst>
      <p:ext uri="{BB962C8B-B14F-4D97-AF65-F5344CB8AC3E}">
        <p14:creationId xmlns:p14="http://schemas.microsoft.com/office/powerpoint/2010/main" val="1151584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latin typeface="Trebuchet MS" panose="020B0603020202020204" pitchFamily="34" charset="0"/>
              </a:rPr>
              <a:t>Reliability</a:t>
            </a:r>
            <a:endParaRPr lang="en-GB" sz="4800" b="1" dirty="0">
              <a:latin typeface="Trebuchet MS" panose="020B0603020202020204" pitchFamily="34" charset="0"/>
            </a:endParaRPr>
          </a:p>
        </p:txBody>
      </p:sp>
      <p:sp>
        <p:nvSpPr>
          <p:cNvPr id="10" name="Content Placeholder 2">
            <a:extLst>
              <a:ext uri="{FF2B5EF4-FFF2-40B4-BE49-F238E27FC236}">
                <a16:creationId xmlns:a16="http://schemas.microsoft.com/office/drawing/2014/main" id="{F3807F1B-4233-614A-BFD7-20454F99D351}"/>
              </a:ext>
            </a:extLst>
          </p:cNvPr>
          <p:cNvSpPr>
            <a:spLocks noGrp="1"/>
          </p:cNvSpPr>
          <p:nvPr>
            <p:ph idx="1"/>
          </p:nvPr>
        </p:nvSpPr>
        <p:spPr>
          <a:xfrm>
            <a:off x="677856" y="1027906"/>
            <a:ext cx="9603275" cy="3450613"/>
          </a:xfrm>
        </p:spPr>
        <p:txBody>
          <a:bodyPr>
            <a:normAutofit/>
          </a:bodyPr>
          <a:lstStyle/>
          <a:p>
            <a:pPr marL="0" indent="0">
              <a:buNone/>
            </a:pPr>
            <a:br>
              <a:rPr lang="en-GB" dirty="0"/>
            </a:br>
            <a:endParaRPr lang="en-GB" dirty="0"/>
          </a:p>
          <a:p>
            <a:pPr marL="0" indent="0">
              <a:buNone/>
            </a:pPr>
            <a:r>
              <a:rPr lang="en-GB" dirty="0"/>
              <a:t>Reliability has been defined as ‘</a:t>
            </a:r>
            <a:r>
              <a:rPr lang="en-GB" b="1" dirty="0"/>
              <a:t>the extent to which results are consistent over time</a:t>
            </a:r>
            <a:r>
              <a:rPr lang="en-GB" dirty="0"/>
              <a:t>… and if the results of a study can be reproduced under a similar methodology, then the research instrument is considered to be reliable.’ (</a:t>
            </a:r>
            <a:r>
              <a:rPr lang="en-GB" dirty="0" err="1"/>
              <a:t>Joppe</a:t>
            </a:r>
            <a:r>
              <a:rPr lang="en-GB" dirty="0"/>
              <a:t>, 2000).</a:t>
            </a:r>
          </a:p>
          <a:p>
            <a:endParaRPr lang="en-US" dirty="0"/>
          </a:p>
        </p:txBody>
      </p:sp>
      <p:pic>
        <p:nvPicPr>
          <p:cNvPr id="3" name="Picture 2">
            <a:extLs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594005"/>
            <a:ext cx="4667250" cy="3094590"/>
          </a:xfrm>
          <a:prstGeom prst="rect">
            <a:avLst/>
          </a:prstGeom>
        </p:spPr>
      </p:pic>
    </p:spTree>
    <p:extLst>
      <p:ext uri="{BB962C8B-B14F-4D97-AF65-F5344CB8AC3E}">
        <p14:creationId xmlns:p14="http://schemas.microsoft.com/office/powerpoint/2010/main" val="28422123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4.6"/>
</p:tagLst>
</file>

<file path=ppt/tags/tag2.xml><?xml version="1.0" encoding="utf-8"?>
<p:tagLst xmlns:a="http://schemas.openxmlformats.org/drawingml/2006/main" xmlns:r="http://schemas.openxmlformats.org/officeDocument/2006/relationships" xmlns:p="http://schemas.openxmlformats.org/presentationml/2006/main">
  <p:tag name="TIMING" val="|54.6"/>
</p:tagLst>
</file>

<file path=ppt/tags/tag3.xml><?xml version="1.0" encoding="utf-8"?>
<p:tagLst xmlns:a="http://schemas.openxmlformats.org/drawingml/2006/main" xmlns:r="http://schemas.openxmlformats.org/officeDocument/2006/relationships" xmlns:p="http://schemas.openxmlformats.org/presentationml/2006/main">
  <p:tag name="TIMING" val="|4.7"/>
</p:tagLst>
</file>

<file path=ppt/tags/tag4.xml><?xml version="1.0" encoding="utf-8"?>
<p:tagLst xmlns:a="http://schemas.openxmlformats.org/drawingml/2006/main" xmlns:r="http://schemas.openxmlformats.org/officeDocument/2006/relationships" xmlns:p="http://schemas.openxmlformats.org/presentationml/2006/main">
  <p:tag name="TIMING" val="|4.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F24CEED2317540A995C301D6CF1D5B" ma:contentTypeVersion="12" ma:contentTypeDescription="Create a new document." ma:contentTypeScope="" ma:versionID="8bc555a23d7961a403ffe09941ec6174">
  <xsd:schema xmlns:xsd="http://www.w3.org/2001/XMLSchema" xmlns:xs="http://www.w3.org/2001/XMLSchema" xmlns:p="http://schemas.microsoft.com/office/2006/metadata/properties" xmlns:ns2="3450dea5-9c92-46d7-80ec-867c4bee000d" xmlns:ns3="a544f5c6-c2b2-44cf-9139-519269434505" targetNamespace="http://schemas.microsoft.com/office/2006/metadata/properties" ma:root="true" ma:fieldsID="f3284d8fa4187eed0b7e9a3acab04707" ns2:_="" ns3:_="">
    <xsd:import namespace="3450dea5-9c92-46d7-80ec-867c4bee000d"/>
    <xsd:import namespace="a544f5c6-c2b2-44cf-9139-51926943450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AcademicYear"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50dea5-9c92-46d7-80ec-867c4bee00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AcademicYear" ma:index="15" nillable="true" ma:displayName="Academic Year" ma:format="Dropdown" ma:internalName="AcademicYear">
      <xsd:simpleType>
        <xsd:restriction base="dms:Text">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544f5c6-c2b2-44cf-9139-51926943450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cademicYear xmlns="3450dea5-9c92-46d7-80ec-867c4bee000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537746B-782A-452B-88AD-C3788659BB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50dea5-9c92-46d7-80ec-867c4bee000d"/>
    <ds:schemaRef ds:uri="a544f5c6-c2b2-44cf-9139-5192694345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330F3CA-3DC7-470C-977F-C554E9F08223}">
  <ds:schemaRefs>
    <ds:schemaRef ds:uri="http://schemas.microsoft.com/office/2006/metadata/properties"/>
    <ds:schemaRef ds:uri="http://schemas.microsoft.com/office/infopath/2007/PartnerControls"/>
    <ds:schemaRef ds:uri="3450dea5-9c92-46d7-80ec-867c4bee000d"/>
  </ds:schemaRefs>
</ds:datastoreItem>
</file>

<file path=customXml/itemProps3.xml><?xml version="1.0" encoding="utf-8"?>
<ds:datastoreItem xmlns:ds="http://schemas.openxmlformats.org/officeDocument/2006/customXml" ds:itemID="{1B9E5E16-696A-4CE8-9998-9BF995280E1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150</TotalTime>
  <Words>497</Words>
  <Application>Microsoft Macintosh PowerPoint</Application>
  <PresentationFormat>Widescreen</PresentationFormat>
  <Paragraphs>89</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Trebuchet MS</vt:lpstr>
      <vt:lpstr>Office Theme</vt:lpstr>
      <vt:lpstr>Introduction to Reliability</vt:lpstr>
      <vt:lpstr>This week</vt:lpstr>
      <vt:lpstr>Validity &amp; Reliability</vt:lpstr>
      <vt:lpstr>PowerPoint Presentation</vt:lpstr>
      <vt:lpstr>PowerPoint Presentation</vt:lpstr>
      <vt:lpstr>PowerPoint Presentation</vt:lpstr>
      <vt:lpstr>Validity &amp; Reliability</vt:lpstr>
      <vt:lpstr>Validity &amp; Reliability</vt:lpstr>
      <vt:lpstr>Reliability</vt:lpstr>
      <vt:lpstr>Test-retest reliability</vt:lpstr>
      <vt:lpstr>Parallel Forms Reliability</vt:lpstr>
      <vt:lpstr>Internal reliability</vt:lpstr>
      <vt:lpstr>Internal reliability (consistency)</vt:lpstr>
      <vt:lpstr>Internal reliability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Reliability</dc:title>
  <dc:creator>Oliver Clark</dc:creator>
  <cp:lastModifiedBy>Oliver Clark</cp:lastModifiedBy>
  <cp:revision>5</cp:revision>
  <dcterms:created xsi:type="dcterms:W3CDTF">2021-02-24T12:36:17Z</dcterms:created>
  <dcterms:modified xsi:type="dcterms:W3CDTF">2021-03-06T12:41:54Z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0x0101005AF24CEED2317540A995C301D6CF1D5B</vt:lpwstr>
  </property>
</Properties>
</file>