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319" r:id="rId6"/>
    <p:sldId id="321" r:id="rId7"/>
    <p:sldId id="320" r:id="rId8"/>
    <p:sldId id="322" r:id="rId9"/>
    <p:sldId id="324" r:id="rId10"/>
    <p:sldId id="326" r:id="rId11"/>
    <p:sldId id="327" r:id="rId12"/>
    <p:sldId id="328" r:id="rId13"/>
    <p:sldId id="329" r:id="rId14"/>
    <p:sldId id="330" r:id="rId15"/>
    <p:sldId id="331" r:id="rId16"/>
    <p:sldId id="333" r:id="rId17"/>
    <p:sldId id="334" r:id="rId18"/>
    <p:sldId id="335" r:id="rId19"/>
    <p:sldId id="336" r:id="rId20"/>
    <p:sldId id="339" r:id="rId21"/>
    <p:sldId id="332" r:id="rId22"/>
    <p:sldId id="340" r:id="rId23"/>
    <p:sldId id="337" r:id="rId24"/>
    <p:sldId id="341" r:id="rId25"/>
    <p:sldId id="310" r:id="rId26"/>
    <p:sldId id="342" r:id="rId27"/>
    <p:sldId id="343" r:id="rId28"/>
    <p:sldId id="312" r:id="rId29"/>
    <p:sldId id="275" r:id="rId30"/>
    <p:sldId id="304" r:id="rId31"/>
    <p:sldId id="318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F906E-2D04-4D98-8363-DC83559201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2805BFA-2AFA-4BA4-BA1A-813074C0EB90}">
      <dgm:prSet/>
      <dgm:spPr/>
      <dgm:t>
        <a:bodyPr/>
        <a:lstStyle/>
        <a:p>
          <a:r>
            <a:rPr lang="en-US"/>
            <a:t>We can give guidance on these, but not the assessment materials</a:t>
          </a:r>
        </a:p>
      </dgm:t>
    </dgm:pt>
    <dgm:pt modelId="{A21102A7-D2D4-4A0C-8976-5FDD3FB699F0}" type="parTrans" cxnId="{79321D93-A160-41EF-BB65-73911490343D}">
      <dgm:prSet/>
      <dgm:spPr/>
      <dgm:t>
        <a:bodyPr/>
        <a:lstStyle/>
        <a:p>
          <a:endParaRPr lang="en-US"/>
        </a:p>
      </dgm:t>
    </dgm:pt>
    <dgm:pt modelId="{BB50F310-0C8B-4334-B6B0-81C3F03CC62E}" type="sibTrans" cxnId="{79321D93-A160-41EF-BB65-73911490343D}">
      <dgm:prSet/>
      <dgm:spPr/>
      <dgm:t>
        <a:bodyPr/>
        <a:lstStyle/>
        <a:p>
          <a:endParaRPr lang="en-US"/>
        </a:p>
      </dgm:t>
    </dgm:pt>
    <dgm:pt modelId="{0B91B136-28C8-4783-948E-93E7369BE0E0}">
      <dgm:prSet/>
      <dgm:spPr/>
      <dgm:t>
        <a:bodyPr/>
        <a:lstStyle/>
        <a:p>
          <a:r>
            <a:rPr lang="en-US" dirty="0"/>
            <a:t>Guidance can be sought in the forum and workshop sessions</a:t>
          </a:r>
        </a:p>
      </dgm:t>
    </dgm:pt>
    <dgm:pt modelId="{36BF06B6-A5F5-4D0B-B9D3-27FF04C5B7B5}" type="parTrans" cxnId="{01C57DF3-FECF-439F-9286-B8F905649F8D}">
      <dgm:prSet/>
      <dgm:spPr/>
      <dgm:t>
        <a:bodyPr/>
        <a:lstStyle/>
        <a:p>
          <a:endParaRPr lang="en-US"/>
        </a:p>
      </dgm:t>
    </dgm:pt>
    <dgm:pt modelId="{8FA4736C-731C-4153-9E28-0DBE5D41C6BB}" type="sibTrans" cxnId="{01C57DF3-FECF-439F-9286-B8F905649F8D}">
      <dgm:prSet/>
      <dgm:spPr/>
      <dgm:t>
        <a:bodyPr/>
        <a:lstStyle/>
        <a:p>
          <a:endParaRPr lang="en-US"/>
        </a:p>
      </dgm:t>
    </dgm:pt>
    <dgm:pt modelId="{ECD831EE-C7F3-4588-8173-9454862278D8}">
      <dgm:prSet/>
      <dgm:spPr/>
      <dgm:t>
        <a:bodyPr/>
        <a:lstStyle/>
        <a:p>
          <a:r>
            <a:rPr lang="en-US"/>
            <a:t>Please do consider setting up a study-group to go through these on teams</a:t>
          </a:r>
        </a:p>
      </dgm:t>
    </dgm:pt>
    <dgm:pt modelId="{51BED61D-9230-4568-B28D-E202719A08D3}" type="parTrans" cxnId="{197B32B3-D8CF-4323-AD24-9A7B188A0B31}">
      <dgm:prSet/>
      <dgm:spPr/>
      <dgm:t>
        <a:bodyPr/>
        <a:lstStyle/>
        <a:p>
          <a:endParaRPr lang="en-US"/>
        </a:p>
      </dgm:t>
    </dgm:pt>
    <dgm:pt modelId="{DB95798D-A73E-4429-9D50-A3936402330E}" type="sibTrans" cxnId="{197B32B3-D8CF-4323-AD24-9A7B188A0B31}">
      <dgm:prSet/>
      <dgm:spPr/>
      <dgm:t>
        <a:bodyPr/>
        <a:lstStyle/>
        <a:p>
          <a:endParaRPr lang="en-US"/>
        </a:p>
      </dgm:t>
    </dgm:pt>
    <dgm:pt modelId="{AD20A098-C26F-4964-9BA4-F56DF2B833B8}" type="pres">
      <dgm:prSet presAssocID="{760F906E-2D04-4D98-8363-DC83559201C0}" presName="root" presStyleCnt="0">
        <dgm:presLayoutVars>
          <dgm:dir/>
          <dgm:resizeHandles val="exact"/>
        </dgm:presLayoutVars>
      </dgm:prSet>
      <dgm:spPr/>
    </dgm:pt>
    <dgm:pt modelId="{6E472349-303E-47D8-9DD4-968056797C20}" type="pres">
      <dgm:prSet presAssocID="{D2805BFA-2AFA-4BA4-BA1A-813074C0EB90}" presName="compNode" presStyleCnt="0"/>
      <dgm:spPr/>
    </dgm:pt>
    <dgm:pt modelId="{34C494A7-7736-4D75-B8D4-7390F3FC1986}" type="pres">
      <dgm:prSet presAssocID="{D2805BFA-2AFA-4BA4-BA1A-813074C0EB90}" presName="bgRect" presStyleLbl="bgShp" presStyleIdx="0" presStyleCnt="3"/>
      <dgm:spPr/>
    </dgm:pt>
    <dgm:pt modelId="{6B3C8BAB-D16C-4C9C-81C5-20BB31BD4F61}" type="pres">
      <dgm:prSet presAssocID="{D2805BFA-2AFA-4BA4-BA1A-813074C0EB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7ECD3125-6D5E-4854-A136-A9D1E30FDEE4}" type="pres">
      <dgm:prSet presAssocID="{D2805BFA-2AFA-4BA4-BA1A-813074C0EB90}" presName="spaceRect" presStyleCnt="0"/>
      <dgm:spPr/>
    </dgm:pt>
    <dgm:pt modelId="{EC775BD2-14AB-4405-B474-C1BF64D80BF2}" type="pres">
      <dgm:prSet presAssocID="{D2805BFA-2AFA-4BA4-BA1A-813074C0EB90}" presName="parTx" presStyleLbl="revTx" presStyleIdx="0" presStyleCnt="3">
        <dgm:presLayoutVars>
          <dgm:chMax val="0"/>
          <dgm:chPref val="0"/>
        </dgm:presLayoutVars>
      </dgm:prSet>
      <dgm:spPr/>
    </dgm:pt>
    <dgm:pt modelId="{365C646C-2F22-4CD9-A1C0-09AF8377AB5F}" type="pres">
      <dgm:prSet presAssocID="{BB50F310-0C8B-4334-B6B0-81C3F03CC62E}" presName="sibTrans" presStyleCnt="0"/>
      <dgm:spPr/>
    </dgm:pt>
    <dgm:pt modelId="{F4BE094B-73D5-4747-9F41-CF88C888A0F3}" type="pres">
      <dgm:prSet presAssocID="{0B91B136-28C8-4783-948E-93E7369BE0E0}" presName="compNode" presStyleCnt="0"/>
      <dgm:spPr/>
    </dgm:pt>
    <dgm:pt modelId="{9A20C8B7-D38B-4CCC-B7EE-8E016D0BF672}" type="pres">
      <dgm:prSet presAssocID="{0B91B136-28C8-4783-948E-93E7369BE0E0}" presName="bgRect" presStyleLbl="bgShp" presStyleIdx="1" presStyleCnt="3"/>
      <dgm:spPr/>
    </dgm:pt>
    <dgm:pt modelId="{43E66473-BB25-4744-A6AB-23092CFF7DB3}" type="pres">
      <dgm:prSet presAssocID="{0B91B136-28C8-4783-948E-93E7369BE0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B7E7A55-C09D-40AE-9976-4A317489623A}" type="pres">
      <dgm:prSet presAssocID="{0B91B136-28C8-4783-948E-93E7369BE0E0}" presName="spaceRect" presStyleCnt="0"/>
      <dgm:spPr/>
    </dgm:pt>
    <dgm:pt modelId="{24997E6E-F089-4EF8-9C47-BE820DCCEA06}" type="pres">
      <dgm:prSet presAssocID="{0B91B136-28C8-4783-948E-93E7369BE0E0}" presName="parTx" presStyleLbl="revTx" presStyleIdx="1" presStyleCnt="3">
        <dgm:presLayoutVars>
          <dgm:chMax val="0"/>
          <dgm:chPref val="0"/>
        </dgm:presLayoutVars>
      </dgm:prSet>
      <dgm:spPr/>
    </dgm:pt>
    <dgm:pt modelId="{F0E3A402-2A40-4615-91E8-DDF347CBBFBA}" type="pres">
      <dgm:prSet presAssocID="{8FA4736C-731C-4153-9E28-0DBE5D41C6BB}" presName="sibTrans" presStyleCnt="0"/>
      <dgm:spPr/>
    </dgm:pt>
    <dgm:pt modelId="{346DEE23-79F8-4ADB-BB0A-ABEFF68260F0}" type="pres">
      <dgm:prSet presAssocID="{ECD831EE-C7F3-4588-8173-9454862278D8}" presName="compNode" presStyleCnt="0"/>
      <dgm:spPr/>
    </dgm:pt>
    <dgm:pt modelId="{36E5D4B0-277F-4843-9D69-18FD0319D986}" type="pres">
      <dgm:prSet presAssocID="{ECD831EE-C7F3-4588-8173-9454862278D8}" presName="bgRect" presStyleLbl="bgShp" presStyleIdx="2" presStyleCnt="3"/>
      <dgm:spPr/>
    </dgm:pt>
    <dgm:pt modelId="{4234FB2C-3F73-4600-A2A1-026D36BF9907}" type="pres">
      <dgm:prSet presAssocID="{ECD831EE-C7F3-4588-8173-9454862278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0D00F18-DA6B-4769-B5FF-BEEC9C9290C4}" type="pres">
      <dgm:prSet presAssocID="{ECD831EE-C7F3-4588-8173-9454862278D8}" presName="spaceRect" presStyleCnt="0"/>
      <dgm:spPr/>
    </dgm:pt>
    <dgm:pt modelId="{335FC1AE-15C3-41A0-A56D-69F3F5DD3122}" type="pres">
      <dgm:prSet presAssocID="{ECD831EE-C7F3-4588-8173-9454862278D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220D51-1893-4F42-9491-FD27664FAA0E}" type="presOf" srcId="{760F906E-2D04-4D98-8363-DC83559201C0}" destId="{AD20A098-C26F-4964-9BA4-F56DF2B833B8}" srcOrd="0" destOrd="0" presId="urn:microsoft.com/office/officeart/2018/2/layout/IconVerticalSolidList"/>
    <dgm:cxn modelId="{A7957B8C-9D98-4A27-8379-829B0D67BC43}" type="presOf" srcId="{ECD831EE-C7F3-4588-8173-9454862278D8}" destId="{335FC1AE-15C3-41A0-A56D-69F3F5DD3122}" srcOrd="0" destOrd="0" presId="urn:microsoft.com/office/officeart/2018/2/layout/IconVerticalSolidList"/>
    <dgm:cxn modelId="{79321D93-A160-41EF-BB65-73911490343D}" srcId="{760F906E-2D04-4D98-8363-DC83559201C0}" destId="{D2805BFA-2AFA-4BA4-BA1A-813074C0EB90}" srcOrd="0" destOrd="0" parTransId="{A21102A7-D2D4-4A0C-8976-5FDD3FB699F0}" sibTransId="{BB50F310-0C8B-4334-B6B0-81C3F03CC62E}"/>
    <dgm:cxn modelId="{567DC699-70AE-46B8-A078-B12E49A887D4}" type="presOf" srcId="{D2805BFA-2AFA-4BA4-BA1A-813074C0EB90}" destId="{EC775BD2-14AB-4405-B474-C1BF64D80BF2}" srcOrd="0" destOrd="0" presId="urn:microsoft.com/office/officeart/2018/2/layout/IconVerticalSolidList"/>
    <dgm:cxn modelId="{197B32B3-D8CF-4323-AD24-9A7B188A0B31}" srcId="{760F906E-2D04-4D98-8363-DC83559201C0}" destId="{ECD831EE-C7F3-4588-8173-9454862278D8}" srcOrd="2" destOrd="0" parTransId="{51BED61D-9230-4568-B28D-E202719A08D3}" sibTransId="{DB95798D-A73E-4429-9D50-A3936402330E}"/>
    <dgm:cxn modelId="{25242AEF-20B8-49CC-95B9-9098B6D39562}" type="presOf" srcId="{0B91B136-28C8-4783-948E-93E7369BE0E0}" destId="{24997E6E-F089-4EF8-9C47-BE820DCCEA06}" srcOrd="0" destOrd="0" presId="urn:microsoft.com/office/officeart/2018/2/layout/IconVerticalSolidList"/>
    <dgm:cxn modelId="{01C57DF3-FECF-439F-9286-B8F905649F8D}" srcId="{760F906E-2D04-4D98-8363-DC83559201C0}" destId="{0B91B136-28C8-4783-948E-93E7369BE0E0}" srcOrd="1" destOrd="0" parTransId="{36BF06B6-A5F5-4D0B-B9D3-27FF04C5B7B5}" sibTransId="{8FA4736C-731C-4153-9E28-0DBE5D41C6BB}"/>
    <dgm:cxn modelId="{69F2E86D-8731-4ECF-96BB-E474FDDA2394}" type="presParOf" srcId="{AD20A098-C26F-4964-9BA4-F56DF2B833B8}" destId="{6E472349-303E-47D8-9DD4-968056797C20}" srcOrd="0" destOrd="0" presId="urn:microsoft.com/office/officeart/2018/2/layout/IconVerticalSolidList"/>
    <dgm:cxn modelId="{2C879792-EE64-48B2-829A-81B1F5937CED}" type="presParOf" srcId="{6E472349-303E-47D8-9DD4-968056797C20}" destId="{34C494A7-7736-4D75-B8D4-7390F3FC1986}" srcOrd="0" destOrd="0" presId="urn:microsoft.com/office/officeart/2018/2/layout/IconVerticalSolidList"/>
    <dgm:cxn modelId="{56FA8B21-9925-4350-8C2C-88A045215DCD}" type="presParOf" srcId="{6E472349-303E-47D8-9DD4-968056797C20}" destId="{6B3C8BAB-D16C-4C9C-81C5-20BB31BD4F61}" srcOrd="1" destOrd="0" presId="urn:microsoft.com/office/officeart/2018/2/layout/IconVerticalSolidList"/>
    <dgm:cxn modelId="{654FD8D7-FB83-4710-989E-833845230889}" type="presParOf" srcId="{6E472349-303E-47D8-9DD4-968056797C20}" destId="{7ECD3125-6D5E-4854-A136-A9D1E30FDEE4}" srcOrd="2" destOrd="0" presId="urn:microsoft.com/office/officeart/2018/2/layout/IconVerticalSolidList"/>
    <dgm:cxn modelId="{0A7ED71B-B564-4773-8836-21C4EC35A3B6}" type="presParOf" srcId="{6E472349-303E-47D8-9DD4-968056797C20}" destId="{EC775BD2-14AB-4405-B474-C1BF64D80BF2}" srcOrd="3" destOrd="0" presId="urn:microsoft.com/office/officeart/2018/2/layout/IconVerticalSolidList"/>
    <dgm:cxn modelId="{33072244-EB3A-44CC-B769-720E784B9E03}" type="presParOf" srcId="{AD20A098-C26F-4964-9BA4-F56DF2B833B8}" destId="{365C646C-2F22-4CD9-A1C0-09AF8377AB5F}" srcOrd="1" destOrd="0" presId="urn:microsoft.com/office/officeart/2018/2/layout/IconVerticalSolidList"/>
    <dgm:cxn modelId="{E424AD3E-A424-453C-8B56-72C25FA1E53F}" type="presParOf" srcId="{AD20A098-C26F-4964-9BA4-F56DF2B833B8}" destId="{F4BE094B-73D5-4747-9F41-CF88C888A0F3}" srcOrd="2" destOrd="0" presId="urn:microsoft.com/office/officeart/2018/2/layout/IconVerticalSolidList"/>
    <dgm:cxn modelId="{A23D00F2-CF96-46FB-88DB-044F7EBFB93B}" type="presParOf" srcId="{F4BE094B-73D5-4747-9F41-CF88C888A0F3}" destId="{9A20C8B7-D38B-4CCC-B7EE-8E016D0BF672}" srcOrd="0" destOrd="0" presId="urn:microsoft.com/office/officeart/2018/2/layout/IconVerticalSolidList"/>
    <dgm:cxn modelId="{E82BE71D-B6DB-4466-A5CD-7409271510A2}" type="presParOf" srcId="{F4BE094B-73D5-4747-9F41-CF88C888A0F3}" destId="{43E66473-BB25-4744-A6AB-23092CFF7DB3}" srcOrd="1" destOrd="0" presId="urn:microsoft.com/office/officeart/2018/2/layout/IconVerticalSolidList"/>
    <dgm:cxn modelId="{83DF11D6-9840-4408-B499-C724A926AF16}" type="presParOf" srcId="{F4BE094B-73D5-4747-9F41-CF88C888A0F3}" destId="{5B7E7A55-C09D-40AE-9976-4A317489623A}" srcOrd="2" destOrd="0" presId="urn:microsoft.com/office/officeart/2018/2/layout/IconVerticalSolidList"/>
    <dgm:cxn modelId="{41BBC8BE-7822-4D6B-9956-1AC4BCCAB764}" type="presParOf" srcId="{F4BE094B-73D5-4747-9F41-CF88C888A0F3}" destId="{24997E6E-F089-4EF8-9C47-BE820DCCEA06}" srcOrd="3" destOrd="0" presId="urn:microsoft.com/office/officeart/2018/2/layout/IconVerticalSolidList"/>
    <dgm:cxn modelId="{BDCFCB6E-016E-4099-92B1-9CACB5B42B7A}" type="presParOf" srcId="{AD20A098-C26F-4964-9BA4-F56DF2B833B8}" destId="{F0E3A402-2A40-4615-91E8-DDF347CBBFBA}" srcOrd="3" destOrd="0" presId="urn:microsoft.com/office/officeart/2018/2/layout/IconVerticalSolidList"/>
    <dgm:cxn modelId="{231A47D4-975C-4A7B-8EB5-3B2AE47A63C4}" type="presParOf" srcId="{AD20A098-C26F-4964-9BA4-F56DF2B833B8}" destId="{346DEE23-79F8-4ADB-BB0A-ABEFF68260F0}" srcOrd="4" destOrd="0" presId="urn:microsoft.com/office/officeart/2018/2/layout/IconVerticalSolidList"/>
    <dgm:cxn modelId="{CCE5E889-3C33-4063-8368-8EEB256B05BF}" type="presParOf" srcId="{346DEE23-79F8-4ADB-BB0A-ABEFF68260F0}" destId="{36E5D4B0-277F-4843-9D69-18FD0319D986}" srcOrd="0" destOrd="0" presId="urn:microsoft.com/office/officeart/2018/2/layout/IconVerticalSolidList"/>
    <dgm:cxn modelId="{16CD1D03-40F5-4372-B2A3-39E8751D0473}" type="presParOf" srcId="{346DEE23-79F8-4ADB-BB0A-ABEFF68260F0}" destId="{4234FB2C-3F73-4600-A2A1-026D36BF9907}" srcOrd="1" destOrd="0" presId="urn:microsoft.com/office/officeart/2018/2/layout/IconVerticalSolidList"/>
    <dgm:cxn modelId="{A48978CA-467B-47D9-AF14-EC4834BEF2B1}" type="presParOf" srcId="{346DEE23-79F8-4ADB-BB0A-ABEFF68260F0}" destId="{90D00F18-DA6B-4769-B5FF-BEEC9C9290C4}" srcOrd="2" destOrd="0" presId="urn:microsoft.com/office/officeart/2018/2/layout/IconVerticalSolidList"/>
    <dgm:cxn modelId="{D5A6BABE-1F97-46F1-B235-2CA4B2AEBF6D}" type="presParOf" srcId="{346DEE23-79F8-4ADB-BB0A-ABEFF68260F0}" destId="{335FC1AE-15C3-41A0-A56D-69F3F5DD31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494A7-7736-4D75-B8D4-7390F3FC1986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C8BAB-D16C-4C9C-81C5-20BB31BD4F61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75BD2-14AB-4405-B474-C1BF64D80BF2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can give guidance on these, but not the assessment materials</a:t>
          </a:r>
        </a:p>
      </dsp:txBody>
      <dsp:txXfrm>
        <a:off x="1945450" y="719"/>
        <a:ext cx="4643240" cy="1684372"/>
      </dsp:txXfrm>
    </dsp:sp>
    <dsp:sp modelId="{9A20C8B7-D38B-4CCC-B7EE-8E016D0BF672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66473-BB25-4744-A6AB-23092CFF7DB3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97E6E-F089-4EF8-9C47-BE820DCCEA06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Guidance can be sought in the forum and workshop sessions</a:t>
          </a:r>
        </a:p>
      </dsp:txBody>
      <dsp:txXfrm>
        <a:off x="1945450" y="2106185"/>
        <a:ext cx="4643240" cy="1684372"/>
      </dsp:txXfrm>
    </dsp:sp>
    <dsp:sp modelId="{36E5D4B0-277F-4843-9D69-18FD0319D986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4FB2C-3F73-4600-A2A1-026D36BF9907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1AE-15C3-41A0-A56D-69F3F5DD3122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Please do consider setting up a study-group to go through these on teams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0166C-CF2D-4B2E-A122-ED263DB9E16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6C518-BB3F-4267-8430-F4F21D7AC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5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7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Breakout room study groups?  https://</a:t>
            </a:r>
            <a:r>
              <a:rPr lang="en-US" err="1"/>
              <a:t>padlet.com</a:t>
            </a:r>
            <a:r>
              <a:rPr lang="en-US"/>
              <a:t>/oclark15/gokuco1h7g9kr2sr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CC06-BC85-8244-A9DE-11745B1DC4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247F-B12E-4D39-9E51-DE785814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B7C5-F943-4441-86EA-ADC307B6A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EBEC-8E0A-42E7-B970-3F264548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AC6C-E1C1-4374-9899-AC57512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8F01-C577-4DBE-BEBD-3BBFFAD4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2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BF57-26C2-4780-BF33-C74C5880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A194B-CF49-4C3F-A77C-20A450FC2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4869-35D0-4050-8680-82DB6855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D83E-C3E4-4226-9E39-3282301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7BD4-680C-41E8-BF21-81878C3C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8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32038-A14E-4163-A25D-9BDC6D2AB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3AB56-28D3-4277-B843-BAFAF7E6A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494C6-B58E-42CC-89E5-BFFE5C49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909-5247-4D71-87B3-10975533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5673-EF00-4EEF-A550-7FC197D9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9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A02B-F074-4142-A4ED-04E373A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9484-7DFD-423E-B79C-B3CCDA27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E71C-62F8-4CEC-A374-D7C24E28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F419-511B-433D-B3A2-68746D4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E910-78EC-4B33-935A-B214FDB7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B16-470C-4427-A857-4783ED45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EE4C-0EC8-4348-86BC-495537E8F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66F-8A9D-416C-9C2A-9A2DD72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7B049-3755-4EB1-844D-7E50C8F9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2B23-8E4F-42BB-B525-D6FF075D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6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16C2-49B4-453B-8D22-313EAA40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A607-579A-4DFA-9676-50B93AE7F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6C868-052B-4334-9DFF-B024877F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05092-6452-4E9F-AE75-19ED6BD4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3BB5-5DB6-49EC-BA8E-FC68A2BE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111C9-5744-4EC7-9B5F-ECF1EFD0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FE94-1D3B-4C8D-8B39-E5CC3658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18C3-EFAE-4645-BB00-8B1BADC36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9CCBB-DCB2-4DE2-A4DE-7C052451C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27377-8B80-4D40-B51B-0FDA933B8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7556A-E03B-44E3-BA09-ACE9B36A0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3ED39-C6C8-4837-BE99-277EFF7C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6A8A9-8750-4BFE-8085-7D8F38A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6F18D-8393-41B5-9CDA-F6E7E7EE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67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36FF-2EE1-4B92-8FA0-811BC01E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79885-4DC2-4B65-87B5-47DBF133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55F15-7F5C-4B17-8F12-8A0EC782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7D868-4F6F-4EA2-A25C-36402B07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2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4867B-015E-4804-B80C-2A1CF5A6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F3A4D-FBAB-466E-AADA-1D10C63A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C3E9A-C2E8-440D-A192-D77621DD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07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CB4F-D543-41F8-9AC2-1FF66E3D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A979-CD9C-4086-8F9A-450451A7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EE315-2776-4EDB-B858-450C15761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ACB81-B83D-4D0A-9908-D846ACBA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FA672-A560-4C59-BFE5-E124314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5083E-1290-4339-AB8A-7E4C58C3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D0D0-D75B-4451-AC72-691BF042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3FEF0-C102-4F6A-80F9-7E04DBAE6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76E63-DD7C-484C-82E0-F69E0401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423D-28D6-443D-8A0D-D2B55730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1A56-60D7-465C-BBD5-6A98762F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7C319-76F0-49E9-8FDD-96FEE3D8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0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F4B31-801D-4DF7-AA38-70872966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F46C-23DE-4074-8D6C-8D734424C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CB25-DFC3-4A30-AA91-E1A6B2D0E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3CC7-693D-410E-BC08-F71BA3A74751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52E9-40DA-4F19-AF0C-E71BF5D4F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0C4D-F99F-4697-B85C-E0A409878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11F4-729E-416C-B311-6C385D6CF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7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 on a flat surface">
            <a:extLst>
              <a:ext uri="{FF2B5EF4-FFF2-40B4-BE49-F238E27FC236}">
                <a16:creationId xmlns:a16="http://schemas.microsoft.com/office/drawing/2014/main" id="{66DC9303-7EFF-7DB4-BC73-099E2D81B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7A29E-42A9-492E-AFD2-C4AD3F4D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Week 3 Hour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BAE19-41DF-4616-BBC5-F53E9A05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8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718F32ED-AB49-FAB7-72D0-D66F7CCBA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5" r="1719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A199B-E4B2-A379-C9C9-CC8A8BA1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Checking for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FAE5-1023-1D27-34DF-AB485838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Will this measure disadvantage different groups of people?</a:t>
            </a:r>
          </a:p>
        </p:txBody>
      </p:sp>
    </p:spTree>
    <p:extLst>
      <p:ext uri="{BB962C8B-B14F-4D97-AF65-F5344CB8AC3E}">
        <p14:creationId xmlns:p14="http://schemas.microsoft.com/office/powerpoint/2010/main" val="250433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5758D-8B3E-83C0-A9C9-6163D486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51974"/>
            <a:ext cx="9144000" cy="7581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Alternative Approaches to Feedback</a:t>
            </a:r>
          </a:p>
        </p:txBody>
      </p:sp>
      <p:pic>
        <p:nvPicPr>
          <p:cNvPr id="12" name="Picture 4" descr="Arrows pointing right while one points left">
            <a:extLst>
              <a:ext uri="{FF2B5EF4-FFF2-40B4-BE49-F238E27FC236}">
                <a16:creationId xmlns:a16="http://schemas.microsoft.com/office/drawing/2014/main" id="{25C63931-D953-D10B-18D2-BD33C9C4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29" b="22310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2199C5F-9E50-D7E2-2895-94D07BD2C141}"/>
              </a:ext>
            </a:extLst>
          </p:cNvPr>
          <p:cNvSpPr txBox="1">
            <a:spLocks/>
          </p:cNvSpPr>
          <p:nvPr/>
        </p:nvSpPr>
        <p:spPr>
          <a:xfrm>
            <a:off x="1524000" y="4779074"/>
            <a:ext cx="9144000" cy="1405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dirty="0"/>
              <a:t>Item Response Theory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dirty="0" err="1"/>
              <a:t>Generalisability</a:t>
            </a:r>
            <a:r>
              <a:rPr lang="en-US" dirty="0"/>
              <a:t> Theory</a:t>
            </a:r>
          </a:p>
        </p:txBody>
      </p:sp>
    </p:spTree>
    <p:extLst>
      <p:ext uri="{BB962C8B-B14F-4D97-AF65-F5344CB8AC3E}">
        <p14:creationId xmlns:p14="http://schemas.microsoft.com/office/powerpoint/2010/main" val="397014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view of a puzzle game">
            <a:extLst>
              <a:ext uri="{FF2B5EF4-FFF2-40B4-BE49-F238E27FC236}">
                <a16:creationId xmlns:a16="http://schemas.microsoft.com/office/drawing/2014/main" id="{CA6C843E-943C-C83C-8B75-7F2766C79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3" r="926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3004-B832-732A-B47D-1D7550FA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600" dirty="0"/>
              <a:t>Re-cap: Standard Scores</a:t>
            </a:r>
            <a:endParaRPr lang="en-GB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A97C-BAE6-D692-6703-B96FD665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547106" cy="3207258"/>
          </a:xfrm>
        </p:spPr>
        <p:txBody>
          <a:bodyPr anchor="t">
            <a:normAutofit/>
          </a:bodyPr>
          <a:lstStyle/>
          <a:p>
            <a:r>
              <a:rPr lang="en-US" sz="4000" dirty="0"/>
              <a:t>A person scores 3 on a neuroticism scale; is this a high or a low score?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5614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view of a puzzle game">
            <a:extLst>
              <a:ext uri="{FF2B5EF4-FFF2-40B4-BE49-F238E27FC236}">
                <a16:creationId xmlns:a16="http://schemas.microsoft.com/office/drawing/2014/main" id="{CA6C843E-943C-C83C-8B75-7F2766C79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3" r="926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3004-B832-732A-B47D-1D7550FA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600" dirty="0"/>
              <a:t>Re-cap: Standard Scores</a:t>
            </a:r>
            <a:endParaRPr lang="en-GB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A97C-BAE6-D692-6703-B96FD665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547106" cy="3207258"/>
          </a:xfrm>
        </p:spPr>
        <p:txBody>
          <a:bodyPr anchor="t">
            <a:normAutofit/>
          </a:bodyPr>
          <a:lstStyle/>
          <a:p>
            <a:r>
              <a:rPr lang="en-US" sz="4000" dirty="0"/>
              <a:t>A person scores 3 on a neuroticism scale; is this a high or a low score?</a:t>
            </a:r>
          </a:p>
          <a:p>
            <a:r>
              <a:rPr lang="en-US" sz="4000" dirty="0"/>
              <a:t>The mean of the scale is 3.5</a:t>
            </a:r>
            <a:endParaRPr lang="en-GB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0BDF7B-0B59-D3A6-22A0-26F84EE817BB}"/>
              </a:ext>
            </a:extLst>
          </p:cNvPr>
          <p:cNvSpPr txBox="1">
            <a:spLocks/>
          </p:cNvSpPr>
          <p:nvPr/>
        </p:nvSpPr>
        <p:spPr>
          <a:xfrm>
            <a:off x="523494" y="6014466"/>
            <a:ext cx="5547106" cy="716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LOWER SCORE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521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view of a puzzle game">
            <a:extLst>
              <a:ext uri="{FF2B5EF4-FFF2-40B4-BE49-F238E27FC236}">
                <a16:creationId xmlns:a16="http://schemas.microsoft.com/office/drawing/2014/main" id="{CA6C843E-943C-C83C-8B75-7F2766C79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3" r="926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3004-B832-732A-B47D-1D7550FA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600" dirty="0"/>
              <a:t>Re-cap: Standard Scores</a:t>
            </a:r>
            <a:endParaRPr lang="en-GB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A97C-BAE6-D692-6703-B96FD665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547106" cy="3207258"/>
          </a:xfrm>
        </p:spPr>
        <p:txBody>
          <a:bodyPr anchor="t">
            <a:normAutofit/>
          </a:bodyPr>
          <a:lstStyle/>
          <a:p>
            <a:r>
              <a:rPr lang="en-US" sz="4000" dirty="0"/>
              <a:t>How much Lower though?</a:t>
            </a:r>
          </a:p>
          <a:p>
            <a:r>
              <a:rPr lang="en-US" sz="4000" dirty="0"/>
              <a:t>It depends on the standard deviation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2771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view of a puzzle game">
            <a:extLst>
              <a:ext uri="{FF2B5EF4-FFF2-40B4-BE49-F238E27FC236}">
                <a16:creationId xmlns:a16="http://schemas.microsoft.com/office/drawing/2014/main" id="{CA6C843E-943C-C83C-8B75-7F2766C79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3" r="926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3004-B832-732A-B47D-1D7550FA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600" dirty="0"/>
              <a:t>Re-cap: Standard Scores</a:t>
            </a:r>
            <a:endParaRPr lang="en-GB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A97C-BAE6-D692-6703-B96FD665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547106" cy="3207258"/>
          </a:xfrm>
        </p:spPr>
        <p:txBody>
          <a:bodyPr anchor="t">
            <a:normAutofit/>
          </a:bodyPr>
          <a:lstStyle/>
          <a:p>
            <a:r>
              <a:rPr lang="en-US" sz="4000" dirty="0"/>
              <a:t>If the standard deviation is large</a:t>
            </a:r>
            <a:endParaRPr lang="en-GB" sz="4000" dirty="0"/>
          </a:p>
          <a:p>
            <a:r>
              <a:rPr lang="en-GB" sz="4000" dirty="0"/>
              <a:t>Scores away from the mean are quite common</a:t>
            </a:r>
          </a:p>
          <a:p>
            <a:r>
              <a:rPr lang="en-GB" sz="4000" dirty="0"/>
              <a:t>Probably not very 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201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view of a puzzle game">
            <a:extLst>
              <a:ext uri="{FF2B5EF4-FFF2-40B4-BE49-F238E27FC236}">
                <a16:creationId xmlns:a16="http://schemas.microsoft.com/office/drawing/2014/main" id="{CA6C843E-943C-C83C-8B75-7F2766C79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3" r="926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3004-B832-732A-B47D-1D7550FA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2247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600" dirty="0"/>
              <a:t>Re-cap: Standard Scores</a:t>
            </a:r>
            <a:endParaRPr lang="en-GB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A97C-BAE6-D692-6703-B96FD665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547106" cy="3207258"/>
          </a:xfrm>
        </p:spPr>
        <p:txBody>
          <a:bodyPr anchor="t">
            <a:normAutofit/>
          </a:bodyPr>
          <a:lstStyle/>
          <a:p>
            <a:r>
              <a:rPr lang="en-US" sz="4000" dirty="0"/>
              <a:t>If the standard deviation is small</a:t>
            </a:r>
            <a:endParaRPr lang="en-GB" sz="4000" dirty="0"/>
          </a:p>
          <a:p>
            <a:r>
              <a:rPr lang="en-GB" sz="4000" dirty="0"/>
              <a:t>Scores away from the mean are NOT common</a:t>
            </a:r>
          </a:p>
          <a:p>
            <a:r>
              <a:rPr lang="en-GB" sz="4000" dirty="0"/>
              <a:t>Probably low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515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772A-ED8C-4BE6-3FDF-F930B607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Re-cap: Standard Scores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31A73-07B7-7C05-E407-86B51341C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SD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52B44-C427-364B-6F92-CD0E8F6552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Raw Score = 3</a:t>
            </a:r>
          </a:p>
          <a:p>
            <a:r>
              <a:rPr lang="en-US" dirty="0"/>
              <a:t>Norm Group = 3.5</a:t>
            </a:r>
          </a:p>
          <a:p>
            <a:r>
              <a:rPr lang="en-US" dirty="0"/>
              <a:t>Norm SD = 0.2</a:t>
            </a:r>
          </a:p>
          <a:p>
            <a:endParaRPr lang="en-US" dirty="0"/>
          </a:p>
          <a:p>
            <a:r>
              <a:rPr lang="en-US" dirty="0"/>
              <a:t>Most people score between 3.3 and 3.7 so this score is quite rare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619A5-BDF5-00B2-5EB9-5E4010588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Higher SD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73CA0-85C0-151E-5FD4-4B53615E65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Raw Score = 3</a:t>
            </a:r>
          </a:p>
          <a:p>
            <a:r>
              <a:rPr lang="en-US" dirty="0"/>
              <a:t>Norm Group = 3.5</a:t>
            </a:r>
          </a:p>
          <a:p>
            <a:r>
              <a:rPr lang="en-US" dirty="0"/>
              <a:t>Norm SD = 1.0</a:t>
            </a:r>
          </a:p>
          <a:p>
            <a:endParaRPr lang="en-US" dirty="0"/>
          </a:p>
          <a:p>
            <a:r>
              <a:rPr lang="en-US" dirty="0"/>
              <a:t>Most people Score between 2.5-4.5 so 3 isn’t that rare a score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40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AB35-3586-2590-911F-99E1C766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Scores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99B5C-FADF-15FF-F171-E917B562A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Tell us how far away from the mean a score is</a:t>
                </a:r>
              </a:p>
              <a:p>
                <a:r>
                  <a:rPr lang="en-GB" dirty="0"/>
                  <a:t>Centred at 0</a:t>
                </a:r>
              </a:p>
              <a:p>
                <a:r>
                  <a:rPr lang="en-GB" dirty="0"/>
                  <a:t>Each whole number represents a standard deviation</a:t>
                </a:r>
              </a:p>
              <a:p>
                <a:r>
                  <a:rPr lang="en-GB" dirty="0"/>
                  <a:t>Negative scores below the mean</a:t>
                </a:r>
              </a:p>
              <a:p>
                <a:r>
                  <a:rPr lang="en-GB" dirty="0"/>
                  <a:t>Positive scores above the mean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99B5C-FADF-15FF-F171-E917B562A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7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772A-ED8C-4BE6-3FDF-F930B607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Re-cap: Standard Scores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31A73-07B7-7C05-E407-86B51341C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SD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52B44-C427-364B-6F92-CD0E8F6552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987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Raw Score = 3</a:t>
                </a:r>
              </a:p>
              <a:p>
                <a:r>
                  <a:rPr lang="en-US" dirty="0"/>
                  <a:t>Norm Group = 3.5</a:t>
                </a:r>
              </a:p>
              <a:p>
                <a:r>
                  <a:rPr lang="en-US" dirty="0"/>
                  <a:t>Norm SD = 0.2</a:t>
                </a:r>
              </a:p>
              <a:p>
                <a:endParaRPr lang="en-US" dirty="0"/>
              </a:p>
              <a:p>
                <a:r>
                  <a:rPr lang="en-US" dirty="0"/>
                  <a:t>Most people score between 3.3 and 3.7 so this score is quite rare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3−3.5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52B44-C427-364B-6F92-CD0E8F655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987800"/>
              </a:xfrm>
              <a:blipFill>
                <a:blip r:embed="rId2"/>
                <a:stretch>
                  <a:fillRect l="-2128" t="-2599" r="-2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619A5-BDF5-00B2-5EB9-5E4010588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Higher SD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773CA0-85C0-151E-5FD4-4B53615E652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Raw Score = 3</a:t>
                </a:r>
              </a:p>
              <a:p>
                <a:r>
                  <a:rPr lang="en-US" dirty="0"/>
                  <a:t>Norm Group = 3.5</a:t>
                </a:r>
              </a:p>
              <a:p>
                <a:r>
                  <a:rPr lang="en-US" dirty="0"/>
                  <a:t>Norm SD = 1.0</a:t>
                </a:r>
              </a:p>
              <a:p>
                <a:endParaRPr lang="en-US" dirty="0"/>
              </a:p>
              <a:p>
                <a:r>
                  <a:rPr lang="en-US" dirty="0"/>
                  <a:t>Most people Score between 2.5-4.5 so 3 isn’t that rare a score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3−3.5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773CA0-85C0-151E-5FD4-4B53615E6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18" t="-2815" r="-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8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35F4-391C-4E2E-04A4-CC0563BA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0A91-4568-15DC-02B1-5725EE7B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familiar with the test data record sheet template</a:t>
            </a:r>
          </a:p>
          <a:p>
            <a:r>
              <a:rPr lang="en-US" dirty="0"/>
              <a:t>Understand how this relates to Part 2 of the Portfolio</a:t>
            </a:r>
          </a:p>
          <a:p>
            <a:r>
              <a:rPr lang="en-US" dirty="0"/>
              <a:t>Work through practice 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6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AB35-3586-2590-911F-99E1C766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Scores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9B5C-FADF-15FF-F171-E917B562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us how far away from the mean a score is</a:t>
            </a:r>
          </a:p>
          <a:p>
            <a:r>
              <a:rPr lang="en-GB" dirty="0"/>
              <a:t>Centred at 50</a:t>
            </a:r>
          </a:p>
          <a:p>
            <a:r>
              <a:rPr lang="en-GB" dirty="0"/>
              <a:t>Standard Deviation of 10</a:t>
            </a:r>
          </a:p>
          <a:p>
            <a:r>
              <a:rPr lang="en-GB" dirty="0"/>
              <a:t>Scores below 50 below the mean</a:t>
            </a:r>
          </a:p>
          <a:p>
            <a:r>
              <a:rPr lang="en-GB" dirty="0"/>
              <a:t>Scores above 50 above the mean</a:t>
            </a:r>
          </a:p>
          <a:p>
            <a:r>
              <a:rPr lang="en-GB" dirty="0"/>
              <a:t>No negative scores so easier to communicate</a:t>
            </a:r>
          </a:p>
          <a:p>
            <a:r>
              <a:rPr lang="en-GB" dirty="0"/>
              <a:t>T = (Z * 10) + 50</a:t>
            </a:r>
          </a:p>
        </p:txBody>
      </p:sp>
    </p:spTree>
    <p:extLst>
      <p:ext uri="{BB962C8B-B14F-4D97-AF65-F5344CB8AC3E}">
        <p14:creationId xmlns:p14="http://schemas.microsoft.com/office/powerpoint/2010/main" val="269866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772A-ED8C-4BE6-3FDF-F930B607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Re-cap: Standard Scores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31A73-07B7-7C05-E407-86B51341C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SD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52B44-C427-364B-6F92-CD0E8F65520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987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Raw Score = 3</a:t>
                </a:r>
              </a:p>
              <a:p>
                <a:r>
                  <a:rPr lang="en-US" dirty="0"/>
                  <a:t>Norm Group = 3.5</a:t>
                </a:r>
              </a:p>
              <a:p>
                <a:r>
                  <a:rPr lang="en-US" dirty="0"/>
                  <a:t>Norm SD = 0.2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3−3.5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 = (-2.5*10) + 50 = 25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952B44-C427-364B-6F92-CD0E8F655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3987800"/>
              </a:xfrm>
              <a:blipFill>
                <a:blip r:embed="rId2"/>
                <a:stretch>
                  <a:fillRect l="-2128" t="-25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619A5-BDF5-00B2-5EB9-5E4010588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Higher SD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773CA0-85C0-151E-5FD4-4B53615E652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Raw Score = 3</a:t>
                </a:r>
              </a:p>
              <a:p>
                <a:r>
                  <a:rPr lang="en-US" dirty="0"/>
                  <a:t>Norm Group = 3.5</a:t>
                </a:r>
              </a:p>
              <a:p>
                <a:r>
                  <a:rPr lang="en-US" dirty="0"/>
                  <a:t>Norm SD = 1.0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3−3.5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 = (-0.5*10)+50 = 45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773CA0-85C0-151E-5FD4-4B53615E6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18" t="-2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16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CBB0-9C83-B546-B7B6-2A9DB7B7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Practice Materials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1294C1-1BE0-8535-C7CC-A35F44972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0831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221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DF81-DB07-A000-047C-6E9278B7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E6D49-8CBC-DD2F-07A2-85276AA6F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89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1D50-6FB1-B63C-9DE8-31A2B55C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of Measurement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5D69E-3905-BC3E-0286-98F47DDD9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Provides an estimate of how far a score is likely to deviate from the test takers ‘True’ score</a:t>
                </a:r>
              </a:p>
              <a:p>
                <a:r>
                  <a:rPr lang="en-US" dirty="0"/>
                  <a:t>Calculated from the norm group standard deviation and reliability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𝑆𝐷</m:t>
                    </m:r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𝑟𝑥𝑥</m:t>
                        </m:r>
                      </m:e>
                    </m:rad>
                  </m:oMath>
                </a14:m>
                <a:endParaRPr lang="en-GB" dirty="0"/>
              </a:p>
              <a:p>
                <a:r>
                  <a:rPr lang="en-GB" dirty="0"/>
                  <a:t>Can provide a range of likely scores that would occur upon repeated testing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5D69E-3905-BC3E-0286-98F47DDD9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236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CBB0-9C83-B546-B7B6-2A9DB7B7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Practice Materials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9A9B24A-5A54-0D4D-903B-9963B3683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2606" y="2091095"/>
            <a:ext cx="4404439" cy="420624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D8EDD1E-A619-CB43-B36F-43AE14E74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849" y="2086081"/>
            <a:ext cx="466065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1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E8DE-EB64-8849-92C7-E173660A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1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/>
              <a:t>Practice Data-Record Sheet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908FC8A-C9A6-0D45-B174-5E1A469F3C88}"/>
              </a:ext>
            </a:extLst>
          </p:cNvPr>
          <p:cNvGraphicFramePr>
            <a:graphicFrameLocks noGrp="1"/>
          </p:cNvGraphicFramePr>
          <p:nvPr/>
        </p:nvGraphicFramePr>
        <p:xfrm>
          <a:off x="1545021" y="2904014"/>
          <a:ext cx="9095039" cy="32918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20965">
                  <a:extLst>
                    <a:ext uri="{9D8B030D-6E8A-4147-A177-3AD203B41FA5}">
                      <a16:colId xmlns:a16="http://schemas.microsoft.com/office/drawing/2014/main" val="4023612070"/>
                    </a:ext>
                  </a:extLst>
                </a:gridCol>
                <a:gridCol w="5574074">
                  <a:extLst>
                    <a:ext uri="{9D8B030D-6E8A-4147-A177-3AD203B41FA5}">
                      <a16:colId xmlns:a16="http://schemas.microsoft.com/office/drawing/2014/main" val="79696968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</a:rPr>
                        <a:t>Big Five - Neuroticism</a:t>
                      </a: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5073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Norm group used and N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5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Unidimensional =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Tau Equivalent =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Norm mean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Norm SD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252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Alpha reliability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Omega Reliability 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3038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SEM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69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Number of items = 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4387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Percentile from norm group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649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68% confidence interval</a:t>
                      </a:r>
                    </a:p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68% CI = [       ,      ]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9106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Raw score 95% confidence interval</a:t>
                      </a:r>
                    </a:p>
                    <a:p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</a:rPr>
                        <a:t>95% CI = [       ,      ]</a:t>
                      </a:r>
                      <a:endParaRPr lang="en-GB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0346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2E41149-5C25-014D-92B4-AD611C4B4CD5}"/>
              </a:ext>
            </a:extLst>
          </p:cNvPr>
          <p:cNvSpPr txBox="1"/>
          <p:nvPr/>
        </p:nvSpPr>
        <p:spPr>
          <a:xfrm>
            <a:off x="4204138" y="3117851"/>
            <a:ext cx="24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MMU MSc Students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8A7877-AEAB-1240-B046-35548D6FB0D7}"/>
              </a:ext>
            </a:extLst>
          </p:cNvPr>
          <p:cNvSpPr txBox="1"/>
          <p:nvPr/>
        </p:nvSpPr>
        <p:spPr>
          <a:xfrm>
            <a:off x="3309691" y="33750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E626D-6440-374B-8E0C-5F940EEAF570}"/>
              </a:ext>
            </a:extLst>
          </p:cNvPr>
          <p:cNvSpPr txBox="1"/>
          <p:nvPr/>
        </p:nvSpPr>
        <p:spPr>
          <a:xfrm>
            <a:off x="6852745" y="3429000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D3A8E6-43EE-1148-8787-80ED61BA12AF}"/>
              </a:ext>
            </a:extLst>
          </p:cNvPr>
          <p:cNvSpPr txBox="1"/>
          <p:nvPr/>
        </p:nvSpPr>
        <p:spPr>
          <a:xfrm>
            <a:off x="3057057" y="37061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30579-3CD6-5641-913C-55F0F9CE1FDA}"/>
              </a:ext>
            </a:extLst>
          </p:cNvPr>
          <p:cNvSpPr txBox="1"/>
          <p:nvPr/>
        </p:nvSpPr>
        <p:spPr>
          <a:xfrm>
            <a:off x="6284670" y="370102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CF39B-6F4B-AD40-AA07-FA9C69AF9A68}"/>
              </a:ext>
            </a:extLst>
          </p:cNvPr>
          <p:cNvSpPr txBox="1"/>
          <p:nvPr/>
        </p:nvSpPr>
        <p:spPr>
          <a:xfrm>
            <a:off x="3652211" y="39933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0715D4-CE9C-FB4E-9C50-DC143C911864}"/>
              </a:ext>
            </a:extLst>
          </p:cNvPr>
          <p:cNvSpPr txBox="1"/>
          <p:nvPr/>
        </p:nvSpPr>
        <p:spPr>
          <a:xfrm>
            <a:off x="7059115" y="39933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0.829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AC3535-3F98-1240-8C0B-AA3215490D04}"/>
              </a:ext>
            </a:extLst>
          </p:cNvPr>
          <p:cNvSpPr txBox="1"/>
          <p:nvPr/>
        </p:nvSpPr>
        <p:spPr>
          <a:xfrm>
            <a:off x="3430355" y="422185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0.613 * √1-.829 = 0.25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10F196-D39F-B14E-A839-4541A018C399}"/>
              </a:ext>
            </a:extLst>
          </p:cNvPr>
          <p:cNvSpPr txBox="1"/>
          <p:nvPr/>
        </p:nvSpPr>
        <p:spPr>
          <a:xfrm>
            <a:off x="3353773" y="45091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BDF331-EB28-BD4B-B6C7-22BF544A394D}"/>
              </a:ext>
            </a:extLst>
          </p:cNvPr>
          <p:cNvSpPr txBox="1"/>
          <p:nvPr/>
        </p:nvSpPr>
        <p:spPr>
          <a:xfrm>
            <a:off x="6977539" y="45183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B96AEE-5C11-B446-9E7F-932609A74210}"/>
              </a:ext>
            </a:extLst>
          </p:cNvPr>
          <p:cNvSpPr txBox="1"/>
          <p:nvPr/>
        </p:nvSpPr>
        <p:spPr>
          <a:xfrm>
            <a:off x="4382815" y="47927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BCC21-40C1-824D-8CB0-810C489BA57B}"/>
              </a:ext>
            </a:extLst>
          </p:cNvPr>
          <p:cNvSpPr txBox="1"/>
          <p:nvPr/>
        </p:nvSpPr>
        <p:spPr>
          <a:xfrm>
            <a:off x="3589240" y="530845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± 0.25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FA56AA-F95B-D34C-8DDC-BBDA956A4273}"/>
              </a:ext>
            </a:extLst>
          </p:cNvPr>
          <p:cNvSpPr txBox="1"/>
          <p:nvPr/>
        </p:nvSpPr>
        <p:spPr>
          <a:xfrm>
            <a:off x="1797269" y="6484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72C8E-8FF4-8046-B027-4DC8CE355396}"/>
              </a:ext>
            </a:extLst>
          </p:cNvPr>
          <p:cNvSpPr txBox="1"/>
          <p:nvPr/>
        </p:nvSpPr>
        <p:spPr>
          <a:xfrm>
            <a:off x="3441142" y="5852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 ± (2 x 0.25)</a:t>
            </a:r>
          </a:p>
        </p:txBody>
      </p:sp>
    </p:spTree>
    <p:extLst>
      <p:ext uri="{BB962C8B-B14F-4D97-AF65-F5344CB8AC3E}">
        <p14:creationId xmlns:p14="http://schemas.microsoft.com/office/powerpoint/2010/main" val="10965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Black pen against a sheet with shaded numbers">
            <a:extLst>
              <a:ext uri="{FF2B5EF4-FFF2-40B4-BE49-F238E27FC236}">
                <a16:creationId xmlns:a16="http://schemas.microsoft.com/office/drawing/2014/main" id="{5E57362A-6E2C-50E5-EF68-2AFF60EE7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CBB0-9C83-B546-B7B6-2A9DB7B7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E513-DCD0-1941-9314-7445A8A6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Work through the data record sheet for one of the Big Five factors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178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9E8DE-EB64-8849-92C7-E173660A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Post-Session Activity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C598D4C-A5A1-7442-9706-4ABAC22E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/>
              <a:t>Post-session reading</a:t>
            </a:r>
          </a:p>
          <a:p>
            <a:r>
              <a:rPr lang="en-US" sz="2400"/>
              <a:t>Activities</a:t>
            </a:r>
          </a:p>
          <a:p>
            <a:pPr lvl="1"/>
            <a:r>
              <a:rPr lang="en-US"/>
              <a:t>Practice data record sheet</a:t>
            </a:r>
          </a:p>
          <a:p>
            <a:pPr lvl="1"/>
            <a:r>
              <a:rPr lang="en-US"/>
              <a:t>Practice worksheet questions</a:t>
            </a:r>
          </a:p>
          <a:p>
            <a:pPr lvl="1"/>
            <a:r>
              <a:rPr lang="en-US"/>
              <a:t>Start working on your own dataset</a:t>
            </a:r>
          </a:p>
          <a:p>
            <a:r>
              <a:rPr lang="en-US" sz="2400"/>
              <a:t>We encourage you to work in groups!</a:t>
            </a:r>
          </a:p>
        </p:txBody>
      </p:sp>
    </p:spTree>
    <p:extLst>
      <p:ext uri="{BB962C8B-B14F-4D97-AF65-F5344CB8AC3E}">
        <p14:creationId xmlns:p14="http://schemas.microsoft.com/office/powerpoint/2010/main" val="313219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2027-96A3-52C1-09F3-C12D0531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76" r="2" b="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0C88C-2C1E-C018-0F33-DFE0B210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We’ve Done So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0EA6F-186B-B15C-6663-49947F9A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06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616C-844A-2386-22F3-E70C4AA3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Selecting a Measure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0D40-9AF6-4022-1C49-AAE3D17A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Construct Validation (Week 2)</a:t>
            </a:r>
          </a:p>
          <a:p>
            <a:pPr lvl="1"/>
            <a:r>
              <a:rPr lang="en-US" sz="2000"/>
              <a:t>What is the phenomenon we’re interested in</a:t>
            </a:r>
          </a:p>
          <a:p>
            <a:pPr lvl="1"/>
            <a:r>
              <a:rPr lang="en-US" sz="2000"/>
              <a:t>What can this tell us about behaviour?</a:t>
            </a:r>
          </a:p>
          <a:p>
            <a:r>
              <a:rPr lang="en-GB" sz="2000"/>
              <a:t>Choosing a scale (Week 2; Week 5)</a:t>
            </a:r>
          </a:p>
          <a:p>
            <a:pPr lvl="1"/>
            <a:r>
              <a:rPr lang="en-GB" sz="2000"/>
              <a:t>How can this construct answer a particular question?</a:t>
            </a:r>
          </a:p>
          <a:p>
            <a:pPr lvl="1"/>
            <a:r>
              <a:rPr lang="en-GB" sz="2000"/>
              <a:t>What scale is appropriate for measuring this construct?</a:t>
            </a:r>
          </a:p>
          <a:p>
            <a:pPr lvl="1"/>
            <a:endParaRPr lang="en-GB" sz="2000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CA875DE9-1234-27FD-ACC0-CF3BDA043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AA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1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8D004-C879-C36B-B00A-4BD5B4F1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Checking the Measure</a:t>
            </a:r>
            <a:endParaRPr lang="en-GB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0D58-625A-887B-6D5C-E524A4AE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Assumption Checks:</a:t>
            </a:r>
          </a:p>
          <a:p>
            <a:pPr lvl="1"/>
            <a:r>
              <a:rPr lang="en-US" sz="2200" dirty="0"/>
              <a:t>Uni-dimensionality (Week 4)</a:t>
            </a:r>
          </a:p>
          <a:p>
            <a:pPr lvl="1"/>
            <a:r>
              <a:rPr lang="en-GB" sz="2200" dirty="0"/>
              <a:t>Tau Equivalence (Week 5)</a:t>
            </a:r>
          </a:p>
          <a:p>
            <a:pPr lvl="1"/>
            <a:r>
              <a:rPr lang="en-GB" sz="2200" dirty="0"/>
              <a:t>Reliability (Week 5)</a:t>
            </a:r>
          </a:p>
          <a:p>
            <a:pPr lvl="1"/>
            <a:r>
              <a:rPr lang="en-GB" sz="2200" dirty="0"/>
              <a:t>Normal Distribution (Week 2)</a:t>
            </a:r>
          </a:p>
        </p:txBody>
      </p:sp>
      <p:pic>
        <p:nvPicPr>
          <p:cNvPr id="5" name="Picture 4" descr="Periodic table of elements">
            <a:extLst>
              <a:ext uri="{FF2B5EF4-FFF2-40B4-BE49-F238E27FC236}">
                <a16:creationId xmlns:a16="http://schemas.microsoft.com/office/drawing/2014/main" id="{B5300B17-3ABE-759C-EC89-640B23659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9" r="1556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4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8D004-C879-C36B-B00A-4BD5B4F1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Summarising</a:t>
            </a:r>
            <a:r>
              <a:rPr lang="en-US" sz="5400" dirty="0"/>
              <a:t> the Measure</a:t>
            </a:r>
            <a:endParaRPr lang="en-GB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0D58-625A-887B-6D5C-E524A4AE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28820" cy="33206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Summary Statistics (Week 2)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Standard Deviation</a:t>
            </a:r>
          </a:p>
          <a:p>
            <a:r>
              <a:rPr lang="en-US" dirty="0" err="1"/>
              <a:t>Standardised</a:t>
            </a:r>
            <a:r>
              <a:rPr lang="en-US" dirty="0"/>
              <a:t> Scores (Week 2, Follow-up Week 6)</a:t>
            </a:r>
          </a:p>
          <a:p>
            <a:pPr lvl="1"/>
            <a:r>
              <a:rPr lang="en-US" dirty="0"/>
              <a:t>Z scores</a:t>
            </a:r>
          </a:p>
          <a:p>
            <a:pPr lvl="1"/>
            <a:r>
              <a:rPr lang="en-US" dirty="0"/>
              <a:t>T Scores</a:t>
            </a:r>
          </a:p>
          <a:p>
            <a:pPr lvl="1"/>
            <a:r>
              <a:rPr lang="en-US" dirty="0" err="1"/>
              <a:t>Sten</a:t>
            </a:r>
            <a:r>
              <a:rPr lang="en-US" dirty="0"/>
              <a:t>/Stanine</a:t>
            </a:r>
          </a:p>
        </p:txBody>
      </p:sp>
      <p:pic>
        <p:nvPicPr>
          <p:cNvPr id="5" name="Picture 4" descr="Periodic table of elements">
            <a:extLst>
              <a:ext uri="{FF2B5EF4-FFF2-40B4-BE49-F238E27FC236}">
                <a16:creationId xmlns:a16="http://schemas.microsoft.com/office/drawing/2014/main" id="{B5300B17-3ABE-759C-EC89-640B23659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9" r="1556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67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2027-96A3-52C1-09F3-C12D0531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76" r="2" b="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0C88C-2C1E-C018-0F33-DFE0B210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Still to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0EA6F-186B-B15C-6663-49947F9A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2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1E3CB310-18A0-DA73-E2FD-468B3DA2D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06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40138-744C-3F0F-39DD-8BA46D00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Quantifying Error (this week)</a:t>
            </a:r>
            <a:endParaRPr lang="en-GB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1DBE7-77AC-27C1-A7AF-DAB2D58F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446528" cy="4139946"/>
          </a:xfrm>
        </p:spPr>
        <p:txBody>
          <a:bodyPr anchor="t">
            <a:normAutofit/>
          </a:bodyPr>
          <a:lstStyle/>
          <a:p>
            <a:r>
              <a:rPr lang="en-US" sz="2400" dirty="0"/>
              <a:t>True Score + Error</a:t>
            </a:r>
          </a:p>
          <a:p>
            <a:r>
              <a:rPr lang="en-US" sz="2400" dirty="0"/>
              <a:t>How do we estimate the degree of error around a score?</a:t>
            </a:r>
          </a:p>
          <a:p>
            <a:r>
              <a:rPr lang="en-US" sz="2400" dirty="0"/>
              <a:t>How do we communicate this?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6405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DA94A-0861-5BB5-27C7-17D5AFED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88" y="392601"/>
            <a:ext cx="6290733" cy="918100"/>
          </a:xfrm>
        </p:spPr>
        <p:txBody>
          <a:bodyPr>
            <a:normAutofit/>
          </a:bodyPr>
          <a:lstStyle/>
          <a:p>
            <a:r>
              <a:rPr lang="en-US" sz="3600" dirty="0"/>
              <a:t>Providing Feedback (Next week)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4130-FFDD-758F-81E8-01672AF0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13641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We have</a:t>
            </a:r>
          </a:p>
          <a:p>
            <a:pPr lvl="1"/>
            <a:r>
              <a:rPr lang="en-US" sz="2000" dirty="0"/>
              <a:t>A question</a:t>
            </a:r>
          </a:p>
          <a:p>
            <a:pPr lvl="1"/>
            <a:r>
              <a:rPr lang="en-US" sz="2000" dirty="0"/>
              <a:t>A measure</a:t>
            </a:r>
          </a:p>
          <a:p>
            <a:pPr lvl="1"/>
            <a:r>
              <a:rPr lang="en-US" sz="2000" dirty="0"/>
              <a:t>A norm group</a:t>
            </a:r>
          </a:p>
          <a:p>
            <a:pPr lvl="1"/>
            <a:r>
              <a:rPr lang="en-US" sz="2000" dirty="0"/>
              <a:t>A degree of error</a:t>
            </a:r>
          </a:p>
          <a:p>
            <a:r>
              <a:rPr lang="en-US" sz="2000" dirty="0"/>
              <a:t>How do we communicate this in an understandable and useful way?</a:t>
            </a:r>
            <a:endParaRPr lang="en-GB" sz="2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boxes">
            <a:extLst>
              <a:ext uri="{FF2B5EF4-FFF2-40B4-BE49-F238E27FC236}">
                <a16:creationId xmlns:a16="http://schemas.microsoft.com/office/drawing/2014/main" id="{29BAB842-35FD-7219-7370-29AC7531D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37" r="23356"/>
          <a:stretch/>
        </p:blipFill>
        <p:spPr>
          <a:xfrm>
            <a:off x="6412117" y="10"/>
            <a:ext cx="5779884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000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075395c9-be48-42d1-a677-ef84fe25112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5B7CF51FD7D419C5CAA01758E47AC" ma:contentTypeVersion="13" ma:contentTypeDescription="Create a new document." ma:contentTypeScope="" ma:versionID="b64f38b3ec8a3619e5554203bfedb273">
  <xsd:schema xmlns:xsd="http://www.w3.org/2001/XMLSchema" xmlns:xs="http://www.w3.org/2001/XMLSchema" xmlns:p="http://schemas.microsoft.com/office/2006/metadata/properties" xmlns:ns2="22dc0c7b-222c-4368-9d25-b23c1c5625aa" xmlns:ns3="a544f5c6-c2b2-44cf-9139-519269434505" targetNamespace="http://schemas.microsoft.com/office/2006/metadata/properties" ma:root="true" ma:fieldsID="24a7b17ef24addfb07d34f978b6a18cc" ns2:_="" ns3:_="">
    <xsd:import namespace="22dc0c7b-222c-4368-9d25-b23c1c5625aa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c0c7b-222c-4368-9d25-b23c1c562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9C2849-6D24-4D61-81F3-76ECCD4C54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A0476F-CEAE-4357-AA02-1E0939561F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dc0c7b-222c-4368-9d25-b23c1c5625aa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5B37DE-303A-455D-95FA-CA381BCCA7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850</Words>
  <Application>Microsoft Office PowerPoint</Application>
  <PresentationFormat>Widescreen</PresentationFormat>
  <Paragraphs>174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Office Theme</vt:lpstr>
      <vt:lpstr>Week 3 Hour 1</vt:lpstr>
      <vt:lpstr>Learning Objectives</vt:lpstr>
      <vt:lpstr>What We’ve Done So Far</vt:lpstr>
      <vt:lpstr>Selecting a Measure</vt:lpstr>
      <vt:lpstr>Checking the Measure</vt:lpstr>
      <vt:lpstr>Summarising the Measure</vt:lpstr>
      <vt:lpstr>Still to Do</vt:lpstr>
      <vt:lpstr>Quantifying Error (this week)</vt:lpstr>
      <vt:lpstr>Providing Feedback (Next week)</vt:lpstr>
      <vt:lpstr>Checking for Bias</vt:lpstr>
      <vt:lpstr>Alternative Approaches to Feedback</vt:lpstr>
      <vt:lpstr>Re-cap: Standard Scores</vt:lpstr>
      <vt:lpstr>Re-cap: Standard Scores</vt:lpstr>
      <vt:lpstr>Re-cap: Standard Scores</vt:lpstr>
      <vt:lpstr>Re-cap: Standard Scores</vt:lpstr>
      <vt:lpstr>Re-cap: Standard Scores</vt:lpstr>
      <vt:lpstr>Re-cap: Standard Scores</vt:lpstr>
      <vt:lpstr>Z Scores</vt:lpstr>
      <vt:lpstr>Re-cap: Standard Scores</vt:lpstr>
      <vt:lpstr>T Scores</vt:lpstr>
      <vt:lpstr>Re-cap: Standard Scores</vt:lpstr>
      <vt:lpstr>Practice Materials</vt:lpstr>
      <vt:lpstr>Hour 2</vt:lpstr>
      <vt:lpstr>Standard Error of Measurement</vt:lpstr>
      <vt:lpstr>Practice Materials</vt:lpstr>
      <vt:lpstr>Practice Data-Record Sheet</vt:lpstr>
      <vt:lpstr>Task 1</vt:lpstr>
      <vt:lpstr>Post-Session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Hour 3</dc:title>
  <dc:creator>Oliver Clark</dc:creator>
  <cp:lastModifiedBy>Oliver Clark</cp:lastModifiedBy>
  <cp:revision>9</cp:revision>
  <dcterms:created xsi:type="dcterms:W3CDTF">2022-03-21T17:45:30Z</dcterms:created>
  <dcterms:modified xsi:type="dcterms:W3CDTF">2023-03-07T08:29:57Z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0x010100A4D5B7CF51FD7D419C5CAA01758E47AC</vt:lpwstr>
  </property>
</Properties>
</file>