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84683" autoAdjust="0"/>
  </p:normalViewPr>
  <p:slideViewPr>
    <p:cSldViewPr snapToGrid="0">
      <p:cViewPr varScale="1">
        <p:scale>
          <a:sx n="64" d="100"/>
          <a:sy n="64" d="100"/>
        </p:scale>
        <p:origin x="13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4299F-5C0C-49C7-B5DE-F4BB06116D22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E5C51-78E1-4ACE-B41D-B53C8D195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84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defined variance last week as the average distance of a set of data-points from the mean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E5C51-78E1-4ACE-B41D-B53C8D19533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03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defined variance last week as the average distance of a set of data-points from the mean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E5C51-78E1-4ACE-B41D-B53C8D19533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12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defined variance last week as the average distance of a set of data-points from the mean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E5C51-78E1-4ACE-B41D-B53C8D19533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00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person has scored exactly the mean on both measures.  The difference from mean 1 is 0 and the difference from mean 2 is 0.  If the distance between the mean on both measures is identical for all participants then the covariation will be precisely zero</a:t>
            </a:r>
          </a:p>
          <a:p>
            <a:endParaRPr lang="en-US" dirty="0"/>
          </a:p>
          <a:p>
            <a:r>
              <a:rPr lang="en-US" dirty="0"/>
              <a:t>This next person scored exactly the mean on measure 1 and 2 standard deviations above the mean on measure 2.  The difference between the participant and the mean in measure 2 is positive, and the difference between the participant and the mean in measure 1 is 0.  If somebody scores exactly the mean on one score and not on the other then the covariation will be zero.</a:t>
            </a:r>
          </a:p>
          <a:p>
            <a:endParaRPr lang="en-US" dirty="0"/>
          </a:p>
          <a:p>
            <a:r>
              <a:rPr lang="en-US" dirty="0"/>
              <a:t>This person has scores above the mean on both scales – when someone scores higher than the mean on both scales, there is a positive covariation between the two measures.</a:t>
            </a:r>
          </a:p>
          <a:p>
            <a:endParaRPr lang="en-US" dirty="0"/>
          </a:p>
          <a:p>
            <a:r>
              <a:rPr lang="en-US" dirty="0"/>
              <a:t>This person has scored above the mean on measure 1, but below the mean on measure 2 – this pattern results in a negative covariation.</a:t>
            </a:r>
          </a:p>
          <a:p>
            <a:endParaRPr lang="en-US" dirty="0"/>
          </a:p>
          <a:p>
            <a:r>
              <a:rPr lang="en-US" dirty="0"/>
              <a:t>This person has scored below the men on measure 1 and below the mean on measure 2 – this actually indicates a positive </a:t>
            </a:r>
            <a:r>
              <a:rPr lang="en-US" dirty="0" err="1"/>
              <a:t>covariationbetween</a:t>
            </a:r>
            <a:r>
              <a:rPr lang="en-US" dirty="0"/>
              <a:t> the two measures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E5C51-78E1-4ACE-B41D-B53C8D19533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06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0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7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23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2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9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4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1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7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8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5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0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11" r:id="rId4"/>
    <p:sldLayoutId id="2147483712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Icon&#10;&#10;Description automatically generated">
            <a:extLst>
              <a:ext uri="{FF2B5EF4-FFF2-40B4-BE49-F238E27FC236}">
                <a16:creationId xmlns:a16="http://schemas.microsoft.com/office/drawing/2014/main" id="{C0CB9D6F-3D7F-0CED-41E8-AB250E23C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" r="-2" b="-2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A49B5-46A0-34EB-2B38-1EFE2D9B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Causation, Covariation, Correlation</a:t>
            </a:r>
            <a:endParaRPr lang="en-GB" sz="33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17605-0542-261D-0FB9-1D2F86C6F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4238046"/>
            <a:ext cx="3751260" cy="174140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Dr Oliver Clark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5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CBDD-6F01-A2B2-3F15-0967D7EC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6C44-C14A-CFFE-B9C3-5B079E28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Understand the distinction and relationship between the three C’s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Draw a basic graphical model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Interpret correlations visually and numerically</a:t>
            </a:r>
          </a:p>
        </p:txBody>
      </p:sp>
    </p:spTree>
    <p:extLst>
      <p:ext uri="{BB962C8B-B14F-4D97-AF65-F5344CB8AC3E}">
        <p14:creationId xmlns:p14="http://schemas.microsoft.com/office/powerpoint/2010/main" val="232547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528B-24A9-26A8-8E69-FDA15BC2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Variance</a:t>
            </a:r>
            <a:endParaRPr lang="en-GB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814E32-4FC7-41B0-0565-7E8DE04AC5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14789" y="604776"/>
            <a:ext cx="6427899" cy="637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DFE2E6-3A11-2EE5-4292-0A5E219B7B60}"/>
              </a:ext>
            </a:extLst>
          </p:cNvPr>
          <p:cNvSpPr/>
          <p:nvPr/>
        </p:nvSpPr>
        <p:spPr>
          <a:xfrm>
            <a:off x="8951691" y="3558772"/>
            <a:ext cx="269823" cy="2548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C24336-5659-1B25-0D56-3DC2E91C4D2B}"/>
              </a:ext>
            </a:extLst>
          </p:cNvPr>
          <p:cNvSpPr/>
          <p:nvPr/>
        </p:nvSpPr>
        <p:spPr>
          <a:xfrm>
            <a:off x="8951691" y="2924364"/>
            <a:ext cx="269823" cy="25483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3DA8D8-40F8-CD43-6ADB-0D3184F71726}"/>
              </a:ext>
            </a:extLst>
          </p:cNvPr>
          <p:cNvSpPr/>
          <p:nvPr/>
        </p:nvSpPr>
        <p:spPr>
          <a:xfrm>
            <a:off x="8951690" y="3299228"/>
            <a:ext cx="269823" cy="25483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45B3FD-5B72-1544-36FB-14CEE2BD81BF}"/>
              </a:ext>
            </a:extLst>
          </p:cNvPr>
          <p:cNvSpPr/>
          <p:nvPr/>
        </p:nvSpPr>
        <p:spPr>
          <a:xfrm>
            <a:off x="8913169" y="2162539"/>
            <a:ext cx="269823" cy="25483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C0E6BA-2684-5971-4215-85519DD3D911}"/>
              </a:ext>
            </a:extLst>
          </p:cNvPr>
          <p:cNvSpPr/>
          <p:nvPr/>
        </p:nvSpPr>
        <p:spPr>
          <a:xfrm>
            <a:off x="8951690" y="1506052"/>
            <a:ext cx="269823" cy="25483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BC3087-6F6B-D06B-7C96-EA6C4EEF0707}"/>
              </a:ext>
            </a:extLst>
          </p:cNvPr>
          <p:cNvSpPr/>
          <p:nvPr/>
        </p:nvSpPr>
        <p:spPr>
          <a:xfrm>
            <a:off x="8984171" y="6394409"/>
            <a:ext cx="269823" cy="25483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94EC5E-0417-CA7E-7A0B-A5BBCBC24C9D}"/>
              </a:ext>
            </a:extLst>
          </p:cNvPr>
          <p:cNvSpPr/>
          <p:nvPr/>
        </p:nvSpPr>
        <p:spPr>
          <a:xfrm>
            <a:off x="9016651" y="5212684"/>
            <a:ext cx="269823" cy="2548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8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FC5A877-172F-098B-84B5-49B9E70F5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754228" y="639343"/>
            <a:ext cx="6906819" cy="5322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52528B-24A9-26A8-8E69-FDA15BC2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Variance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9EE916-B303-367E-08A5-95EAF49CC71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3359" y="2939859"/>
            <a:ext cx="5387583" cy="38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1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528B-24A9-26A8-8E69-FDA15BC2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Variance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49A5CB-B2D6-4479-3216-B20FF1BB57EA}"/>
              </a:ext>
            </a:extLst>
          </p:cNvPr>
          <p:cNvSpPr txBox="1">
            <a:spLocks/>
          </p:cNvSpPr>
          <p:nvPr/>
        </p:nvSpPr>
        <p:spPr>
          <a:xfrm>
            <a:off x="421124" y="701599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[Co]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058FFE-37F5-DC0E-61DD-4D95F2D00D15}"/>
              </a:ext>
            </a:extLst>
          </p:cNvPr>
          <p:cNvSpPr/>
          <p:nvPr/>
        </p:nvSpPr>
        <p:spPr>
          <a:xfrm>
            <a:off x="5834771" y="701599"/>
            <a:ext cx="5936105" cy="16518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of observation minus the mean squared</a:t>
            </a:r>
          </a:p>
          <a:p>
            <a:pPr algn="ctr"/>
            <a:r>
              <a:rPr lang="en-US" dirty="0"/>
              <a:t>Divided by number of scores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87C6D-059A-D364-CFA9-3A8BE6A8A7B5}"/>
              </a:ext>
            </a:extLst>
          </p:cNvPr>
          <p:cNvSpPr/>
          <p:nvPr/>
        </p:nvSpPr>
        <p:spPr>
          <a:xfrm>
            <a:off x="5834770" y="4187280"/>
            <a:ext cx="5936105" cy="16518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of:</a:t>
            </a:r>
          </a:p>
          <a:p>
            <a:pPr algn="ctr"/>
            <a:r>
              <a:rPr lang="en-US" dirty="0"/>
              <a:t>(observation 1 minus mean 1) squared, multiplied by (observation 2 minus mean 2) squared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All divided by number of scores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8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E814E32-4FC7-41B0-0565-7E8DE04AC5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101" y="486345"/>
            <a:ext cx="6427899" cy="637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EFDF6680-EFD6-3D11-6C56-3E296D89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1681" y="28122"/>
            <a:ext cx="6427899" cy="637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10A492-A700-92B7-817D-88DA64666A48}"/>
              </a:ext>
            </a:extLst>
          </p:cNvPr>
          <p:cNvSpPr/>
          <p:nvPr/>
        </p:nvSpPr>
        <p:spPr>
          <a:xfrm flipV="1">
            <a:off x="5860318" y="3124009"/>
            <a:ext cx="637165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71E7BE-8EE1-4EE4-6CE1-B34B0945F59C}"/>
              </a:ext>
            </a:extLst>
          </p:cNvPr>
          <p:cNvSpPr/>
          <p:nvPr/>
        </p:nvSpPr>
        <p:spPr>
          <a:xfrm rot="5400000">
            <a:off x="6806381" y="4504032"/>
            <a:ext cx="458670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B60970-56A9-CC2E-43B3-C268C2CEF77A}"/>
              </a:ext>
            </a:extLst>
          </p:cNvPr>
          <p:cNvSpPr/>
          <p:nvPr/>
        </p:nvSpPr>
        <p:spPr>
          <a:xfrm>
            <a:off x="8978050" y="2996592"/>
            <a:ext cx="269823" cy="2548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7B1E50-4B65-CEB0-8316-EC603683DC39}"/>
              </a:ext>
            </a:extLst>
          </p:cNvPr>
          <p:cNvSpPr/>
          <p:nvPr/>
        </p:nvSpPr>
        <p:spPr>
          <a:xfrm>
            <a:off x="10585025" y="2996592"/>
            <a:ext cx="269823" cy="25483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7DF685-C6C7-3772-2B9E-01BB050C5C0A}"/>
              </a:ext>
            </a:extLst>
          </p:cNvPr>
          <p:cNvSpPr/>
          <p:nvPr/>
        </p:nvSpPr>
        <p:spPr>
          <a:xfrm>
            <a:off x="9972931" y="2069699"/>
            <a:ext cx="269823" cy="25483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5E688E-A10D-4067-0386-0EAFA801E2C2}"/>
              </a:ext>
            </a:extLst>
          </p:cNvPr>
          <p:cNvSpPr/>
          <p:nvPr/>
        </p:nvSpPr>
        <p:spPr>
          <a:xfrm>
            <a:off x="10541848" y="5235122"/>
            <a:ext cx="269823" cy="2548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E1AB12-41A6-996E-97C2-D834B9FEAB51}"/>
              </a:ext>
            </a:extLst>
          </p:cNvPr>
          <p:cNvSpPr/>
          <p:nvPr/>
        </p:nvSpPr>
        <p:spPr>
          <a:xfrm>
            <a:off x="7302536" y="5107705"/>
            <a:ext cx="269823" cy="254833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53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A8F3-BF43-FEDA-5BC2-C9735CE4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D3313-0512-52A5-F056-A229BCFC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tell us anything about magnitude of relationship between two variables</a:t>
            </a:r>
          </a:p>
          <a:p>
            <a:r>
              <a:rPr lang="en-US" dirty="0"/>
              <a:t>Can be on totally different scales of measurement – e.g. extraversion * conscientiousness ^2 (what does that even mean?)</a:t>
            </a:r>
          </a:p>
          <a:p>
            <a:r>
              <a:rPr lang="en-US" dirty="0"/>
              <a:t>We can </a:t>
            </a:r>
            <a:r>
              <a:rPr lang="en-US" dirty="0" err="1"/>
              <a:t>standardise</a:t>
            </a:r>
            <a:r>
              <a:rPr lang="en-US" dirty="0"/>
              <a:t> covariation much like we made z scores last week by dividing by the product of standard deviations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75631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361E1E"/>
      </a:dk2>
      <a:lt2>
        <a:srgbClr val="E2E5E8"/>
      </a:lt2>
      <a:accent1>
        <a:srgbClr val="C98447"/>
      </a:accent1>
      <a:accent2>
        <a:srgbClr val="B73C35"/>
      </a:accent2>
      <a:accent3>
        <a:srgbClr val="C94776"/>
      </a:accent3>
      <a:accent4>
        <a:srgbClr val="B7359B"/>
      </a:accent4>
      <a:accent5>
        <a:srgbClr val="AF47C9"/>
      </a:accent5>
      <a:accent6>
        <a:srgbClr val="6735B7"/>
      </a:accent6>
      <a:hlink>
        <a:srgbClr val="BB3F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396</Words>
  <Application>Microsoft Office PowerPoint</Application>
  <PresentationFormat>Widescreen</PresentationFormat>
  <Paragraphs>36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Meiryo</vt:lpstr>
      <vt:lpstr>Arial</vt:lpstr>
      <vt:lpstr>Calibri</vt:lpstr>
      <vt:lpstr>Corbel</vt:lpstr>
      <vt:lpstr>ShojiVTI</vt:lpstr>
      <vt:lpstr>Causation, Covariation, Correlation</vt:lpstr>
      <vt:lpstr>Learning Outcomes</vt:lpstr>
      <vt:lpstr> Variance</vt:lpstr>
      <vt:lpstr> Variance</vt:lpstr>
      <vt:lpstr> Variance</vt:lpstr>
      <vt:lpstr>PowerPoint Presentation</vt:lpstr>
      <vt:lpstr>Covariation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Causation, Covariation, Correlation</dc:title>
  <dc:creator>Oliver Clark</dc:creator>
  <cp:lastModifiedBy>Oliver Clark</cp:lastModifiedBy>
  <cp:revision>3</cp:revision>
  <dcterms:created xsi:type="dcterms:W3CDTF">2023-01-30T17:08:31Z</dcterms:created>
  <dcterms:modified xsi:type="dcterms:W3CDTF">2023-01-30T18:07:59Z</dcterms:modified>
</cp:coreProperties>
</file>