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61" r:id="rId4"/>
    <p:sldId id="263" r:id="rId5"/>
    <p:sldId id="272" r:id="rId6"/>
    <p:sldId id="258" r:id="rId7"/>
    <p:sldId id="270" r:id="rId8"/>
    <p:sldId id="273" r:id="rId9"/>
    <p:sldId id="262" r:id="rId10"/>
    <p:sldId id="271" r:id="rId11"/>
    <p:sldId id="265" r:id="rId12"/>
    <p:sldId id="267" r:id="rId13"/>
    <p:sldId id="275" r:id="rId14"/>
    <p:sldId id="274" r:id="rId15"/>
    <p:sldId id="276" r:id="rId16"/>
    <p:sldId id="268" r:id="rId17"/>
    <p:sldId id="269" r:id="rId18"/>
    <p:sldId id="278" r:id="rId19"/>
    <p:sldId id="277" r:id="rId20"/>
    <p:sldId id="266" r:id="rId21"/>
    <p:sldId id="279" r:id="rId22"/>
    <p:sldId id="280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/>
    <p:restoredTop sz="96327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9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8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9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8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4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1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6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6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9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9038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40" r:id="rId7"/>
    <p:sldLayoutId id="2147483741" r:id="rId8"/>
    <p:sldLayoutId id="2147483742" r:id="rId9"/>
    <p:sldLayoutId id="2147483743" r:id="rId10"/>
    <p:sldLayoutId id="214748375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>
            <a:extLst>
              <a:ext uri="{FF2B5EF4-FFF2-40B4-BE49-F238E27FC236}">
                <a16:creationId xmlns:a16="http://schemas.microsoft.com/office/drawing/2014/main" id="{A2D1577A-1E68-EF5B-0F3F-EFCC369AC4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4000"/>
          </a:blip>
          <a:srcRect t="6957" b="26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64D1B-DB11-D9DC-9AAF-51AF8EEE5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685799"/>
            <a:ext cx="6561245" cy="1603041"/>
          </a:xfrm>
        </p:spPr>
        <p:txBody>
          <a:bodyPr>
            <a:normAutofit/>
          </a:bodyPr>
          <a:lstStyle/>
          <a:p>
            <a:r>
              <a:rPr lang="en-US" sz="4000" dirty="0">
                <a:highlight>
                  <a:srgbClr val="00FF00"/>
                </a:highlight>
              </a:rPr>
              <a:t>ITEM RESPONSE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3F044-A9D3-F767-3E0D-31217BCFB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2580305"/>
            <a:ext cx="2983158" cy="8763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Dr Oliver Clark</a:t>
            </a:r>
          </a:p>
        </p:txBody>
      </p:sp>
    </p:spTree>
    <p:extLst>
      <p:ext uri="{BB962C8B-B14F-4D97-AF65-F5344CB8AC3E}">
        <p14:creationId xmlns:p14="http://schemas.microsoft.com/office/powerpoint/2010/main" val="3538794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35FD8A-4F91-357A-B3DD-A25B2313C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Stricter:</a:t>
            </a:r>
          </a:p>
          <a:p>
            <a:endParaRPr lang="en-US" dirty="0"/>
          </a:p>
          <a:p>
            <a:r>
              <a:rPr lang="en-US" dirty="0"/>
              <a:t>‘Unidimensional’ structure (this is not a requirement of CTT, bizarrely, but is a requirement of reliability models)</a:t>
            </a:r>
          </a:p>
          <a:p>
            <a:r>
              <a:rPr lang="en-US" dirty="0"/>
              <a:t>Each item is representable by an item characteristic curve</a:t>
            </a:r>
          </a:p>
          <a:p>
            <a:r>
              <a:rPr lang="en-US" dirty="0"/>
              <a:t>‘Local Independence’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411F6-EBE1-CC44-AFD0-37D208B010B9}"/>
              </a:ext>
            </a:extLst>
          </p:cNvPr>
          <p:cNvSpPr txBox="1"/>
          <p:nvPr/>
        </p:nvSpPr>
        <p:spPr>
          <a:xfrm>
            <a:off x="1090246" y="685801"/>
            <a:ext cx="5005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ASSUMPTIONS OF IRT</a:t>
            </a:r>
          </a:p>
        </p:txBody>
      </p:sp>
    </p:spTree>
    <p:extLst>
      <p:ext uri="{BB962C8B-B14F-4D97-AF65-F5344CB8AC3E}">
        <p14:creationId xmlns:p14="http://schemas.microsoft.com/office/powerpoint/2010/main" val="3132871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35FD8A-4F91-357A-B3DD-A25B2313C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items are dichotomous – you get them correct or incorrect</a:t>
            </a:r>
          </a:p>
          <a:p>
            <a:r>
              <a:rPr lang="en-US" dirty="0"/>
              <a:t>In Classical Test Theory we add these up to create a continuous variable</a:t>
            </a:r>
          </a:p>
          <a:p>
            <a:r>
              <a:rPr lang="en-US" dirty="0"/>
              <a:t>In Item Response Theory we use the probability of getting an answer correct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411F6-EBE1-CC44-AFD0-37D208B010B9}"/>
              </a:ext>
            </a:extLst>
          </p:cNvPr>
          <p:cNvSpPr txBox="1"/>
          <p:nvPr/>
        </p:nvSpPr>
        <p:spPr>
          <a:xfrm>
            <a:off x="1090246" y="685801"/>
            <a:ext cx="5005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LOGISTIC MODELS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717A48-02EA-13D5-173C-664400F05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925" y="3820387"/>
            <a:ext cx="3467252" cy="27027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706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F279AC45-F874-5CB4-10E4-84AC5437E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93123" y="2177674"/>
            <a:ext cx="4823697" cy="3854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0411F6-EBE1-CC44-AFD0-37D208B010B9}"/>
              </a:ext>
            </a:extLst>
          </p:cNvPr>
          <p:cNvSpPr txBox="1"/>
          <p:nvPr/>
        </p:nvSpPr>
        <p:spPr>
          <a:xfrm>
            <a:off x="1090246" y="685801"/>
            <a:ext cx="50057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ITEM CHARACTERISTIC CURVE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43938E-C2C2-EECE-8AFD-B76688C4E7E7}"/>
              </a:ext>
            </a:extLst>
          </p:cNvPr>
          <p:cNvCxnSpPr/>
          <p:nvPr/>
        </p:nvCxnSpPr>
        <p:spPr>
          <a:xfrm>
            <a:off x="4594493" y="4118776"/>
            <a:ext cx="1143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8AEBD9-A925-47C0-BDDB-02E704305D6F}"/>
              </a:ext>
            </a:extLst>
          </p:cNvPr>
          <p:cNvCxnSpPr>
            <a:cxnSpLocks/>
          </p:cNvCxnSpPr>
          <p:nvPr/>
        </p:nvCxnSpPr>
        <p:spPr>
          <a:xfrm>
            <a:off x="5737493" y="4109116"/>
            <a:ext cx="0" cy="9541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0539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F279AC45-F874-5CB4-10E4-84AC5437E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801" y="2317749"/>
            <a:ext cx="4823697" cy="3854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0411F6-EBE1-CC44-AFD0-37D208B010B9}"/>
              </a:ext>
            </a:extLst>
          </p:cNvPr>
          <p:cNvSpPr txBox="1"/>
          <p:nvPr/>
        </p:nvSpPr>
        <p:spPr>
          <a:xfrm>
            <a:off x="1090246" y="685801"/>
            <a:ext cx="50057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ITEM CHARACTERISTIC CURVE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43938E-C2C2-EECE-8AFD-B76688C4E7E7}"/>
              </a:ext>
            </a:extLst>
          </p:cNvPr>
          <p:cNvCxnSpPr/>
          <p:nvPr/>
        </p:nvCxnSpPr>
        <p:spPr>
          <a:xfrm>
            <a:off x="1679171" y="4258851"/>
            <a:ext cx="1143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8AEBD9-A925-47C0-BDDB-02E704305D6F}"/>
              </a:ext>
            </a:extLst>
          </p:cNvPr>
          <p:cNvCxnSpPr>
            <a:cxnSpLocks/>
          </p:cNvCxnSpPr>
          <p:nvPr/>
        </p:nvCxnSpPr>
        <p:spPr>
          <a:xfrm>
            <a:off x="2822171" y="4249191"/>
            <a:ext cx="0" cy="9541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C4D650B-DA39-EEB4-0F77-2C263FC08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976" y="2035174"/>
            <a:ext cx="4368800" cy="44196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97D794-54A8-A96C-3FDB-1005253769EE}"/>
              </a:ext>
            </a:extLst>
          </p:cNvPr>
          <p:cNvCxnSpPr>
            <a:cxnSpLocks/>
          </p:cNvCxnSpPr>
          <p:nvPr/>
        </p:nvCxnSpPr>
        <p:spPr>
          <a:xfrm>
            <a:off x="6889376" y="4238494"/>
            <a:ext cx="153386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535A9-11B7-5CB7-03DB-941B74E533D8}"/>
              </a:ext>
            </a:extLst>
          </p:cNvPr>
          <p:cNvCxnSpPr>
            <a:cxnSpLocks/>
          </p:cNvCxnSpPr>
          <p:nvPr/>
        </p:nvCxnSpPr>
        <p:spPr>
          <a:xfrm>
            <a:off x="8423238" y="4258851"/>
            <a:ext cx="0" cy="10339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3466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F279AC45-F874-5CB4-10E4-84AC5437E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700" y="1994794"/>
            <a:ext cx="4823697" cy="3854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0411F6-EBE1-CC44-AFD0-37D208B010B9}"/>
              </a:ext>
            </a:extLst>
          </p:cNvPr>
          <p:cNvSpPr txBox="1"/>
          <p:nvPr/>
        </p:nvSpPr>
        <p:spPr>
          <a:xfrm>
            <a:off x="1090246" y="685801"/>
            <a:ext cx="50057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ITEM CHARACTERISTIC CURVE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F9ACE0-B76E-9CBC-6F68-190A92887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0" y="1763019"/>
            <a:ext cx="50800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73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F279AC45-F874-5CB4-10E4-84AC5437E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6700" y="1994794"/>
            <a:ext cx="4823697" cy="3854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0411F6-EBE1-CC44-AFD0-37D208B010B9}"/>
              </a:ext>
            </a:extLst>
          </p:cNvPr>
          <p:cNvSpPr txBox="1"/>
          <p:nvPr/>
        </p:nvSpPr>
        <p:spPr>
          <a:xfrm>
            <a:off x="1090246" y="685801"/>
            <a:ext cx="50057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ITEM CHARACTERISTIC CURVE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F9ACE0-B76E-9CBC-6F68-190A92887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00" y="1763019"/>
            <a:ext cx="5080000" cy="431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88253C-DA54-DD1A-9912-FFD4BF2E4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498" y="6115721"/>
            <a:ext cx="3594100" cy="44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44CD91-4750-826A-191E-B1687709BE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4250" y="6146800"/>
            <a:ext cx="3606800" cy="495300"/>
          </a:xfrm>
          <a:prstGeom prst="rect">
            <a:avLst/>
          </a:prstGeom>
        </p:spPr>
      </p:pic>
      <p:sp>
        <p:nvSpPr>
          <p:cNvPr id="8" name="Doughnut 7">
            <a:extLst>
              <a:ext uri="{FF2B5EF4-FFF2-40B4-BE49-F238E27FC236}">
                <a16:creationId xmlns:a16="http://schemas.microsoft.com/office/drawing/2014/main" id="{D3C2AA24-BD0F-B6FC-BDDF-D0AF6250C794}"/>
              </a:ext>
            </a:extLst>
          </p:cNvPr>
          <p:cNvSpPr/>
          <p:nvPr/>
        </p:nvSpPr>
        <p:spPr>
          <a:xfrm>
            <a:off x="4378362" y="6113909"/>
            <a:ext cx="591671" cy="446312"/>
          </a:xfrm>
          <a:prstGeom prst="donut">
            <a:avLst>
              <a:gd name="adj" fmla="val 7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ughnut 8">
            <a:extLst>
              <a:ext uri="{FF2B5EF4-FFF2-40B4-BE49-F238E27FC236}">
                <a16:creationId xmlns:a16="http://schemas.microsoft.com/office/drawing/2014/main" id="{AF406DFE-5C1F-92DE-5670-D9B9CAFC6D89}"/>
              </a:ext>
            </a:extLst>
          </p:cNvPr>
          <p:cNvSpPr/>
          <p:nvPr/>
        </p:nvSpPr>
        <p:spPr>
          <a:xfrm>
            <a:off x="10214985" y="6113909"/>
            <a:ext cx="591671" cy="446312"/>
          </a:xfrm>
          <a:prstGeom prst="donut">
            <a:avLst>
              <a:gd name="adj" fmla="val 792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551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D6F6D523-AC16-E9DD-5DA3-26C317A4A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4268" y="2317749"/>
            <a:ext cx="4829138" cy="3854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0411F6-EBE1-CC44-AFD0-37D208B010B9}"/>
              </a:ext>
            </a:extLst>
          </p:cNvPr>
          <p:cNvSpPr txBox="1"/>
          <p:nvPr/>
        </p:nvSpPr>
        <p:spPr>
          <a:xfrm>
            <a:off x="1090246" y="685801"/>
            <a:ext cx="50057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DIFFERENTIAL ITEM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19C737-1DE4-618B-D685-1E1C03D0D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429" y="2317749"/>
            <a:ext cx="4376792" cy="40594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51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35FD8A-4F91-357A-B3DD-A25B2313C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test yields an ability score</a:t>
            </a:r>
          </a:p>
          <a:p>
            <a:r>
              <a:rPr lang="en-US" dirty="0"/>
              <a:t>This falls on a standard normal distribution (mean of 0, </a:t>
            </a:r>
            <a:r>
              <a:rPr lang="en-US" dirty="0" err="1"/>
              <a:t>sd</a:t>
            </a:r>
            <a:r>
              <a:rPr lang="en-US" dirty="0"/>
              <a:t> of 1)</a:t>
            </a:r>
          </a:p>
          <a:p>
            <a:r>
              <a:rPr lang="en-US" dirty="0"/>
              <a:t>Standard Error is dependent on the level of ability; we use this to create confidence intervals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411F6-EBE1-CC44-AFD0-37D208B010B9}"/>
              </a:ext>
            </a:extLst>
          </p:cNvPr>
          <p:cNvSpPr txBox="1"/>
          <p:nvPr/>
        </p:nvSpPr>
        <p:spPr>
          <a:xfrm>
            <a:off x="1090246" y="685801"/>
            <a:ext cx="5005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INDIVIDUAL SCORES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CBE29A4-6250-EA46-7CAC-49E248D4C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515455"/>
              </p:ext>
            </p:extLst>
          </p:nvPr>
        </p:nvGraphicFramePr>
        <p:xfrm>
          <a:off x="1601694" y="443105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713474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2048934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17261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48203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Ability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51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460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118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81776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2613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35FD8A-4F91-357A-B3DD-A25B2313C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411F6-EBE1-CC44-AFD0-37D208B010B9}"/>
              </a:ext>
            </a:extLst>
          </p:cNvPr>
          <p:cNvSpPr txBox="1"/>
          <p:nvPr/>
        </p:nvSpPr>
        <p:spPr>
          <a:xfrm>
            <a:off x="1090246" y="685801"/>
            <a:ext cx="5005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INDIVIDUAL SCORES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CBE29A4-6250-EA46-7CAC-49E248D4C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124120"/>
              </p:ext>
            </p:extLst>
          </p:nvPr>
        </p:nvGraphicFramePr>
        <p:xfrm>
          <a:off x="1687755" y="515545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713474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2048934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17261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48203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Ability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51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460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118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81776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932FE71-4417-5954-9692-CAD15B1E7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94" y="1411129"/>
            <a:ext cx="7772400" cy="34763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9C9403-7A87-DFD5-BFFD-69D8B2183BF4}"/>
              </a:ext>
            </a:extLst>
          </p:cNvPr>
          <p:cNvSpPr txBox="1"/>
          <p:nvPr/>
        </p:nvSpPr>
        <p:spPr>
          <a:xfrm>
            <a:off x="6820349" y="387578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48C05C-C4EC-6397-5B46-B635D01D9DB0}"/>
              </a:ext>
            </a:extLst>
          </p:cNvPr>
          <p:cNvSpPr/>
          <p:nvPr/>
        </p:nvSpPr>
        <p:spPr>
          <a:xfrm>
            <a:off x="6630528" y="4199396"/>
            <a:ext cx="81758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D7794E-98EC-2284-DA37-76733E08D687}"/>
              </a:ext>
            </a:extLst>
          </p:cNvPr>
          <p:cNvSpPr txBox="1"/>
          <p:nvPr/>
        </p:nvSpPr>
        <p:spPr>
          <a:xfrm>
            <a:off x="4647266" y="38300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55FDA2-DEA9-719D-1F3B-4F51E402B282}"/>
              </a:ext>
            </a:extLst>
          </p:cNvPr>
          <p:cNvSpPr/>
          <p:nvPr/>
        </p:nvSpPr>
        <p:spPr>
          <a:xfrm>
            <a:off x="4562911" y="4153677"/>
            <a:ext cx="52749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494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35FD8A-4F91-357A-B3DD-A25B2313C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Rather than just giving the same items to everyone (as in CTT) software can be used to adapt tests to get more accurate estimates of ability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411F6-EBE1-CC44-AFD0-37D208B010B9}"/>
              </a:ext>
            </a:extLst>
          </p:cNvPr>
          <p:cNvSpPr txBox="1"/>
          <p:nvPr/>
        </p:nvSpPr>
        <p:spPr>
          <a:xfrm>
            <a:off x="1090246" y="685801"/>
            <a:ext cx="50057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COMPUTERISED ADAPTIVE TESTING</a:t>
            </a:r>
          </a:p>
        </p:txBody>
      </p:sp>
    </p:spTree>
    <p:extLst>
      <p:ext uri="{BB962C8B-B14F-4D97-AF65-F5344CB8AC3E}">
        <p14:creationId xmlns:p14="http://schemas.microsoft.com/office/powerpoint/2010/main" val="427861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5D13C-A72E-93F0-DDC6-0A2375902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Distinguish between test theories and test models</a:t>
            </a:r>
          </a:p>
          <a:p>
            <a:r>
              <a:rPr lang="en-US" dirty="0"/>
              <a:t>Compare and contrast Item Response Theory and Classical Test Theory</a:t>
            </a:r>
          </a:p>
          <a:p>
            <a:r>
              <a:rPr lang="en-US" dirty="0"/>
              <a:t>Introduce the ‘Ability’ Score</a:t>
            </a:r>
          </a:p>
          <a:p>
            <a:r>
              <a:rPr lang="en-US" dirty="0"/>
              <a:t>Critically evaluate both methods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7C9D7-4A82-3D9F-957F-2B0016341B2B}"/>
              </a:ext>
            </a:extLst>
          </p:cNvPr>
          <p:cNvSpPr txBox="1"/>
          <p:nvPr/>
        </p:nvSpPr>
        <p:spPr>
          <a:xfrm>
            <a:off x="1090246" y="685801"/>
            <a:ext cx="5005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3285238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8F7E8-9C68-6284-A4ED-3C2A580D6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Classical Test theory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CE839-CDCC-187F-539C-82B01F074B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Weak assumptions</a:t>
            </a:r>
          </a:p>
          <a:p>
            <a:r>
              <a:rPr lang="en-US" dirty="0"/>
              <a:t>‘Test level’ analysis</a:t>
            </a:r>
          </a:p>
          <a:p>
            <a:r>
              <a:rPr lang="en-US" dirty="0"/>
              <a:t>Score bounded by the number of items in a test</a:t>
            </a:r>
          </a:p>
          <a:p>
            <a:r>
              <a:rPr lang="en-US" dirty="0"/>
              <a:t>All parameters are sample dependent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E86087-371E-EFBA-F75A-318E953F9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Item response theory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12C872-C983-E1B0-DBA2-FA2398BE2A2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Strong assumptions</a:t>
            </a:r>
          </a:p>
          <a:p>
            <a:r>
              <a:rPr lang="en-US" dirty="0"/>
              <a:t>Item level analysis</a:t>
            </a:r>
          </a:p>
          <a:p>
            <a:r>
              <a:rPr lang="en-US" dirty="0"/>
              <a:t>Score can take any value on a standard normal distribution</a:t>
            </a:r>
          </a:p>
          <a:p>
            <a:r>
              <a:rPr lang="en-US" dirty="0"/>
              <a:t>Parameters are independent of sample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411F6-EBE1-CC44-AFD0-37D208B010B9}"/>
              </a:ext>
            </a:extLst>
          </p:cNvPr>
          <p:cNvSpPr txBox="1"/>
          <p:nvPr/>
        </p:nvSpPr>
        <p:spPr>
          <a:xfrm>
            <a:off x="1090246" y="685801"/>
            <a:ext cx="5005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SIDE BY SIDE</a:t>
            </a:r>
          </a:p>
        </p:txBody>
      </p:sp>
    </p:spTree>
    <p:extLst>
      <p:ext uri="{BB962C8B-B14F-4D97-AF65-F5344CB8AC3E}">
        <p14:creationId xmlns:p14="http://schemas.microsoft.com/office/powerpoint/2010/main" val="1882281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8F7E8-9C68-6284-A4ED-3C2A580D6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Ability Score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CE839-CDCC-187F-539C-82B01F074B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Someone with higher ability is more likely to get an answer correct</a:t>
            </a:r>
          </a:p>
          <a:p>
            <a:r>
              <a:rPr lang="en-US" dirty="0"/>
              <a:t>Someone with higher ability is more likely to get ‘difficult’ questions correct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E86087-371E-EFBA-F75A-318E953F9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Latent Variable score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12C872-C983-E1B0-DBA2-FA2398BE2A2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 person who is higher in extraversion is more likely to respond strongly to extraversion items</a:t>
            </a:r>
          </a:p>
          <a:p>
            <a:r>
              <a:rPr lang="en-US" dirty="0"/>
              <a:t>Someone with higher depression symptoms is more likely to report more severe symptoms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411F6-EBE1-CC44-AFD0-37D208B010B9}"/>
              </a:ext>
            </a:extLst>
          </p:cNvPr>
          <p:cNvSpPr txBox="1"/>
          <p:nvPr/>
        </p:nvSpPr>
        <p:spPr>
          <a:xfrm>
            <a:off x="1090245" y="685801"/>
            <a:ext cx="77202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ABOUT TOOLS THAT DON’T MEASURE ABILITY?</a:t>
            </a:r>
          </a:p>
        </p:txBody>
      </p:sp>
    </p:spTree>
    <p:extLst>
      <p:ext uri="{BB962C8B-B14F-4D97-AF65-F5344CB8AC3E}">
        <p14:creationId xmlns:p14="http://schemas.microsoft.com/office/powerpoint/2010/main" val="2216608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CE839-CDCC-187F-539C-82B01F074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IRT is an item level analysis that provides estimates of latent traits</a:t>
            </a:r>
          </a:p>
          <a:p>
            <a:r>
              <a:rPr lang="en-US" dirty="0"/>
              <a:t>IRT makes stronger assumptions that data need to meet</a:t>
            </a:r>
          </a:p>
          <a:p>
            <a:r>
              <a:rPr lang="en-US" dirty="0"/>
              <a:t>It is more informative than CTT but this comes at the cost of less flexibility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411F6-EBE1-CC44-AFD0-37D208B010B9}"/>
              </a:ext>
            </a:extLst>
          </p:cNvPr>
          <p:cNvSpPr txBox="1"/>
          <p:nvPr/>
        </p:nvSpPr>
        <p:spPr>
          <a:xfrm>
            <a:off x="1090245" y="685801"/>
            <a:ext cx="7720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95221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287E6-FD8B-1075-D5BA-C1B222E87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Hambleton, R. K., &amp; Jones, R. W. (1993). Comparison of classical test theory and item response theory and their applications to test development. </a:t>
            </a:r>
            <a:r>
              <a:rPr lang="en-GB" b="0" i="1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Educational measurement: issues and practice</a:t>
            </a:r>
            <a:r>
              <a:rPr lang="en-GB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b="0" i="1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12</a:t>
            </a:r>
            <a:r>
              <a:rPr lang="en-GB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(3), 38-47.</a:t>
            </a:r>
          </a:p>
          <a:p>
            <a:r>
              <a:rPr lang="en-GB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Reid, C. A., </a:t>
            </a:r>
            <a:r>
              <a:rPr lang="en-GB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Kolakowsky-Hayner</a:t>
            </a:r>
            <a:r>
              <a:rPr lang="en-GB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, S. A., Lewis, A. N., &amp; Armstrong, A. J. (2007). Modern psychometric methodology: Applications of item response theory. </a:t>
            </a:r>
            <a:r>
              <a:rPr lang="en-GB" b="0" i="1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Rehabilitation </a:t>
            </a:r>
            <a:r>
              <a:rPr lang="en-GB" b="0" i="1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Counseling</a:t>
            </a:r>
            <a:r>
              <a:rPr lang="en-GB" b="0" i="1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Bulletin</a:t>
            </a:r>
            <a:r>
              <a:rPr lang="en-GB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b="0" i="1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50</a:t>
            </a:r>
            <a:r>
              <a:rPr lang="en-GB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(3), 177-188.</a:t>
            </a:r>
          </a:p>
          <a:p>
            <a:r>
              <a:rPr lang="en-US" dirty="0"/>
              <a:t>Schultz, Whitney, &amp; </a:t>
            </a:r>
            <a:r>
              <a:rPr lang="en-US" dirty="0" err="1"/>
              <a:t>Zickar</a:t>
            </a:r>
            <a:r>
              <a:rPr lang="en-US" dirty="0"/>
              <a:t> (2020); Measurement Theory in Action: Case Studies and Exercises (Module 20)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B6317-C94C-FFD1-AF2C-12F3065DA01C}"/>
              </a:ext>
            </a:extLst>
          </p:cNvPr>
          <p:cNvSpPr txBox="1"/>
          <p:nvPr/>
        </p:nvSpPr>
        <p:spPr>
          <a:xfrm>
            <a:off x="1090246" y="685801"/>
            <a:ext cx="5005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40039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55A76F-FDC0-1DD5-D3CF-6607F42001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 Theory</a:t>
            </a:r>
          </a:p>
          <a:p>
            <a:r>
              <a:rPr lang="en-US" dirty="0"/>
              <a:t>General Framework</a:t>
            </a:r>
          </a:p>
          <a:p>
            <a:r>
              <a:rPr lang="en-US" dirty="0"/>
              <a:t>Provides verbal links between observable and unobservable variables</a:t>
            </a:r>
          </a:p>
          <a:p>
            <a:r>
              <a:rPr lang="en-US" dirty="0"/>
              <a:t>Cannot be evaluated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FE30F4-665D-A2BE-54E0-D034056942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 Model</a:t>
            </a:r>
          </a:p>
          <a:p>
            <a:r>
              <a:rPr lang="en-US" dirty="0"/>
              <a:t>Specific details</a:t>
            </a:r>
          </a:p>
          <a:p>
            <a:r>
              <a:rPr lang="en-US" dirty="0"/>
              <a:t>Provides mathematical definition of links between </a:t>
            </a:r>
            <a:r>
              <a:rPr lang="en-US" dirty="0" err="1"/>
              <a:t>obs</a:t>
            </a:r>
            <a:r>
              <a:rPr lang="en-US" dirty="0"/>
              <a:t>, </a:t>
            </a:r>
            <a:r>
              <a:rPr lang="en-US" dirty="0" err="1"/>
              <a:t>unobs</a:t>
            </a:r>
            <a:endParaRPr lang="en-US" dirty="0"/>
          </a:p>
          <a:p>
            <a:r>
              <a:rPr lang="en-US" dirty="0"/>
              <a:t>Can be evaluated through model fit</a:t>
            </a:r>
          </a:p>
          <a:p>
            <a:r>
              <a:rPr lang="en-US" dirty="0"/>
              <a:t>Require assumptions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6DC54-2D28-E9D7-9194-5A3289BB1209}"/>
              </a:ext>
            </a:extLst>
          </p:cNvPr>
          <p:cNvSpPr txBox="1"/>
          <p:nvPr/>
        </p:nvSpPr>
        <p:spPr>
          <a:xfrm>
            <a:off x="1090246" y="685801"/>
            <a:ext cx="50057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TEST THEORY vs TEST MODEL</a:t>
            </a:r>
          </a:p>
        </p:txBody>
      </p:sp>
    </p:spTree>
    <p:extLst>
      <p:ext uri="{BB962C8B-B14F-4D97-AF65-F5344CB8AC3E}">
        <p14:creationId xmlns:p14="http://schemas.microsoft.com/office/powerpoint/2010/main" val="300204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4DBE-0CD1-29DC-F042-4298EE805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conditions that need to be true for the model to make sense</a:t>
            </a:r>
          </a:p>
          <a:p>
            <a:r>
              <a:rPr lang="en-US" dirty="0"/>
              <a:t>Limit the situations that the model can be applied to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0AB9B-0970-7612-68FD-74A505FE448E}"/>
              </a:ext>
            </a:extLst>
          </p:cNvPr>
          <p:cNvSpPr txBox="1"/>
          <p:nvPr/>
        </p:nvSpPr>
        <p:spPr>
          <a:xfrm>
            <a:off x="1090246" y="685801"/>
            <a:ext cx="5005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7994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4DBE-0CD1-29DC-F042-4298EE805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Weak Theories have fewer assumptions and are therefore applicable to far more cases</a:t>
            </a:r>
          </a:p>
          <a:p>
            <a:r>
              <a:rPr lang="en-US" dirty="0"/>
              <a:t>For instance – omega is a weaker theory of reliability which means it is usable in more situations</a:t>
            </a:r>
          </a:p>
          <a:p>
            <a:r>
              <a:rPr lang="en-US" dirty="0"/>
              <a:t>Alpha is a strong theory of reliability which means it is usable in very specific situations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0AB9B-0970-7612-68FD-74A505FE448E}"/>
              </a:ext>
            </a:extLst>
          </p:cNvPr>
          <p:cNvSpPr txBox="1"/>
          <p:nvPr/>
        </p:nvSpPr>
        <p:spPr>
          <a:xfrm>
            <a:off x="1090246" y="685801"/>
            <a:ext cx="50057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WEAK vs STRONG THEORIES</a:t>
            </a:r>
          </a:p>
        </p:txBody>
      </p:sp>
    </p:spTree>
    <p:extLst>
      <p:ext uri="{BB962C8B-B14F-4D97-AF65-F5344CB8AC3E}">
        <p14:creationId xmlns:p14="http://schemas.microsoft.com/office/powerpoint/2010/main" val="418077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94242-B170-407A-B672-DF9B0CC70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 score + Error score = Observed Score</a:t>
            </a:r>
          </a:p>
          <a:p>
            <a:r>
              <a:rPr lang="en-US" dirty="0"/>
              <a:t>True score is the score that a candidate would get if completing on unlimited parallel tests</a:t>
            </a:r>
          </a:p>
          <a:p>
            <a:r>
              <a:rPr lang="en-US" dirty="0"/>
              <a:t>Error is quantified using the standard error of measurement and confidence intervals</a:t>
            </a:r>
          </a:p>
          <a:p>
            <a:endParaRPr lang="en-US" dirty="0"/>
          </a:p>
          <a:p>
            <a:r>
              <a:rPr lang="en-US" dirty="0"/>
              <a:t>All are theoretical elements rather than ‘models’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119B5F-6528-B34F-557C-2B6314D79509}"/>
              </a:ext>
            </a:extLst>
          </p:cNvPr>
          <p:cNvSpPr txBox="1"/>
          <p:nvPr/>
        </p:nvSpPr>
        <p:spPr>
          <a:xfrm>
            <a:off x="1090246" y="685801"/>
            <a:ext cx="50057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CLASSICAL TEST THEORY RECAP</a:t>
            </a:r>
          </a:p>
        </p:txBody>
      </p:sp>
    </p:spTree>
    <p:extLst>
      <p:ext uri="{BB962C8B-B14F-4D97-AF65-F5344CB8AC3E}">
        <p14:creationId xmlns:p14="http://schemas.microsoft.com/office/powerpoint/2010/main" val="411001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94242-B170-407A-B672-DF9B0CC70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is quantified using Standard Error of measurement using reliability and standard deviation of norm sample</a:t>
            </a:r>
          </a:p>
          <a:p>
            <a:r>
              <a:rPr lang="en-US" dirty="0"/>
              <a:t>Error score should not be correlated with true score</a:t>
            </a:r>
          </a:p>
          <a:p>
            <a:r>
              <a:rPr lang="en-US" dirty="0"/>
              <a:t>Average error across population should be 0</a:t>
            </a:r>
          </a:p>
          <a:p>
            <a:r>
              <a:rPr lang="en-US" dirty="0"/>
              <a:t>Error score of parallel tests are uncorrelated</a:t>
            </a:r>
          </a:p>
          <a:p>
            <a:endParaRPr lang="en-US" dirty="0"/>
          </a:p>
          <a:p>
            <a:r>
              <a:rPr lang="en-US" dirty="0"/>
              <a:t>All are testable/demonstrable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119B5F-6528-B34F-557C-2B6314D79509}"/>
              </a:ext>
            </a:extLst>
          </p:cNvPr>
          <p:cNvSpPr txBox="1"/>
          <p:nvPr/>
        </p:nvSpPr>
        <p:spPr>
          <a:xfrm>
            <a:off x="1090246" y="685801"/>
            <a:ext cx="50057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CLASSICAL TEST THEORY RECAP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FAE353E2-2941-E815-7B72-A3AFBA885FC6}"/>
              </a:ext>
            </a:extLst>
          </p:cNvPr>
          <p:cNvSpPr/>
          <p:nvPr/>
        </p:nvSpPr>
        <p:spPr>
          <a:xfrm>
            <a:off x="7205870" y="2971800"/>
            <a:ext cx="646043" cy="18983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03BE90-4861-01E9-4983-5278F290773F}"/>
              </a:ext>
            </a:extLst>
          </p:cNvPr>
          <p:cNvSpPr txBox="1"/>
          <p:nvPr/>
        </p:nvSpPr>
        <p:spPr>
          <a:xfrm>
            <a:off x="7851913" y="3736321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Assumptions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752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94242-B170-407A-B672-DF9B0CC70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is quantified using Standard Error of measurement using reliability and standard deviation of norm sample</a:t>
            </a:r>
          </a:p>
          <a:p>
            <a:r>
              <a:rPr lang="en-US" dirty="0"/>
              <a:t>Error score should not be correlated with true score</a:t>
            </a:r>
          </a:p>
          <a:p>
            <a:r>
              <a:rPr lang="en-US" dirty="0"/>
              <a:t>Average error across population should be 0</a:t>
            </a:r>
          </a:p>
          <a:p>
            <a:r>
              <a:rPr lang="en-US" dirty="0"/>
              <a:t>Error score of parallel tests are uncorrelated</a:t>
            </a:r>
          </a:p>
          <a:p>
            <a:endParaRPr lang="en-US" dirty="0"/>
          </a:p>
          <a:p>
            <a:r>
              <a:rPr lang="en-US" dirty="0"/>
              <a:t>All are testable/demonstrable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119B5F-6528-B34F-557C-2B6314D79509}"/>
              </a:ext>
            </a:extLst>
          </p:cNvPr>
          <p:cNvSpPr txBox="1"/>
          <p:nvPr/>
        </p:nvSpPr>
        <p:spPr>
          <a:xfrm>
            <a:off x="1090246" y="685801"/>
            <a:ext cx="50057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CLASSICAL TEST THEORY RECAP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FAE353E2-2941-E815-7B72-A3AFBA885FC6}"/>
              </a:ext>
            </a:extLst>
          </p:cNvPr>
          <p:cNvSpPr/>
          <p:nvPr/>
        </p:nvSpPr>
        <p:spPr>
          <a:xfrm>
            <a:off x="7205870" y="2971800"/>
            <a:ext cx="646043" cy="18983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03BE90-4861-01E9-4983-5278F290773F}"/>
              </a:ext>
            </a:extLst>
          </p:cNvPr>
          <p:cNvSpPr txBox="1"/>
          <p:nvPr/>
        </p:nvSpPr>
        <p:spPr>
          <a:xfrm>
            <a:off x="7851913" y="3736321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Assumptions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568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35FD8A-4F91-357A-B3DD-A25B2313C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person has an ‘Ability’ score</a:t>
            </a:r>
          </a:p>
          <a:p>
            <a:r>
              <a:rPr lang="en-US" dirty="0"/>
              <a:t>This ability score is unobservable</a:t>
            </a:r>
          </a:p>
          <a:p>
            <a:r>
              <a:rPr lang="en-US" dirty="0"/>
              <a:t>The score partly determines the probability of getting a question correct</a:t>
            </a:r>
          </a:p>
          <a:p>
            <a:r>
              <a:rPr lang="en-US" dirty="0"/>
              <a:t>Responses to questions are the ‘observable’ outcome; the theory assumes that ability can be inferred from these.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411F6-EBE1-CC44-AFD0-37D208B010B9}"/>
              </a:ext>
            </a:extLst>
          </p:cNvPr>
          <p:cNvSpPr txBox="1"/>
          <p:nvPr/>
        </p:nvSpPr>
        <p:spPr>
          <a:xfrm>
            <a:off x="1090246" y="685801"/>
            <a:ext cx="5005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ITEM RESPONSE THEORY</a:t>
            </a:r>
          </a:p>
        </p:txBody>
      </p:sp>
    </p:spTree>
    <p:extLst>
      <p:ext uri="{BB962C8B-B14F-4D97-AF65-F5344CB8AC3E}">
        <p14:creationId xmlns:p14="http://schemas.microsoft.com/office/powerpoint/2010/main" val="38198434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7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7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3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1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0.3"/>
</p:tagLst>
</file>

<file path=ppt/theme/theme1.xml><?xml version="1.0" encoding="utf-8"?>
<a:theme xmlns:a="http://schemas.openxmlformats.org/drawingml/2006/main" name="StreetscapeVTI">
  <a:themeElements>
    <a:clrScheme name="AnalogousFromDarkSeedRightStep">
      <a:dk1>
        <a:srgbClr val="000000"/>
      </a:dk1>
      <a:lt1>
        <a:srgbClr val="FFFFFF"/>
      </a:lt1>
      <a:dk2>
        <a:srgbClr val="1D311B"/>
      </a:dk2>
      <a:lt2>
        <a:srgbClr val="F3F0F3"/>
      </a:lt2>
      <a:accent1>
        <a:srgbClr val="4FB748"/>
      </a:accent1>
      <a:accent2>
        <a:srgbClr val="3BB165"/>
      </a:accent2>
      <a:accent3>
        <a:srgbClr val="46B199"/>
      </a:accent3>
      <a:accent4>
        <a:srgbClr val="3B9BB1"/>
      </a:accent4>
      <a:accent5>
        <a:srgbClr val="4D7CC3"/>
      </a:accent5>
      <a:accent6>
        <a:srgbClr val="4E4BB8"/>
      </a:accent6>
      <a:hlink>
        <a:srgbClr val="BF773F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</TotalTime>
  <Words>819</Words>
  <Application>Microsoft Macintosh PowerPoint</Application>
  <PresentationFormat>Widescreen</PresentationFormat>
  <Paragraphs>133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Consolas</vt:lpstr>
      <vt:lpstr>Franklin Gothic Heavy</vt:lpstr>
      <vt:lpstr>StreetscapeVTI</vt:lpstr>
      <vt:lpstr>ITEM RESPONSE 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ITEM RESPONSE THEORY</dc:title>
  <dc:creator>Oliver Clark</dc:creator>
  <cp:lastModifiedBy>Oliver Clark</cp:lastModifiedBy>
  <cp:revision>17</cp:revision>
  <dcterms:created xsi:type="dcterms:W3CDTF">2023-04-20T09:40:55Z</dcterms:created>
  <dcterms:modified xsi:type="dcterms:W3CDTF">2023-04-24T11:04:40Z</dcterms:modified>
</cp:coreProperties>
</file>