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1" r:id="rId9"/>
    <p:sldId id="260" r:id="rId10"/>
    <p:sldId id="262" r:id="rId11"/>
    <p:sldId id="263" r:id="rId12"/>
    <p:sldId id="271" r:id="rId13"/>
    <p:sldId id="272" r:id="rId14"/>
    <p:sldId id="264" r:id="rId15"/>
    <p:sldId id="265" r:id="rId16"/>
    <p:sldId id="266" r:id="rId17"/>
    <p:sldId id="267" r:id="rId18"/>
    <p:sldId id="269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122"/>
  </p:normalViewPr>
  <p:slideViewPr>
    <p:cSldViewPr snapToGrid="0" snapToObjects="1">
      <p:cViewPr varScale="1">
        <p:scale>
          <a:sx n="104" d="100"/>
          <a:sy n="104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BEA9-A066-4D46-AAF3-C456BA878177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EA64-7962-3C49-ABFC-49F6FF98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EA64-7962-3C49-ABFC-49F6FF984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A3C-EA59-B54D-842B-A8F1D649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5EBE-BD99-D14B-AD09-BB3A03509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6320-DDE0-4540-A858-0FB8C9F3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7C2-387B-1E49-BD88-656176C7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340F-CC54-FF48-9B7D-2599C7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78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EB6C-C1C0-9F4B-BC32-919FEF5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1B34-F265-6240-8AF4-98AE618F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85B2-8980-FD41-9057-744BF1A5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3866-680B-B848-BF65-E6849848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9161-1180-9248-9B0E-CCF2B536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6405-42F1-3346-BD8C-E70FE4C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580-339C-0649-9527-D84CDA0C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2C57-2FC0-8A48-875C-8B68268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79AA-B01B-BE41-9D7E-1959B699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89F0-2029-994B-A4E2-A6A129AC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94B3-2670-3941-8FC6-9CED242E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5EA8-47ED-0C4D-92D3-59B66588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529F-CFB0-FD40-B158-5708E2CE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2AAB-15C9-B744-B21F-42352197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0453-2077-5A4F-A804-1BC19F56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686A-2016-8F44-8B31-6526139E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33B6-4852-F544-BA81-6ED58889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1592-593E-4541-81D5-F531A9D8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5E2F-10BD-5F42-854B-E2C973D2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5212-1924-A54E-8A05-E114D63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028B-9683-8D40-981B-C05B67C2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2079-E5F7-2B41-AE65-D13358FEF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72CC5-FAC5-5843-B04F-9703D38E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815A-39DD-9540-9B42-5D59105E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B1C4-3F7D-2B42-9CF3-89DE719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D321-B91F-7145-8BA4-8FC043C0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83AA-58CC-964B-8D79-020ED530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2C29-C7B1-C94A-97D3-26678730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7080-F185-B849-80C6-50F3557C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9E3D3-F3BF-944E-B231-52845705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5FAB-3FE7-9F41-BC61-5F374B83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BD0CF-0E6A-EE40-B806-6074AEE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83740-9E5B-024E-92EF-580B90DC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21543-FD12-2440-A2B7-5155706E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727-4685-9D44-B2B8-8B275820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5EED-DACE-A94D-BABE-081CFDB3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FE6C-37B2-2E41-AEA3-DD25CAA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64A8C-EC4A-9149-BE0E-4BDEEDF4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A1929-C33B-EF42-B638-6CE447CC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AA0CE-263B-DF42-A92E-017DAAA6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0CC88-B1C1-914D-A5D2-1531C8EC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3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3E8-3971-6942-B841-062458EF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D6D-764C-3342-9298-2F6607E1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CE53-1976-684F-8670-0ACDE99A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688BD-2AEE-6344-A597-70E0698C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36B4-52B5-D34B-A383-BB6F2DFA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5099-6734-8345-BF46-F76B254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FA7-F461-6E41-BCB6-C06E7A4F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B357D-EBBB-104D-9F52-393D7C7DF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F626F-8775-1740-A062-41B5D1D1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DB90-D748-084F-B3A2-935EBFE6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F005-E2E5-FD44-A459-27A6A6B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6D8A-3B62-4A4B-BED9-8EA86F0F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A9E5C-C5B4-894D-A37D-DC2999E0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C1BB3-D093-5E4E-9BD4-07678641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8E03-65BD-1F47-BB07-28EF09699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6233-9C4A-1247-96E3-CD49E44D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8EC4-DF68-A14C-A572-F7B7B4F2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388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CB94AB09-F083-4939-91CC-05D9964B5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1" t="25979" r="-1" b="214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5086F-2A8D-0A4E-8BE1-64BB8853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Norm Group Characteristics</a:t>
            </a:r>
          </a:p>
        </p:txBody>
      </p:sp>
      <p:sp>
        <p:nvSpPr>
          <p:cNvPr id="8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DF9BB-4AFC-A24B-A641-43F14AA9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Oli Clark</a:t>
            </a:r>
          </a:p>
        </p:txBody>
      </p:sp>
    </p:spTree>
    <p:extLst>
      <p:ext uri="{BB962C8B-B14F-4D97-AF65-F5344CB8AC3E}">
        <p14:creationId xmlns:p14="http://schemas.microsoft.com/office/powerpoint/2010/main" val="178802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F92B-455C-4CEA-968C-648E444D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 Group: Standard Scores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48DE31-C79D-475C-8DAE-4AE6218EB3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54712" y="1668386"/>
          <a:ext cx="4835913" cy="4763770"/>
        </p:xfrm>
        <a:graphic>
          <a:graphicData uri="http://schemas.openxmlformats.org/drawingml/2006/table">
            <a:tbl>
              <a:tblPr/>
              <a:tblGrid>
                <a:gridCol w="1611971">
                  <a:extLst>
                    <a:ext uri="{9D8B030D-6E8A-4147-A177-3AD203B41FA5}">
                      <a16:colId xmlns:a16="http://schemas.microsoft.com/office/drawing/2014/main" val="4032776312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1116822456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926936344"/>
                    </a:ext>
                  </a:extLst>
                </a:gridCol>
              </a:tblGrid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score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13292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4816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8793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6633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135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6156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5911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71804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109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327473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0813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5699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6E0A6-056B-47BC-B765-8293F977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2498"/>
            <a:ext cx="10515600" cy="2599127"/>
          </a:xfrm>
        </p:spPr>
        <p:txBody>
          <a:bodyPr/>
          <a:lstStyle/>
          <a:p>
            <a:r>
              <a:rPr lang="en-GB" dirty="0"/>
              <a:t>Grand Mean = sum of means/number of means</a:t>
            </a:r>
          </a:p>
          <a:p>
            <a:r>
              <a:rPr lang="en-GB" dirty="0"/>
              <a:t>(3.45 + 3.45 + 3.21 + 3.33 + 3.6) / 5 = (16.74)/5 = 3.348 ~ 3.35</a:t>
            </a:r>
          </a:p>
          <a:p>
            <a:endParaRPr lang="en-GB" dirty="0"/>
          </a:p>
          <a:p>
            <a:r>
              <a:rPr lang="en-GB" dirty="0"/>
              <a:t>Variance= sum of deviations / (number of deviations -1)</a:t>
            </a:r>
          </a:p>
        </p:txBody>
      </p:sp>
      <p:pic>
        <p:nvPicPr>
          <p:cNvPr id="7" name="Content Placeholder 1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38A348-AA51-48E3-A6EC-2BA2B0CE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10" y="1825625"/>
            <a:ext cx="10515600" cy="1862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50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C6E0A6-056B-47BC-B765-8293F977A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2498"/>
                <a:ext cx="10993244" cy="2599127"/>
              </a:xfrm>
            </p:spPr>
            <p:txBody>
              <a:bodyPr/>
              <a:lstStyle/>
              <a:p>
                <a:r>
                  <a:rPr lang="en-GB" dirty="0"/>
                  <a:t>Variance = sum of deviations / number of deviations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SD/SEM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0.033</m:t>
                        </m:r>
                      </m:e>
                    </m:rad>
                  </m:oMath>
                </a14:m>
                <a:r>
                  <a:rPr lang="en-GB" dirty="0"/>
                  <a:t> = 0.183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C6E0A6-056B-47BC-B765-8293F977A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2498"/>
                <a:ext cx="10993244" cy="2599127"/>
              </a:xfrm>
              <a:blipFill>
                <a:blip r:embed="rId6"/>
                <a:stretch>
                  <a:fillRect l="-998" t="-3747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38A348-AA51-48E3-A6EC-2BA2B0CEE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10" y="1825625"/>
            <a:ext cx="10515600" cy="18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432E5D-A3C5-4A4D-9362-60B2EFE480B7}"/>
                  </a:ext>
                </a:extLst>
              </p:cNvPr>
              <p:cNvSpPr/>
              <p:nvPr/>
            </p:nvSpPr>
            <p:spPr>
              <a:xfrm>
                <a:off x="2165195" y="5083547"/>
                <a:ext cx="7385355" cy="617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  (3.35 – 3.45)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 – 3.21)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(3.35+3.33)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(3.35−3.15)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+ (3.35 −3.6)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 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432E5D-A3C5-4A4D-9362-60B2EFE48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95" y="5083547"/>
                <a:ext cx="7385355" cy="6170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42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2AD4D-BF76-4EAB-BC97-1FD9866C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61" y="1845426"/>
            <a:ext cx="723542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A0C7-C238-48D1-92DC-FA82C59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BA773-3B8B-43E1-B8BF-DB672B8E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9362173" cy="5054787"/>
          </a:xfrm>
          <a:prstGeom prst="rect">
            <a:avLst/>
          </a:prstGeom>
        </p:spPr>
      </p:pic>
      <p:pic>
        <p:nvPicPr>
          <p:cNvPr id="10" name="Picture 2" descr="Depiction of the 68%, 95%, 99% rule of the number of observations that fall between 1, 2, and 3 standard deviations or standard errors respectively.">
            <a:extLst>
              <a:ext uri="{FF2B5EF4-FFF2-40B4-BE49-F238E27FC236}">
                <a16:creationId xmlns:a16="http://schemas.microsoft.com/office/drawing/2014/main" id="{3F864E86-2F33-4AD4-9616-05BDBA98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69" y="335426"/>
            <a:ext cx="6318630" cy="61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1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F098-1787-4435-B82A-A5056C42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84BA78-11EA-4081-8C4D-C0F7D29A24FC}"/>
                  </a:ext>
                </a:extLst>
              </p:cNvPr>
              <p:cNvSpPr txBox="1"/>
              <p:nvPr/>
            </p:nvSpPr>
            <p:spPr>
              <a:xfrm>
                <a:off x="1739590" y="2971800"/>
                <a:ext cx="6013379" cy="82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dirty="0"/>
                  <a:t>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𝑆𝑎𝑚𝑝𝑙𝑒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𝑆𝑖𝑧𝑒</m:t>
                            </m:r>
                          </m:e>
                        </m:ra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84BA78-11EA-4081-8C4D-C0F7D29A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0" y="2971800"/>
                <a:ext cx="6013379" cy="821635"/>
              </a:xfrm>
              <a:prstGeom prst="rect">
                <a:avLst/>
              </a:prstGeom>
              <a:blipFill>
                <a:blip r:embed="rId5"/>
                <a:stretch>
                  <a:fillRect l="-4053" t="-746" b="-4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4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CDE3-5E97-844D-A2FE-BA04B1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A0C7-C238-48D1-92DC-FA82C59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get an AMMSA sample mean of 3.12</a:t>
            </a:r>
          </a:p>
          <a:p>
            <a:r>
              <a:rPr lang="en-GB" dirty="0"/>
              <a:t>We get an AMMA standard deviation of 0.7</a:t>
            </a:r>
          </a:p>
          <a:p>
            <a:r>
              <a:rPr lang="en-GB" dirty="0"/>
              <a:t>We have a sample of 100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Mean estimate = 3.12, Confidence Interval [3.05, 3.19]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1E5A73-CF39-40FD-ADD2-E50E044F4D52}"/>
                  </a:ext>
                </a:extLst>
              </p:cNvPr>
              <p:cNvSpPr txBox="1"/>
              <p:nvPr/>
            </p:nvSpPr>
            <p:spPr>
              <a:xfrm>
                <a:off x="1027771" y="3438157"/>
                <a:ext cx="6013379" cy="726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dirty="0"/>
                  <a:t>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1E5A73-CF39-40FD-ADD2-E50E044F4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71" y="3438157"/>
                <a:ext cx="6013379" cy="726930"/>
              </a:xfrm>
              <a:prstGeom prst="rect">
                <a:avLst/>
              </a:prstGeom>
              <a:blipFill>
                <a:blip r:embed="rId5"/>
                <a:stretch>
                  <a:fillRect l="-4158" t="-1681" b="-168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5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611B-168C-4DFC-A41E-26AC43A0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FFCE-05A9-440F-AEB2-53968C5B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We need norm groups to interpret individual scores</a:t>
            </a:r>
          </a:p>
          <a:p>
            <a:r>
              <a:rPr lang="en-GB" dirty="0"/>
              <a:t>Norm groups are generally only based on one sample – although they may be large enough and representative enough to be useful</a:t>
            </a:r>
          </a:p>
          <a:p>
            <a:r>
              <a:rPr lang="en-GB" dirty="0"/>
              <a:t>We can use norm group to estimate how far away from the mean a person’s score is – these are called standard scores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D06-C900-4B4F-84C0-C8A15DE3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BDDB-C13A-4C44-B3E4-BFF4C9B5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  <a:p>
            <a:r>
              <a:rPr lang="en-US" dirty="0"/>
              <a:t>Sample characteristics</a:t>
            </a:r>
          </a:p>
          <a:p>
            <a:r>
              <a:rPr lang="en-US" dirty="0"/>
              <a:t>Standard scores</a:t>
            </a:r>
          </a:p>
          <a:p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31068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F89-147A-A242-B14E-514A0A4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43C5-95C8-E943-BB8C-26EE3A0E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Variable Modelling</a:t>
            </a:r>
          </a:p>
          <a:p>
            <a:r>
              <a:rPr lang="en-US" dirty="0"/>
              <a:t>Classical Test Theory</a:t>
            </a:r>
          </a:p>
          <a:p>
            <a:pPr lvl="1"/>
            <a:r>
              <a:rPr lang="en-US" dirty="0"/>
              <a:t>Sum Score</a:t>
            </a:r>
          </a:p>
          <a:p>
            <a:pPr lvl="1"/>
            <a:r>
              <a:rPr lang="en-US" dirty="0"/>
              <a:t>Mean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81BE-E026-C44A-B027-318DCF23FB38}"/>
              </a:ext>
            </a:extLst>
          </p:cNvPr>
          <p:cNvSpPr txBox="1"/>
          <p:nvPr/>
        </p:nvSpPr>
        <p:spPr>
          <a:xfrm>
            <a:off x="443907" y="5334001"/>
            <a:ext cx="941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Strongly Disagree | Slightly Disagree |  Neither Agree nor Disagree | Slightly Agree | Strongly Agree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C1AF31-1143-B94B-ACA9-CD302F7479DA}"/>
              </a:ext>
            </a:extLst>
          </p:cNvPr>
          <p:cNvSpPr/>
          <p:nvPr/>
        </p:nvSpPr>
        <p:spPr>
          <a:xfrm>
            <a:off x="2309446" y="4994031"/>
            <a:ext cx="1711569" cy="1289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1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F89-147A-A242-B14E-514A0A4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E971296F-1A4B-4248-BF9E-A9457C641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99" y="2125362"/>
            <a:ext cx="9053393" cy="4213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72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B82C879-A28C-F743-98C0-B7F2452AF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73" y="1982887"/>
            <a:ext cx="9090454" cy="3975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56F89-147A-A242-B14E-514A0A4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pic>
        <p:nvPicPr>
          <p:cNvPr id="16" name="Content Placeholder 15" descr="Table three from Gerger et al's AMMSA measure">
            <a:extLst>
              <a:ext uri="{FF2B5EF4-FFF2-40B4-BE49-F238E27FC236}">
                <a16:creationId xmlns:a16="http://schemas.microsoft.com/office/drawing/2014/main" id="{660D05C9-23C4-DF41-92DA-E9A07011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982887"/>
            <a:ext cx="10515600" cy="1862025"/>
          </a:xfrm>
        </p:spPr>
      </p:pic>
      <p:pic>
        <p:nvPicPr>
          <p:cNvPr id="18" name="Picture 17" descr="Table three from Gerger et al's AMMSA measure">
            <a:extLst>
              <a:ext uri="{FF2B5EF4-FFF2-40B4-BE49-F238E27FC236}">
                <a16:creationId xmlns:a16="http://schemas.microsoft.com/office/drawing/2014/main" id="{E8480CA7-97CE-844F-9DF1-FD6513AE8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78" y="4186024"/>
            <a:ext cx="10949527" cy="10161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4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4830-9583-C445-9002-B5AA570A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F65E3-8844-F148-95A6-4B34E675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7523" y="1600994"/>
            <a:ext cx="6540500" cy="3886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96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C330-DBD0-6D48-8909-ED120ED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97DA814-FD3C-474F-A6FB-4C699435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7162" y="1825625"/>
            <a:ext cx="8137676" cy="4351338"/>
          </a:xfrm>
        </p:spPr>
      </p:pic>
      <p:pic>
        <p:nvPicPr>
          <p:cNvPr id="7" name="Picture 6" descr="Normal distribution bell curve centred on 3.30 with a standard deviation of 0.7">
            <a:extLst>
              <a:ext uri="{FF2B5EF4-FFF2-40B4-BE49-F238E27FC236}">
                <a16:creationId xmlns:a16="http://schemas.microsoft.com/office/drawing/2014/main" id="{26A42074-E75A-DE40-ABC1-69F30D280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564" y="1825625"/>
            <a:ext cx="8025274" cy="413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701C2-EE6D-3B4A-96B7-1F50FA96E9F6}"/>
              </a:ext>
            </a:extLst>
          </p:cNvPr>
          <p:cNvSpPr txBox="1"/>
          <p:nvPr/>
        </p:nvSpPr>
        <p:spPr>
          <a:xfrm>
            <a:off x="4213654" y="6311900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3.30, SD = 0.7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6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C330-DBD0-6D48-8909-ED120ED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Groups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97DA814-FD3C-474F-A6FB-4C699435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7162" y="1825625"/>
            <a:ext cx="8137676" cy="4351338"/>
          </a:xfrm>
        </p:spPr>
      </p:pic>
      <p:pic>
        <p:nvPicPr>
          <p:cNvPr id="1026" name="Picture 2" descr="Depiction of the 68%, 95%, 99% rule of the number of observations that fall between 1, 2, and 3 standard deviations or standard errors respectively.">
            <a:extLst>
              <a:ext uri="{FF2B5EF4-FFF2-40B4-BE49-F238E27FC236}">
                <a16:creationId xmlns:a16="http://schemas.microsoft.com/office/drawing/2014/main" id="{5DD703BD-2DA8-F745-B04A-57E1B2F6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87" y="714721"/>
            <a:ext cx="5544675" cy="54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01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F92B-455C-4CEA-968C-648E444D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 Group: Standard Scores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48DE31-C79D-475C-8DAE-4AE6218EB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91967"/>
              </p:ext>
            </p:extLst>
          </p:nvPr>
        </p:nvGraphicFramePr>
        <p:xfrm>
          <a:off x="2854712" y="1668386"/>
          <a:ext cx="4835913" cy="4763770"/>
        </p:xfrm>
        <a:graphic>
          <a:graphicData uri="http://schemas.openxmlformats.org/drawingml/2006/table">
            <a:tbl>
              <a:tblPr/>
              <a:tblGrid>
                <a:gridCol w="1611971">
                  <a:extLst>
                    <a:ext uri="{9D8B030D-6E8A-4147-A177-3AD203B41FA5}">
                      <a16:colId xmlns:a16="http://schemas.microsoft.com/office/drawing/2014/main" val="4032776312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1116822456"/>
                    </a:ext>
                  </a:extLst>
                </a:gridCol>
                <a:gridCol w="1611971">
                  <a:extLst>
                    <a:ext uri="{9D8B030D-6E8A-4147-A177-3AD203B41FA5}">
                      <a16:colId xmlns:a16="http://schemas.microsoft.com/office/drawing/2014/main" val="926936344"/>
                    </a:ext>
                  </a:extLst>
                </a:gridCol>
              </a:tblGrid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score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13292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4816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8793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6633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135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6156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5911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71804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109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327473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081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319CCE8-D212-450B-B889-EC48BAD6DD97}"/>
              </a:ext>
            </a:extLst>
          </p:cNvPr>
          <p:cNvSpPr/>
          <p:nvPr/>
        </p:nvSpPr>
        <p:spPr>
          <a:xfrm>
            <a:off x="8256703" y="2861092"/>
            <a:ext cx="19399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M = 3.45</a:t>
            </a:r>
            <a:r>
              <a:rPr lang="en-GB" sz="3600" dirty="0"/>
              <a:t> </a:t>
            </a:r>
          </a:p>
          <a:p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SD = 1.38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0B9A3-3A3E-4D1C-BC7C-FAEA1B3EE6C9}"/>
                  </a:ext>
                </a:extLst>
              </p:cNvPr>
              <p:cNvSpPr txBox="1"/>
              <p:nvPr/>
            </p:nvSpPr>
            <p:spPr>
              <a:xfrm>
                <a:off x="547036" y="2342424"/>
                <a:ext cx="2818657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𝑅𝑎𝑤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𝐷𝑒𝑣𝑖𝑎𝑡𝑖𝑜𝑛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0B9A3-3A3E-4D1C-BC7C-FAEA1B3EE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6" y="2342424"/>
                <a:ext cx="2818657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41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9|1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.2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1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6|1.6|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2FF7A-BC44-4D2F-8D09-7D206C8C0BA7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2.xml><?xml version="1.0" encoding="utf-8"?>
<ds:datastoreItem xmlns:ds="http://schemas.openxmlformats.org/officeDocument/2006/customXml" ds:itemID="{69CB4870-DF81-49F7-AB09-F057B14B3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EAD5E-DAC7-4308-B174-C54BE381C280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344</Words>
  <Application>Microsoft Macintosh PowerPoint</Application>
  <PresentationFormat>Widescreen</PresentationFormat>
  <Paragraphs>133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Norm Group Characteristics</vt:lpstr>
      <vt:lpstr>This Video</vt:lpstr>
      <vt:lpstr>Describing Groups</vt:lpstr>
      <vt:lpstr>Sampling Distributions</vt:lpstr>
      <vt:lpstr>Sampling Distributions</vt:lpstr>
      <vt:lpstr>Norm Groups</vt:lpstr>
      <vt:lpstr>Norm Groups</vt:lpstr>
      <vt:lpstr>Norm Groups</vt:lpstr>
      <vt:lpstr>Norm Group: Standard Scores</vt:lpstr>
      <vt:lpstr>Norm Group: Standard Scores</vt:lpstr>
      <vt:lpstr>Norm Groups</vt:lpstr>
      <vt:lpstr>Norm Groups</vt:lpstr>
      <vt:lpstr>Norm Groups</vt:lpstr>
      <vt:lpstr>Norm Groups</vt:lpstr>
      <vt:lpstr>Norm Groups</vt:lpstr>
      <vt:lpstr>Norm Groups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 Group Characteristics</dc:title>
  <dc:creator>Oliver Clark</dc:creator>
  <cp:lastModifiedBy>Oliver Clark</cp:lastModifiedBy>
  <cp:revision>11</cp:revision>
  <dcterms:created xsi:type="dcterms:W3CDTF">2021-02-25T15:09:54Z</dcterms:created>
  <dcterms:modified xsi:type="dcterms:W3CDTF">2021-03-06T12:54:13Z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