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6228D-E9B2-3D48-ABF5-420A7C97ABAE}" type="datetimeFigureOut">
              <a:rPr lang="en-US" smtClean="0"/>
              <a:t>3/6/21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A0EFD-CBDC-E94F-BB67-23ADA42E4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62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A0EFD-CBDC-E94F-BB67-23ADA42E4F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39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A0EFD-CBDC-E94F-BB67-23ADA42E4F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76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A0EFD-CBDC-E94F-BB67-23ADA42E4F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04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A0EFD-CBDC-E94F-BB67-23ADA42E4F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41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A0EFD-CBDC-E94F-BB67-23ADA42E4F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9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March 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05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March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5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March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4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March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8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March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5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March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5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March 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2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March 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838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March 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9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March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6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March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March 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448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E4273-4562-7044-BCF3-B512E48B0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en-US" sz="4800" dirty="0"/>
              <a:t>Classical Test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86690-EBDF-5A43-96CD-6A3B0C219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Dr Oliver Clark [Oli]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1C3043-BF6F-414C-BFAD-FD07B6BBC6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39" b="22092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2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2D11-D23C-E847-9546-553F5909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C009B-3555-124F-A2E1-89FDD9EAC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True Score vs Observed Scores</a:t>
            </a:r>
          </a:p>
          <a:p>
            <a:r>
              <a:rPr lang="en-US" dirty="0">
                <a:solidFill>
                  <a:srgbClr val="FFFFFF"/>
                </a:solidFill>
              </a:rPr>
              <a:t>Systematic and Unsystematic Error</a:t>
            </a:r>
          </a:p>
          <a:p>
            <a:r>
              <a:rPr lang="en-US" dirty="0">
                <a:solidFill>
                  <a:srgbClr val="FFFFFF"/>
                </a:solidFill>
              </a:rPr>
              <a:t>Standard Error of Measurement</a:t>
            </a:r>
          </a:p>
          <a:p>
            <a:r>
              <a:rPr lang="en-US" dirty="0">
                <a:solidFill>
                  <a:srgbClr val="FFFFFF"/>
                </a:solidFill>
              </a:rPr>
              <a:t>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384402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2D11-D23C-E847-9546-553F5909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C009B-3555-124F-A2E1-89FDD9EAC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Classical Test Theory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True Scores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Observed Scores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Error Scores</a:t>
            </a:r>
          </a:p>
        </p:txBody>
      </p:sp>
    </p:spTree>
    <p:extLst>
      <p:ext uri="{BB962C8B-B14F-4D97-AF65-F5344CB8AC3E}">
        <p14:creationId xmlns:p14="http://schemas.microsoft.com/office/powerpoint/2010/main" val="130620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2D11-D23C-E847-9546-553F5909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Test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C009B-3555-124F-A2E1-89FDD9EAC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Lord &amp; Novick (1968)</a:t>
            </a:r>
          </a:p>
          <a:p>
            <a:r>
              <a:rPr lang="en-GB" sz="2400" dirty="0">
                <a:solidFill>
                  <a:srgbClr val="FFFFFF"/>
                </a:solidFill>
              </a:rPr>
              <a:t>Based on two theorems:</a:t>
            </a:r>
          </a:p>
          <a:p>
            <a:pPr lvl="1"/>
            <a:r>
              <a:rPr lang="en-GB" sz="2400" dirty="0">
                <a:solidFill>
                  <a:srgbClr val="FFFFFF"/>
                </a:solidFill>
              </a:rPr>
              <a:t>The </a:t>
            </a:r>
            <a:r>
              <a:rPr lang="en-GB" sz="2400" i="1" dirty="0">
                <a:solidFill>
                  <a:srgbClr val="FFFFFF"/>
                </a:solidFill>
              </a:rPr>
              <a:t>True Score</a:t>
            </a:r>
            <a:r>
              <a:rPr lang="en-GB" sz="2400" dirty="0">
                <a:solidFill>
                  <a:srgbClr val="FFFFFF"/>
                </a:solidFill>
              </a:rPr>
              <a:t> is the expectation of the observed score for a person. </a:t>
            </a:r>
          </a:p>
          <a:p>
            <a:pPr lvl="1"/>
            <a:r>
              <a:rPr lang="en-GB" sz="2400" dirty="0">
                <a:solidFill>
                  <a:srgbClr val="FFFFFF"/>
                </a:solidFill>
              </a:rPr>
              <a:t>The </a:t>
            </a:r>
            <a:r>
              <a:rPr lang="en-GB" sz="2400" i="1" dirty="0">
                <a:solidFill>
                  <a:srgbClr val="FFFFFF"/>
                </a:solidFill>
              </a:rPr>
              <a:t>Error Score</a:t>
            </a:r>
            <a:r>
              <a:rPr lang="en-GB" sz="2400" dirty="0">
                <a:solidFill>
                  <a:srgbClr val="FFFFFF"/>
                </a:solidFill>
              </a:rPr>
              <a:t> is the difference between the </a:t>
            </a:r>
            <a:r>
              <a:rPr lang="en-GB" sz="2400" i="1" dirty="0">
                <a:solidFill>
                  <a:srgbClr val="FFFFFF"/>
                </a:solidFill>
              </a:rPr>
              <a:t>True Score </a:t>
            </a:r>
            <a:r>
              <a:rPr lang="en-GB" sz="2400" dirty="0">
                <a:solidFill>
                  <a:srgbClr val="FFFFFF"/>
                </a:solidFill>
              </a:rPr>
              <a:t>and the </a:t>
            </a:r>
            <a:r>
              <a:rPr lang="en-GB" sz="2400" i="1" dirty="0">
                <a:solidFill>
                  <a:srgbClr val="FFFFFF"/>
                </a:solidFill>
              </a:rPr>
              <a:t>Observed Score</a:t>
            </a:r>
            <a:r>
              <a:rPr lang="en-GB" sz="2400" dirty="0">
                <a:solidFill>
                  <a:srgbClr val="FFFFFF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6265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2D11-D23C-E847-9546-553F5909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Test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C009B-3555-124F-A2E1-89FDD9EAC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rgbClr val="FFFFFF"/>
                </a:solidFill>
              </a:rPr>
              <a:t>True Score = Observed Score ± Error</a:t>
            </a:r>
          </a:p>
          <a:p>
            <a:r>
              <a:rPr lang="en-GB" sz="2400" dirty="0">
                <a:solidFill>
                  <a:srgbClr val="FFFFFF"/>
                </a:solidFill>
              </a:rPr>
              <a:t>Observed Score = True Score ± Error</a:t>
            </a:r>
          </a:p>
          <a:p>
            <a:endParaRPr lang="en-GB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87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2D11-D23C-E847-9546-553F5909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Test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C009B-3555-124F-A2E1-89FDD9EAC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800" dirty="0">
                <a:solidFill>
                  <a:srgbClr val="FFFFFF"/>
                </a:solidFill>
              </a:rPr>
              <a:t>Relies on Reliability to connect Observed Scores to True Scores </a:t>
            </a:r>
          </a:p>
          <a:p>
            <a:pPr marL="457200" lvl="1" indent="0">
              <a:buNone/>
            </a:pPr>
            <a:r>
              <a:rPr lang="en-GB" sz="2200" dirty="0">
                <a:solidFill>
                  <a:srgbClr val="FFFFFF"/>
                </a:solidFill>
              </a:rPr>
              <a:t>• Test-Retest </a:t>
            </a:r>
          </a:p>
          <a:p>
            <a:pPr marL="457200" lvl="1" indent="0">
              <a:buNone/>
            </a:pPr>
            <a:r>
              <a:rPr lang="en-GB" sz="2800" dirty="0">
                <a:solidFill>
                  <a:srgbClr val="FFFFFF"/>
                </a:solidFill>
              </a:rPr>
              <a:t>• </a:t>
            </a:r>
            <a:r>
              <a:rPr lang="en-GB" sz="2200" dirty="0">
                <a:solidFill>
                  <a:srgbClr val="FFFFFF"/>
                </a:solidFill>
              </a:rPr>
              <a:t>Parallel Forms</a:t>
            </a:r>
          </a:p>
          <a:p>
            <a:pPr lvl="1"/>
            <a:r>
              <a:rPr lang="en-GB" sz="2200" dirty="0">
                <a:solidFill>
                  <a:srgbClr val="FFFFFF"/>
                </a:solidFill>
              </a:rPr>
              <a:t>Split Half </a:t>
            </a:r>
          </a:p>
          <a:p>
            <a:r>
              <a:rPr lang="en-GB" sz="2800" dirty="0">
                <a:solidFill>
                  <a:srgbClr val="FFFFFF"/>
                </a:solidFill>
              </a:rPr>
              <a:t> Internal Consistency </a:t>
            </a:r>
          </a:p>
          <a:p>
            <a:pPr lvl="1"/>
            <a:r>
              <a:rPr lang="en-GB" sz="2200" dirty="0" err="1">
                <a:solidFill>
                  <a:srgbClr val="FFFFFF"/>
                </a:solidFill>
              </a:rPr>
              <a:t>Kurder</a:t>
            </a:r>
            <a:r>
              <a:rPr lang="en-GB" sz="2200" dirty="0">
                <a:solidFill>
                  <a:srgbClr val="FFFFFF"/>
                </a:solidFill>
              </a:rPr>
              <a:t> Richardson 20</a:t>
            </a:r>
          </a:p>
          <a:p>
            <a:pPr lvl="1"/>
            <a:r>
              <a:rPr lang="en-GB" sz="2200" dirty="0">
                <a:solidFill>
                  <a:srgbClr val="FFFFFF"/>
                </a:solidFill>
              </a:rPr>
              <a:t>Cronbach’s Alpha</a:t>
            </a:r>
          </a:p>
          <a:p>
            <a:pPr lvl="1"/>
            <a:r>
              <a:rPr lang="en-GB" sz="2200" dirty="0">
                <a:solidFill>
                  <a:srgbClr val="FFFFFF"/>
                </a:solidFill>
              </a:rPr>
              <a:t> Omega </a:t>
            </a:r>
          </a:p>
          <a:p>
            <a:pPr marL="0" indent="0">
              <a:buNone/>
            </a:pPr>
            <a:endParaRPr lang="en-GB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61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2D11-D23C-E847-9546-553F5909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Test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C009B-3555-124F-A2E1-89FDD9EAC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FFFFFF"/>
                </a:solidFill>
              </a:rPr>
              <a:t>Reliability -&gt; Within-Subject Variation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FFFFFF"/>
                </a:solidFill>
              </a:rPr>
              <a:t>Standard Deviation -&gt; Between-Subject Variation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FFFFFF"/>
                </a:solidFill>
              </a:rPr>
              <a:t>Both of these elements influence the Error Score</a:t>
            </a:r>
          </a:p>
        </p:txBody>
      </p:sp>
    </p:spTree>
    <p:extLst>
      <p:ext uri="{BB962C8B-B14F-4D97-AF65-F5344CB8AC3E}">
        <p14:creationId xmlns:p14="http://schemas.microsoft.com/office/powerpoint/2010/main" val="87726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2D11-D23C-E847-9546-553F5909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Test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C009B-3555-124F-A2E1-89FDD9EAC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800" dirty="0">
                <a:solidFill>
                  <a:srgbClr val="FFFFFF"/>
                </a:solidFill>
              </a:rPr>
              <a:t>From reliability and norm information, we can calculate the range of likely observed scores from a test taker: </a:t>
            </a:r>
          </a:p>
          <a:p>
            <a:pPr lvl="1"/>
            <a:r>
              <a:rPr lang="en-GB" sz="2200" dirty="0">
                <a:solidFill>
                  <a:srgbClr val="FFFFFF"/>
                </a:solidFill>
              </a:rPr>
              <a:t> Standard Error of Measurement 	</a:t>
            </a:r>
          </a:p>
          <a:p>
            <a:pPr lvl="1"/>
            <a:r>
              <a:rPr lang="en-GB" sz="2200" dirty="0">
                <a:solidFill>
                  <a:srgbClr val="FFFFFF"/>
                </a:solidFill>
              </a:rPr>
              <a:t>Confidence intervals </a:t>
            </a:r>
          </a:p>
          <a:p>
            <a:pPr lvl="1"/>
            <a:r>
              <a:rPr lang="en-GB" sz="2200" dirty="0">
                <a:solidFill>
                  <a:srgbClr val="FFFFFF"/>
                </a:solidFill>
              </a:rPr>
              <a:t>Standard Error of Difference</a:t>
            </a:r>
          </a:p>
          <a:p>
            <a:pPr lvl="1"/>
            <a:endParaRPr lang="en-GB" sz="2200" dirty="0">
              <a:solidFill>
                <a:srgbClr val="FFFF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352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3DFloatVTI">
  <a:themeElements>
    <a:clrScheme name="Custom 2">
      <a:dk1>
        <a:srgbClr val="000000"/>
      </a:dk1>
      <a:lt1>
        <a:srgbClr val="FFFFFF"/>
      </a:lt1>
      <a:dk2>
        <a:srgbClr val="3C222B"/>
      </a:dk2>
      <a:lt2>
        <a:srgbClr val="F2F3FF"/>
      </a:lt2>
      <a:accent1>
        <a:srgbClr val="A8A254"/>
      </a:accent1>
      <a:accent2>
        <a:srgbClr val="E08D39"/>
      </a:accent2>
      <a:accent3>
        <a:srgbClr val="E97E74"/>
      </a:accent3>
      <a:accent4>
        <a:srgbClr val="E45584"/>
      </a:accent4>
      <a:accent5>
        <a:srgbClr val="E974CB"/>
      </a:accent5>
      <a:accent6>
        <a:srgbClr val="CD55E4"/>
      </a:accent6>
      <a:hlink>
        <a:srgbClr val="696FAE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D5B7CF51FD7D419C5CAA01758E47AC" ma:contentTypeVersion="13" ma:contentTypeDescription="Create a new document." ma:contentTypeScope="" ma:versionID="b64f38b3ec8a3619e5554203bfedb273">
  <xsd:schema xmlns:xsd="http://www.w3.org/2001/XMLSchema" xmlns:xs="http://www.w3.org/2001/XMLSchema" xmlns:p="http://schemas.microsoft.com/office/2006/metadata/properties" xmlns:ns2="22dc0c7b-222c-4368-9d25-b23c1c5625aa" xmlns:ns3="a544f5c6-c2b2-44cf-9139-519269434505" targetNamespace="http://schemas.microsoft.com/office/2006/metadata/properties" ma:root="true" ma:fieldsID="24a7b17ef24addfb07d34f978b6a18cc" ns2:_="" ns3:_="">
    <xsd:import namespace="22dc0c7b-222c-4368-9d25-b23c1c5625aa"/>
    <xsd:import namespace="a544f5c6-c2b2-44cf-9139-5192694345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dc0c7b-222c-4368-9d25-b23c1c5625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44f5c6-c2b2-44cf-9139-51926943450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15CB6B-EAFE-4520-B885-DD3D504CA877}"/>
</file>

<file path=customXml/itemProps2.xml><?xml version="1.0" encoding="utf-8"?>
<ds:datastoreItem xmlns:ds="http://schemas.openxmlformats.org/officeDocument/2006/customXml" ds:itemID="{0577334F-B1E4-4002-985C-C5E608D5CFC0}">
  <ds:schemaRefs>
    <ds:schemaRef ds:uri="http://schemas.microsoft.com/office/2006/metadata/properties"/>
    <ds:schemaRef ds:uri="http://schemas.microsoft.com/office/infopath/2007/PartnerControls"/>
    <ds:schemaRef ds:uri="3450dea5-9c92-46d7-80ec-867c4bee000d"/>
  </ds:schemaRefs>
</ds:datastoreItem>
</file>

<file path=customXml/itemProps3.xml><?xml version="1.0" encoding="utf-8"?>
<ds:datastoreItem xmlns:ds="http://schemas.openxmlformats.org/officeDocument/2006/customXml" ds:itemID="{CC47BF40-5FA6-4694-A846-49B04DEF52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187</Words>
  <Application>Microsoft Macintosh PowerPoint</Application>
  <PresentationFormat>Widescreen</PresentationFormat>
  <Paragraphs>43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3DFloatVTI</vt:lpstr>
      <vt:lpstr>Classical Test Theory</vt:lpstr>
      <vt:lpstr>This Week</vt:lpstr>
      <vt:lpstr>This Video</vt:lpstr>
      <vt:lpstr>Classical Test Theory</vt:lpstr>
      <vt:lpstr>Classical Test Theory</vt:lpstr>
      <vt:lpstr>Classical Test Theory</vt:lpstr>
      <vt:lpstr>Classical Test Theory</vt:lpstr>
      <vt:lpstr>Classical Test Theory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Classical Test Theory</dc:title>
  <dc:creator>Oliver Clark</dc:creator>
  <cp:lastModifiedBy>Oliver Clark</cp:lastModifiedBy>
  <cp:revision>14</cp:revision>
  <dcterms:created xsi:type="dcterms:W3CDTF">2021-03-01T13:38:39Z</dcterms:created>
  <dcterms:modified xsi:type="dcterms:W3CDTF">2021-03-06T12:58:38Z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0x010100A4D5B7CF51FD7D419C5CAA01758E47AC</vt:lpwstr>
  </property>
</Properties>
</file>