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19"/>
  </p:notesMasterIdLst>
  <p:sldIdLst>
    <p:sldId id="256" r:id="rId5"/>
    <p:sldId id="257" r:id="rId6"/>
    <p:sldId id="258" r:id="rId7"/>
    <p:sldId id="269" r:id="rId8"/>
    <p:sldId id="270" r:id="rId9"/>
    <p:sldId id="259" r:id="rId10"/>
    <p:sldId id="268" r:id="rId11"/>
    <p:sldId id="261" r:id="rId12"/>
    <p:sldId id="260" r:id="rId13"/>
    <p:sldId id="262" r:id="rId14"/>
    <p:sldId id="265" r:id="rId15"/>
    <p:sldId id="263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0"/>
    <p:restoredTop sz="80136"/>
  </p:normalViewPr>
  <p:slideViewPr>
    <p:cSldViewPr snapToGrid="0" snapToObjects="1">
      <p:cViewPr>
        <p:scale>
          <a:sx n="88" d="100"/>
          <a:sy n="88" d="100"/>
        </p:scale>
        <p:origin x="58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50AA3-3B87-484B-A9DA-73510715FB41}" type="datetimeFigureOut">
              <a:rPr lang="en-US" smtClean="0"/>
              <a:t>3/6/21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2400C-283A-1E41-88F1-C9A731C09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71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2400C-283A-1E41-88F1-C9A731C099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89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2400C-283A-1E41-88F1-C9A731C099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80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2400C-283A-1E41-88F1-C9A731C099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73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2400C-283A-1E41-88F1-C9A731C099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65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2400C-283A-1E41-88F1-C9A731C099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02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2400C-283A-1E41-88F1-C9A731C099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31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2400C-283A-1E41-88F1-C9A731C099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94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2400C-283A-1E41-88F1-C9A731C099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6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2400C-283A-1E41-88F1-C9A731C099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23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2400C-283A-1E41-88F1-C9A731C099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53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2400C-283A-1E41-88F1-C9A731C099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85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2400C-283A-1E41-88F1-C9A731C099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4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7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6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0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8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8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0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0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88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02B37-2E35-9740-968B-421C1363B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The Standard Error of Difference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5C72F-DE8D-D649-A619-A5EBE8335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Dr Oliver Clark</a:t>
            </a:r>
          </a:p>
        </p:txBody>
      </p:sp>
      <p:pic>
        <p:nvPicPr>
          <p:cNvPr id="4" name="Picture 3" descr="Many question marks on black background">
            <a:extLst>
              <a:ext uri="{FF2B5EF4-FFF2-40B4-BE49-F238E27FC236}">
                <a16:creationId xmlns:a16="http://schemas.microsoft.com/office/drawing/2014/main" id="{E9BB7EC6-E79B-497D-9892-87F265076F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72" r="2" b="2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889400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EA01-7838-5145-AB67-5DF2A540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Different Scores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63AB34-06B0-5C42-98A5-AC25461E4ED0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762000" y="2286000"/>
                <a:ext cx="6717223" cy="2966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𝑆𝐸𝐷𝑖𝑓𝑓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𝑆𝐷</m:t>
                    </m:r>
                    <m:r>
                      <a:rPr lang="en-GB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sSub>
                          <m:sSubPr>
                            <m:ctrlP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𝑥𝑥</m:t>
                            </m:r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𝑥𝑥</m:t>
                            </m:r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</m:oMath>
                </a14:m>
                <a:endParaRPr lang="en-US" sz="3600" dirty="0"/>
              </a:p>
              <a:p>
                <a:r>
                  <a:rPr lang="en-US" sz="2000" dirty="0"/>
                  <a:t>Our Data</a:t>
                </a:r>
              </a:p>
              <a:p>
                <a:pPr lvl="1"/>
                <a:r>
                  <a:rPr lang="en-US" sz="2000" dirty="0"/>
                  <a:t>Agree = 4.75 (0.58)</a:t>
                </a:r>
              </a:p>
              <a:p>
                <a:pPr lvl="2"/>
                <a:r>
                  <a:rPr lang="en-US" sz="1600" dirty="0"/>
                  <a:t>Omega = 0.79</a:t>
                </a:r>
              </a:p>
              <a:p>
                <a:pPr lvl="1"/>
                <a:r>
                  <a:rPr lang="en-US" sz="2000" dirty="0"/>
                  <a:t>Extra = 4.27 (0.75)</a:t>
                </a:r>
              </a:p>
              <a:p>
                <a:pPr lvl="2"/>
                <a:r>
                  <a:rPr lang="en-US" sz="1600" dirty="0"/>
                  <a:t>Omega 0.88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63AB34-06B0-5C42-98A5-AC25461E4ED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2286000"/>
                <a:ext cx="6717223" cy="2966902"/>
              </a:xfrm>
              <a:prstGeom prst="rect">
                <a:avLst/>
              </a:prstGeom>
              <a:blipFill>
                <a:blip r:embed="rId6"/>
                <a:stretch>
                  <a:fillRect l="-3977" r="-379" b="-3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5CD35DF-AFA0-8941-B10F-16BE20F3B04E}"/>
              </a:ext>
            </a:extLst>
          </p:cNvPr>
          <p:cNvSpPr txBox="1"/>
          <p:nvPr/>
        </p:nvSpPr>
        <p:spPr>
          <a:xfrm>
            <a:off x="4991100" y="4202669"/>
            <a:ext cx="558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Candidate: Agreeableness = 4.2, Extraversion = 4.5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105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EA01-7838-5145-AB67-5DF2A540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Different Scores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63AB34-06B0-5C42-98A5-AC25461E4ED0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762000" y="2286000"/>
                <a:ext cx="3783408" cy="3126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𝑂𝑏𝑠𝑒𝑟𝑣𝑒𝑑</m:t>
                        </m:r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𝑀𝑒𝑎𝑛</m:t>
                        </m:r>
                      </m:num>
                      <m:den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𝑆𝐷</m:t>
                        </m:r>
                      </m:den>
                    </m:f>
                  </m:oMath>
                </a14:m>
                <a:endParaRPr lang="en-US" sz="3600" dirty="0"/>
              </a:p>
              <a:p>
                <a:r>
                  <a:rPr lang="en-US" sz="2000" dirty="0"/>
                  <a:t>Our Data</a:t>
                </a:r>
              </a:p>
              <a:p>
                <a:pPr lvl="1"/>
                <a:r>
                  <a:rPr lang="en-US" sz="2000" dirty="0"/>
                  <a:t>Agree = 4.75 (0.58)</a:t>
                </a:r>
              </a:p>
              <a:p>
                <a:pPr lvl="2"/>
                <a:r>
                  <a:rPr lang="en-US" sz="1600" dirty="0"/>
                  <a:t>Omega = 0.79</a:t>
                </a:r>
              </a:p>
              <a:p>
                <a:pPr lvl="1"/>
                <a:r>
                  <a:rPr lang="en-US" sz="2000" dirty="0"/>
                  <a:t>Extra = 4.27 (0.75)</a:t>
                </a:r>
              </a:p>
              <a:p>
                <a:pPr lvl="2"/>
                <a:r>
                  <a:rPr lang="en-US" sz="1600" dirty="0"/>
                  <a:t>Omega 0.88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63AB34-06B0-5C42-98A5-AC25461E4ED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2286000"/>
                <a:ext cx="3783408" cy="3126562"/>
              </a:xfrm>
              <a:prstGeom prst="rect">
                <a:avLst/>
              </a:prstGeom>
              <a:blipFill>
                <a:blip r:embed="rId6"/>
                <a:stretch>
                  <a:fillRect l="-7047" r="-1678" b="-2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5CD35DF-AFA0-8941-B10F-16BE20F3B04E}"/>
              </a:ext>
            </a:extLst>
          </p:cNvPr>
          <p:cNvSpPr txBox="1"/>
          <p:nvPr/>
        </p:nvSpPr>
        <p:spPr>
          <a:xfrm>
            <a:off x="5196779" y="2411969"/>
            <a:ext cx="558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Candidate: Agreeableness = 4.2, Extraversion = 4.5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A3DE5A-44C0-A047-9C0A-53E45CD8C292}"/>
              </a:ext>
            </a:extLst>
          </p:cNvPr>
          <p:cNvSpPr txBox="1"/>
          <p:nvPr/>
        </p:nvSpPr>
        <p:spPr>
          <a:xfrm>
            <a:off x="6097194" y="3551314"/>
            <a:ext cx="391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Aggree</a:t>
            </a:r>
            <a:r>
              <a:rPr lang="en-US" dirty="0"/>
              <a:t> Z = (4.2-4.75) / 0.58= -0.95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3B7A20-0EA7-CA43-89C9-BBD8AB90234B}"/>
              </a:ext>
            </a:extLst>
          </p:cNvPr>
          <p:cNvSpPr txBox="1"/>
          <p:nvPr/>
        </p:nvSpPr>
        <p:spPr>
          <a:xfrm>
            <a:off x="6096000" y="4321327"/>
            <a:ext cx="3508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 Z = (4.5-4.27) / 0.75= 0.3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9CBEF-EDA4-0043-BCF5-7F311CFD16A1}"/>
              </a:ext>
            </a:extLst>
          </p:cNvPr>
          <p:cNvSpPr txBox="1"/>
          <p:nvPr/>
        </p:nvSpPr>
        <p:spPr>
          <a:xfrm>
            <a:off x="10186541" y="3577895"/>
            <a:ext cx="1177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40.05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 =53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34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EA01-7838-5145-AB67-5DF2A540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Different Scores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63AB34-06B0-5C42-98A5-AC25461E4ED0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762000" y="2286000"/>
                <a:ext cx="6717223" cy="2966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𝑆𝐸𝐷𝑖𝑓𝑓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𝑆𝐷</m:t>
                    </m:r>
                    <m:r>
                      <a:rPr lang="en-GB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sSub>
                          <m:sSubPr>
                            <m:ctrlP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𝑥𝑥</m:t>
                            </m:r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𝑥𝑥</m:t>
                            </m:r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</m:oMath>
                </a14:m>
                <a:endParaRPr lang="en-US" sz="3600" dirty="0"/>
              </a:p>
              <a:p>
                <a:r>
                  <a:rPr lang="en-US" sz="2000" dirty="0"/>
                  <a:t>Our Data</a:t>
                </a:r>
              </a:p>
              <a:p>
                <a:pPr lvl="1"/>
                <a:r>
                  <a:rPr lang="en-US" sz="2000" dirty="0"/>
                  <a:t>Agree = 4.75 (0.58)</a:t>
                </a:r>
              </a:p>
              <a:p>
                <a:pPr lvl="2"/>
                <a:r>
                  <a:rPr lang="en-US" sz="1600" dirty="0"/>
                  <a:t>Omega = 0.79</a:t>
                </a:r>
              </a:p>
              <a:p>
                <a:pPr lvl="1"/>
                <a:r>
                  <a:rPr lang="en-US" sz="2000" dirty="0"/>
                  <a:t>Extra = 4.27 (0.75)</a:t>
                </a:r>
              </a:p>
              <a:p>
                <a:pPr lvl="2"/>
                <a:r>
                  <a:rPr lang="en-US" sz="1600" dirty="0"/>
                  <a:t>Omega 0.88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63AB34-06B0-5C42-98A5-AC25461E4ED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2286000"/>
                <a:ext cx="6717223" cy="2966902"/>
              </a:xfrm>
              <a:prstGeom prst="rect">
                <a:avLst/>
              </a:prstGeom>
              <a:blipFill>
                <a:blip r:embed="rId6"/>
                <a:stretch>
                  <a:fillRect l="-3977" r="-379" b="-3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5CD35DF-AFA0-8941-B10F-16BE20F3B04E}"/>
              </a:ext>
            </a:extLst>
          </p:cNvPr>
          <p:cNvSpPr txBox="1"/>
          <p:nvPr/>
        </p:nvSpPr>
        <p:spPr>
          <a:xfrm>
            <a:off x="8086035" y="2286000"/>
            <a:ext cx="4105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Candidate: </a:t>
            </a:r>
          </a:p>
          <a:p>
            <a:r>
              <a:rPr lang="en-US" dirty="0"/>
              <a:t>Agreeableness = 4.2</a:t>
            </a:r>
          </a:p>
          <a:p>
            <a:r>
              <a:rPr lang="en-US" dirty="0"/>
              <a:t>Extraversion = 4.5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3B474-8A24-1E41-8766-639E6CA8EEFB}"/>
              </a:ext>
            </a:extLst>
          </p:cNvPr>
          <p:cNvSpPr txBox="1"/>
          <p:nvPr/>
        </p:nvSpPr>
        <p:spPr>
          <a:xfrm>
            <a:off x="7962900" y="3582981"/>
            <a:ext cx="1827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Agree T= 40.05</a:t>
            </a:r>
          </a:p>
          <a:p>
            <a:r>
              <a:rPr lang="en-US" dirty="0"/>
              <a:t>Extra T = 53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D98C4CB-A7B1-734D-B403-1969BBBE5C79}"/>
                  </a:ext>
                </a:extLst>
              </p:cNvPr>
              <p:cNvSpPr/>
              <p:nvPr/>
            </p:nvSpPr>
            <p:spPr>
              <a:xfrm>
                <a:off x="5297329" y="4850932"/>
                <a:ext cx="5440528" cy="401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𝑆𝐸𝐷𝑖𝑓𝑓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=10×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0.88−0.79</m:t>
                          </m:r>
                        </m:e>
                      </m:ra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×0.575=5.75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D98C4CB-A7B1-734D-B403-1969BBBE5C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329" y="4850932"/>
                <a:ext cx="5440528" cy="401970"/>
              </a:xfrm>
              <a:prstGeom prst="rect">
                <a:avLst/>
              </a:prstGeom>
              <a:blipFill>
                <a:blip r:embed="rId7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851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EA01-7838-5145-AB67-5DF2A540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Different Scores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D98C4CB-A7B1-734D-B403-1969BBBE5C79}"/>
                  </a:ext>
                </a:extLst>
              </p:cNvPr>
              <p:cNvSpPr/>
              <p:nvPr/>
            </p:nvSpPr>
            <p:spPr>
              <a:xfrm>
                <a:off x="420529" y="5524032"/>
                <a:ext cx="5440528" cy="401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𝑆𝐸𝐷𝑖𝑓𝑓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=10×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0.88−0.79</m:t>
                          </m:r>
                        </m:e>
                      </m:ra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×0.575=5.75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D98C4CB-A7B1-734D-B403-1969BBBE5C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29" y="5524032"/>
                <a:ext cx="5440528" cy="401970"/>
              </a:xfrm>
              <a:prstGeom prst="rect">
                <a:avLst/>
              </a:prstGeom>
              <a:blipFill>
                <a:blip r:embed="rId5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903B60-196F-1940-9C04-981FC61B8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6562035" cy="3818083"/>
          </a:xfrm>
        </p:spPr>
        <p:txBody>
          <a:bodyPr/>
          <a:lstStyle/>
          <a:p>
            <a:r>
              <a:rPr lang="en-US" dirty="0"/>
              <a:t>Agree T= 40.05</a:t>
            </a:r>
          </a:p>
          <a:p>
            <a:r>
              <a:rPr lang="en-US" dirty="0"/>
              <a:t>Extra T = 53</a:t>
            </a:r>
          </a:p>
          <a:p>
            <a:endParaRPr lang="en-US" dirty="0"/>
          </a:p>
          <a:p>
            <a:r>
              <a:rPr lang="en-US" dirty="0"/>
              <a:t>53-40.05 = 12.95 &gt; 5.75</a:t>
            </a:r>
          </a:p>
        </p:txBody>
      </p:sp>
    </p:spTree>
    <p:extLst>
      <p:ext uri="{BB962C8B-B14F-4D97-AF65-F5344CB8AC3E}">
        <p14:creationId xmlns:p14="http://schemas.microsoft.com/office/powerpoint/2010/main" val="3766545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EA01-7838-5145-AB67-5DF2A540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903B60-196F-1940-9C04-981FC61B8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7531100" cy="3818083"/>
          </a:xfrm>
        </p:spPr>
        <p:txBody>
          <a:bodyPr/>
          <a:lstStyle/>
          <a:p>
            <a:r>
              <a:rPr lang="en-US" dirty="0"/>
              <a:t>Standard Error of Difference accounts for multiple sources of error</a:t>
            </a:r>
          </a:p>
          <a:p>
            <a:r>
              <a:rPr lang="en-US" dirty="0"/>
              <a:t>It lets us infer whether a difference is likely down to sampling error</a:t>
            </a:r>
          </a:p>
          <a:p>
            <a:r>
              <a:rPr lang="en-US" dirty="0"/>
              <a:t>Good for comparing scores within and between individuals</a:t>
            </a:r>
          </a:p>
        </p:txBody>
      </p:sp>
    </p:spTree>
    <p:extLst>
      <p:ext uri="{BB962C8B-B14F-4D97-AF65-F5344CB8AC3E}">
        <p14:creationId xmlns:p14="http://schemas.microsoft.com/office/powerpoint/2010/main" val="183654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DEF2-373F-C54A-B01B-999DB53F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D7429-F4A2-B343-B4CD-2E2FE653F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is a difference a difference?</a:t>
            </a:r>
          </a:p>
          <a:p>
            <a:r>
              <a:rPr lang="en-US" dirty="0"/>
              <a:t>Comparing scores on different measures</a:t>
            </a:r>
          </a:p>
          <a:p>
            <a:r>
              <a:rPr lang="en-US" dirty="0"/>
              <a:t>Comparing scores on the same measure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3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DEF2-373F-C54A-B01B-999DB53F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a difference a difference?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99BAEA-E0C3-6946-B876-376CC0FC2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Candidate 1 = 5.4</a:t>
            </a:r>
          </a:p>
          <a:p>
            <a:r>
              <a:rPr lang="en-US" dirty="0"/>
              <a:t>Candidate 2 = 5.6</a:t>
            </a:r>
          </a:p>
        </p:txBody>
      </p:sp>
    </p:spTree>
    <p:extLst>
      <p:ext uri="{BB962C8B-B14F-4D97-AF65-F5344CB8AC3E}">
        <p14:creationId xmlns:p14="http://schemas.microsoft.com/office/powerpoint/2010/main" val="191254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CBE951-41A6-574B-A3BF-8D8CE3B2A51C}"/>
              </a:ext>
            </a:extLst>
          </p:cNvPr>
          <p:cNvSpPr/>
          <p:nvPr/>
        </p:nvSpPr>
        <p:spPr>
          <a:xfrm>
            <a:off x="3767776" y="1727200"/>
            <a:ext cx="5033324" cy="463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3DEF2-373F-C54A-B01B-999DB53F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a difference a difference?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CB4E496-67D6-FE4E-B92E-1FD4BFD28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126" y="1825625"/>
            <a:ext cx="438974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23D050-1CB9-E749-87B7-324D8AD51AAC}"/>
              </a:ext>
            </a:extLst>
          </p:cNvPr>
          <p:cNvSpPr txBox="1"/>
          <p:nvPr/>
        </p:nvSpPr>
        <p:spPr>
          <a:xfrm>
            <a:off x="3966852" y="1727200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Candidate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1FE6E5-C6F7-484C-BF04-7014ADDC5274}"/>
              </a:ext>
            </a:extLst>
          </p:cNvPr>
          <p:cNvSpPr txBox="1"/>
          <p:nvPr/>
        </p:nvSpPr>
        <p:spPr>
          <a:xfrm>
            <a:off x="5648302" y="2970768"/>
            <a:ext cx="127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True score</a:t>
            </a:r>
          </a:p>
        </p:txBody>
      </p:sp>
      <p:pic>
        <p:nvPicPr>
          <p:cNvPr id="13" name="Picture 2" descr="Depiction of the 68%, 95%, 99% rule of the number of observations that fall between 1, 2, and 3 standard deviations or standard errors respectively.">
            <a:extLst>
              <a:ext uri="{FF2B5EF4-FFF2-40B4-BE49-F238E27FC236}">
                <a16:creationId xmlns:a16="http://schemas.microsoft.com/office/drawing/2014/main" id="{33CDDECA-623F-4449-B427-03DD1E796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126" y="1825625"/>
            <a:ext cx="438974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B8D82F-1731-2D45-A973-9BBAEAF5BCDC}"/>
              </a:ext>
            </a:extLst>
          </p:cNvPr>
          <p:cNvSpPr txBox="1"/>
          <p:nvPr/>
        </p:nvSpPr>
        <p:spPr>
          <a:xfrm>
            <a:off x="7069301" y="1764930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Candidate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74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CBE951-41A6-574B-A3BF-8D8CE3B2A51C}"/>
              </a:ext>
            </a:extLst>
          </p:cNvPr>
          <p:cNvSpPr/>
          <p:nvPr/>
        </p:nvSpPr>
        <p:spPr>
          <a:xfrm>
            <a:off x="3767776" y="1727200"/>
            <a:ext cx="5033324" cy="463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3DEF2-373F-C54A-B01B-999DB53F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a difference a difference?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CB4E496-67D6-FE4E-B92E-1FD4BFD28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126" y="1825625"/>
            <a:ext cx="438974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23D050-1CB9-E749-87B7-324D8AD51AAC}"/>
              </a:ext>
            </a:extLst>
          </p:cNvPr>
          <p:cNvSpPr txBox="1"/>
          <p:nvPr/>
        </p:nvSpPr>
        <p:spPr>
          <a:xfrm>
            <a:off x="3966852" y="1727200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Candidate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B8D82F-1731-2D45-A973-9BBAEAF5BCDC}"/>
              </a:ext>
            </a:extLst>
          </p:cNvPr>
          <p:cNvSpPr txBox="1"/>
          <p:nvPr/>
        </p:nvSpPr>
        <p:spPr>
          <a:xfrm>
            <a:off x="7069301" y="1764930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Candidate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1FE6E5-C6F7-484C-BF04-7014ADDC5274}"/>
              </a:ext>
            </a:extLst>
          </p:cNvPr>
          <p:cNvSpPr txBox="1"/>
          <p:nvPr/>
        </p:nvSpPr>
        <p:spPr>
          <a:xfrm>
            <a:off x="5648302" y="2970768"/>
            <a:ext cx="127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True score</a:t>
            </a:r>
          </a:p>
        </p:txBody>
      </p:sp>
      <p:pic>
        <p:nvPicPr>
          <p:cNvPr id="17" name="Picture 2" descr="Depiction of two 'individuals' distribution of scores in terms of the the 68%, 95%, 99% rule ">
            <a:extLst>
              <a:ext uri="{FF2B5EF4-FFF2-40B4-BE49-F238E27FC236}">
                <a16:creationId xmlns:a16="http://schemas.microsoft.com/office/drawing/2014/main" id="{DD6536DA-2125-F64D-84D0-EC840E701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078" y="1820882"/>
            <a:ext cx="438974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33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DEF2-373F-C54A-B01B-999DB53F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a difference a difference?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4DCD54-CA04-624B-9ECA-2664FB1BD8B2}"/>
                  </a:ext>
                </a:extLst>
              </p:cNvPr>
              <p:cNvSpPr txBox="1"/>
              <p:nvPr/>
            </p:nvSpPr>
            <p:spPr>
              <a:xfrm>
                <a:off x="3786793" y="2552393"/>
                <a:ext cx="5462393" cy="619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𝑆𝐸𝐷𝑖𝑓𝑓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𝑆𝐸𝑀</m:t>
                          </m:r>
                          <m:r>
                            <a:rPr lang="en-GB" sz="36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𝑆𝐸𝑀</m:t>
                          </m:r>
                          <m:r>
                            <a:rPr lang="en-GB" sz="36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4DCD54-CA04-624B-9ECA-2664FB1BD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793" y="2552393"/>
                <a:ext cx="5462393" cy="619337"/>
              </a:xfrm>
              <a:prstGeom prst="rect">
                <a:avLst/>
              </a:prstGeom>
              <a:blipFill>
                <a:blip r:embed="rId6"/>
                <a:stretch>
                  <a:fillRect l="-1628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1736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DEF2-373F-C54A-B01B-999DB53F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a difference a difference?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99BAEA-E0C3-6946-B876-376CC0FC2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2662959"/>
            <a:ext cx="3523107" cy="3818083"/>
          </a:xfrm>
        </p:spPr>
        <p:txBody>
          <a:bodyPr>
            <a:normAutofit/>
          </a:bodyPr>
          <a:lstStyle/>
          <a:p>
            <a:r>
              <a:rPr lang="en-US" sz="2000" dirty="0"/>
              <a:t>Candidate 1 = 5.4</a:t>
            </a:r>
          </a:p>
          <a:p>
            <a:r>
              <a:rPr lang="en-US" sz="2000" dirty="0"/>
              <a:t>Candidate 2 = 5.6</a:t>
            </a:r>
          </a:p>
          <a:p>
            <a:r>
              <a:rPr lang="en-US" sz="2000" dirty="0"/>
              <a:t>From our Sample:</a:t>
            </a:r>
          </a:p>
          <a:p>
            <a:pPr lvl="1"/>
            <a:r>
              <a:rPr lang="en-US" sz="1600" dirty="0"/>
              <a:t>Omega Reliability = 0.88</a:t>
            </a:r>
          </a:p>
          <a:p>
            <a:pPr lvl="1"/>
            <a:r>
              <a:rPr lang="en-US" sz="1600" dirty="0"/>
              <a:t>Mean = 4.47</a:t>
            </a:r>
          </a:p>
          <a:p>
            <a:pPr lvl="1"/>
            <a:r>
              <a:rPr lang="en-US" sz="1600" dirty="0"/>
              <a:t>SD = 0.72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4DCD54-CA04-624B-9ECA-2664FB1BD8B2}"/>
                  </a:ext>
                </a:extLst>
              </p:cNvPr>
              <p:cNvSpPr txBox="1"/>
              <p:nvPr/>
            </p:nvSpPr>
            <p:spPr>
              <a:xfrm>
                <a:off x="3786793" y="2552393"/>
                <a:ext cx="6601807" cy="670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𝑆𝐸𝐷𝑖𝑓𝑓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𝑆𝐷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sSub>
                            <m:sSub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4DCD54-CA04-624B-9ECA-2664FB1BD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793" y="2552393"/>
                <a:ext cx="6601807" cy="670889"/>
              </a:xfrm>
              <a:prstGeom prst="rect">
                <a:avLst/>
              </a:prstGeom>
              <a:blipFill>
                <a:blip r:embed="rId6"/>
                <a:stretch>
                  <a:fillRect l="-1927" r="-193" b="-28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8842C1-C67A-9A4E-A88F-6AB65F366BDC}"/>
                  </a:ext>
                </a:extLst>
              </p:cNvPr>
              <p:cNvSpPr txBox="1"/>
              <p:nvPr/>
            </p:nvSpPr>
            <p:spPr>
              <a:xfrm>
                <a:off x="4051300" y="4808104"/>
                <a:ext cx="4558684" cy="550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𝑆𝐸𝑀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 ×</m:t>
                      </m:r>
                      <m:rad>
                        <m:radPr>
                          <m:degHide m:val="on"/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≈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𝑆𝐸𝑀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×1.414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8842C1-C67A-9A4E-A88F-6AB65F366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300" y="4808104"/>
                <a:ext cx="4558684" cy="550535"/>
              </a:xfrm>
              <a:prstGeom prst="rect">
                <a:avLst/>
              </a:prstGeom>
              <a:blipFill>
                <a:blip r:embed="rId7"/>
                <a:stretch>
                  <a:fillRect l="-1676" r="-1676" b="-34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5D153DA-1ED8-8F4C-8140-3FE59FF92EB2}"/>
              </a:ext>
            </a:extLst>
          </p:cNvPr>
          <p:cNvSpPr txBox="1"/>
          <p:nvPr/>
        </p:nvSpPr>
        <p:spPr>
          <a:xfrm>
            <a:off x="10388600" y="3416300"/>
            <a:ext cx="167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measures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3A180F-C92B-9148-A86D-E25A1339A8BB}"/>
              </a:ext>
            </a:extLst>
          </p:cNvPr>
          <p:cNvSpPr txBox="1"/>
          <p:nvPr/>
        </p:nvSpPr>
        <p:spPr>
          <a:xfrm>
            <a:off x="10241040" y="498930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measure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621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DEF2-373F-C54A-B01B-999DB53F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a difference a difference?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99BAEA-E0C3-6946-B876-376CC0FC2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Candidate 1 = 5.4</a:t>
            </a:r>
          </a:p>
          <a:p>
            <a:r>
              <a:rPr lang="en-US" sz="2000" dirty="0"/>
              <a:t>Candidate 2 = 5.6</a:t>
            </a:r>
          </a:p>
          <a:p>
            <a:r>
              <a:rPr lang="en-US" sz="2000" dirty="0"/>
              <a:t>From our Sample:</a:t>
            </a:r>
          </a:p>
          <a:p>
            <a:pPr lvl="1"/>
            <a:r>
              <a:rPr lang="en-US" sz="1600" dirty="0"/>
              <a:t>Omega Reliability = 0.88</a:t>
            </a:r>
          </a:p>
          <a:p>
            <a:pPr lvl="1"/>
            <a:r>
              <a:rPr lang="en-US" sz="1600" dirty="0"/>
              <a:t>Mean = 4.47</a:t>
            </a:r>
          </a:p>
          <a:p>
            <a:pPr lvl="1"/>
            <a:r>
              <a:rPr lang="en-US" sz="1600" dirty="0"/>
              <a:t>SD = 0.72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8842C1-C67A-9A4E-A88F-6AB65F366BDC}"/>
                  </a:ext>
                </a:extLst>
              </p:cNvPr>
              <p:cNvSpPr txBox="1"/>
              <p:nvPr/>
            </p:nvSpPr>
            <p:spPr>
              <a:xfrm>
                <a:off x="4546600" y="2496704"/>
                <a:ext cx="4558684" cy="550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𝑆𝐸𝑀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 ×</m:t>
                      </m:r>
                      <m:rad>
                        <m:radPr>
                          <m:degHide m:val="on"/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≈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𝑆𝐸𝑀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×1.414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8842C1-C67A-9A4E-A88F-6AB65F366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600" y="2496704"/>
                <a:ext cx="4558684" cy="550535"/>
              </a:xfrm>
              <a:prstGeom prst="rect">
                <a:avLst/>
              </a:prstGeom>
              <a:blipFill>
                <a:blip r:embed="rId5"/>
                <a:stretch>
                  <a:fillRect l="-1671" r="-1393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6BA728-46FC-AC4B-B9AB-B7ACC74778FE}"/>
                  </a:ext>
                </a:extLst>
              </p:cNvPr>
              <p:cNvSpPr txBox="1"/>
              <p:nvPr/>
            </p:nvSpPr>
            <p:spPr>
              <a:xfrm>
                <a:off x="5168900" y="3423780"/>
                <a:ext cx="2215350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SEM 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SD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6BA728-46FC-AC4B-B9AB-B7ACC7477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900" y="3423780"/>
                <a:ext cx="2215350" cy="427746"/>
              </a:xfrm>
              <a:prstGeom prst="rect">
                <a:avLst/>
              </a:prstGeom>
              <a:blipFill>
                <a:blip r:embed="rId6"/>
                <a:stretch>
                  <a:fillRect l="-2299"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6E0D81-EB32-B240-AFD9-47719BFD9337}"/>
                  </a:ext>
                </a:extLst>
              </p:cNvPr>
              <p:cNvSpPr txBox="1"/>
              <p:nvPr/>
            </p:nvSpPr>
            <p:spPr>
              <a:xfrm>
                <a:off x="5930900" y="4228067"/>
                <a:ext cx="2511521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SEM =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0.72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1−0.88</m:t>
                        </m:r>
                      </m:e>
                    </m:ra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6E0D81-EB32-B240-AFD9-47719BFD9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900" y="4228067"/>
                <a:ext cx="2511521" cy="395429"/>
              </a:xfrm>
              <a:prstGeom prst="rect">
                <a:avLst/>
              </a:prstGeom>
              <a:blipFill>
                <a:blip r:embed="rId7"/>
                <a:stretch>
                  <a:fillRect l="-2030" t="-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549304-C40C-1044-A942-7A77E71BA928}"/>
                  </a:ext>
                </a:extLst>
              </p:cNvPr>
              <p:cNvSpPr txBox="1"/>
              <p:nvPr/>
            </p:nvSpPr>
            <p:spPr>
              <a:xfrm>
                <a:off x="6593763" y="5032354"/>
                <a:ext cx="4455963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SEM =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0.72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0.12</m:t>
                        </m:r>
                      </m:e>
                    </m:rad>
                    <m:r>
                      <a:rPr lang="en-GB" b="0" i="1" smtClean="0">
                        <a:latin typeface="Cambria Math" panose="02040503050406030204" pitchFamily="18" charset="0"/>
                      </a:rPr>
                      <m:t>=0.72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0.35=0.252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549304-C40C-1044-A942-7A77E71BA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763" y="5032354"/>
                <a:ext cx="4455963" cy="395429"/>
              </a:xfrm>
              <a:prstGeom prst="rect">
                <a:avLst/>
              </a:prstGeom>
              <a:blipFill>
                <a:blip r:embed="rId8"/>
                <a:stretch>
                  <a:fillRect l="-1140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6EF30E3-FA29-EA4F-B842-CD478B5DD354}"/>
              </a:ext>
            </a:extLst>
          </p:cNvPr>
          <p:cNvSpPr txBox="1"/>
          <p:nvPr/>
        </p:nvSpPr>
        <p:spPr>
          <a:xfrm>
            <a:off x="8394084" y="5651975"/>
            <a:ext cx="330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SEDIFF = 1.414*0.252 = 0.37 </a:t>
            </a:r>
          </a:p>
        </p:txBody>
      </p:sp>
    </p:spTree>
    <p:extLst>
      <p:ext uri="{BB962C8B-B14F-4D97-AF65-F5344CB8AC3E}">
        <p14:creationId xmlns:p14="http://schemas.microsoft.com/office/powerpoint/2010/main" val="2853367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DEF2-373F-C54A-B01B-999DB53F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a difference a difference?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99BAEA-E0C3-6946-B876-376CC0FC2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Candidate 1 = 5.4</a:t>
            </a:r>
          </a:p>
          <a:p>
            <a:r>
              <a:rPr lang="en-US" sz="2000" dirty="0"/>
              <a:t>Candidate 2 = 5.6</a:t>
            </a:r>
          </a:p>
          <a:p>
            <a:r>
              <a:rPr lang="en-US" sz="2000" dirty="0"/>
              <a:t>Difference = 5.6 - 5.4 = 0.2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F30E3-FA29-EA4F-B842-CD478B5DD354}"/>
              </a:ext>
            </a:extLst>
          </p:cNvPr>
          <p:cNvSpPr txBox="1"/>
          <p:nvPr/>
        </p:nvSpPr>
        <p:spPr>
          <a:xfrm>
            <a:off x="2694669" y="3858735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0.2&lt; 0.37 </a:t>
            </a:r>
          </a:p>
        </p:txBody>
      </p:sp>
    </p:spTree>
    <p:extLst>
      <p:ext uri="{BB962C8B-B14F-4D97-AF65-F5344CB8AC3E}">
        <p14:creationId xmlns:p14="http://schemas.microsoft.com/office/powerpoint/2010/main" val="4529433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8|19.8|2.5|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2|4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7.7|4.6|4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8.3|1.5"/>
</p:tagLst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34DA6"/>
      </a:accent1>
      <a:accent2>
        <a:srgbClr val="9D3BB1"/>
      </a:accent2>
      <a:accent3>
        <a:srgbClr val="7E4DC3"/>
      </a:accent3>
      <a:accent4>
        <a:srgbClr val="4344B5"/>
      </a:accent4>
      <a:accent5>
        <a:srgbClr val="4D7FC3"/>
      </a:accent5>
      <a:accent6>
        <a:srgbClr val="3B9EB1"/>
      </a:accent6>
      <a:hlink>
        <a:srgbClr val="3F60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D5B7CF51FD7D419C5CAA01758E47AC" ma:contentTypeVersion="13" ma:contentTypeDescription="Create a new document." ma:contentTypeScope="" ma:versionID="b64f38b3ec8a3619e5554203bfedb273">
  <xsd:schema xmlns:xsd="http://www.w3.org/2001/XMLSchema" xmlns:xs="http://www.w3.org/2001/XMLSchema" xmlns:p="http://schemas.microsoft.com/office/2006/metadata/properties" xmlns:ns2="22dc0c7b-222c-4368-9d25-b23c1c5625aa" xmlns:ns3="a544f5c6-c2b2-44cf-9139-519269434505" targetNamespace="http://schemas.microsoft.com/office/2006/metadata/properties" ma:root="true" ma:fieldsID="24a7b17ef24addfb07d34f978b6a18cc" ns2:_="" ns3:_="">
    <xsd:import namespace="22dc0c7b-222c-4368-9d25-b23c1c5625aa"/>
    <xsd:import namespace="a544f5c6-c2b2-44cf-9139-5192694345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dc0c7b-222c-4368-9d25-b23c1c5625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44f5c6-c2b2-44cf-9139-51926943450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09CB76-3DDB-4D1B-A481-1F189424B619}"/>
</file>

<file path=customXml/itemProps2.xml><?xml version="1.0" encoding="utf-8"?>
<ds:datastoreItem xmlns:ds="http://schemas.openxmlformats.org/officeDocument/2006/customXml" ds:itemID="{77CDD14B-1D9C-430E-9BA3-2874C2269C99}">
  <ds:schemaRefs>
    <ds:schemaRef ds:uri="http://schemas.microsoft.com/office/2006/metadata/properties"/>
    <ds:schemaRef ds:uri="http://schemas.microsoft.com/office/infopath/2007/PartnerControls"/>
    <ds:schemaRef ds:uri="3450dea5-9c92-46d7-80ec-867c4bee000d"/>
  </ds:schemaRefs>
</ds:datastoreItem>
</file>

<file path=customXml/itemProps3.xml><?xml version="1.0" encoding="utf-8"?>
<ds:datastoreItem xmlns:ds="http://schemas.openxmlformats.org/officeDocument/2006/customXml" ds:itemID="{05A396EE-692B-4A59-B6E1-CFC36E069B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423</Words>
  <Application>Microsoft Macintosh PowerPoint</Application>
  <PresentationFormat>Widescreen</PresentationFormat>
  <Paragraphs>104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Avenir Next LT Pro</vt:lpstr>
      <vt:lpstr>Avenir Next LT Pro Light</vt:lpstr>
      <vt:lpstr>Calibri</vt:lpstr>
      <vt:lpstr>Cambria Math</vt:lpstr>
      <vt:lpstr>Sitka Subheading</vt:lpstr>
      <vt:lpstr>PebbleVTI</vt:lpstr>
      <vt:lpstr>The Standard Error of Difference</vt:lpstr>
      <vt:lpstr>This Video</vt:lpstr>
      <vt:lpstr>When is a difference a difference?</vt:lpstr>
      <vt:lpstr>When is a difference a difference?</vt:lpstr>
      <vt:lpstr>When is a difference a difference?</vt:lpstr>
      <vt:lpstr>When is a difference a difference?</vt:lpstr>
      <vt:lpstr>When is a difference a difference?</vt:lpstr>
      <vt:lpstr>When is a difference a difference?</vt:lpstr>
      <vt:lpstr>When is a difference a difference?</vt:lpstr>
      <vt:lpstr>Two Different Scores</vt:lpstr>
      <vt:lpstr>Two Different Scores</vt:lpstr>
      <vt:lpstr>Two Different Scores</vt:lpstr>
      <vt:lpstr>Two Different Scores</vt:lpstr>
      <vt:lpstr>Differences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Standard Error of Difference</dc:title>
  <dc:creator>Oliver Clark</dc:creator>
  <cp:lastModifiedBy>Oliver Clark</cp:lastModifiedBy>
  <cp:revision>22</cp:revision>
  <dcterms:created xsi:type="dcterms:W3CDTF">2021-03-03T21:16:17Z</dcterms:created>
  <dcterms:modified xsi:type="dcterms:W3CDTF">2021-03-06T13:02:56Z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0x010100A4D5B7CF51FD7D419C5CAA01758E47AC</vt:lpwstr>
  </property>
</Properties>
</file>