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4"/>
  </p:sldMasterIdLst>
  <p:notesMasterIdLst>
    <p:notesMasterId r:id="rId15"/>
  </p:notesMasterIdLst>
  <p:sldIdLst>
    <p:sldId id="256" r:id="rId5"/>
    <p:sldId id="258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88571"/>
  </p:normalViewPr>
  <p:slideViewPr>
    <p:cSldViewPr snapToGrid="0" snapToObjects="1">
      <p:cViewPr varScale="1">
        <p:scale>
          <a:sx n="113" d="100"/>
          <a:sy n="113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Clark" userId="5ba1dd6b-4f5d-42a2-aee2-76895c920fbb" providerId="ADAL" clId="{0F53CECE-2C33-7942-A3EF-24BD3C6E76F8}"/>
    <pc:docChg chg="modSld">
      <pc:chgData name="Oliver Clark" userId="5ba1dd6b-4f5d-42a2-aee2-76895c920fbb" providerId="ADAL" clId="{0F53CECE-2C33-7942-A3EF-24BD3C6E76F8}" dt="2021-03-17T19:07:41.140" v="6" actId="20577"/>
      <pc:docMkLst>
        <pc:docMk/>
      </pc:docMkLst>
      <pc:sldChg chg="modNotesTx">
        <pc:chgData name="Oliver Clark" userId="5ba1dd6b-4f5d-42a2-aee2-76895c920fbb" providerId="ADAL" clId="{0F53CECE-2C33-7942-A3EF-24BD3C6E76F8}" dt="2021-03-17T19:07:18.243" v="1" actId="20577"/>
        <pc:sldMkLst>
          <pc:docMk/>
          <pc:sldMk cId="2725912727" sldId="259"/>
        </pc:sldMkLst>
      </pc:sldChg>
      <pc:sldChg chg="modNotesTx">
        <pc:chgData name="Oliver Clark" userId="5ba1dd6b-4f5d-42a2-aee2-76895c920fbb" providerId="ADAL" clId="{0F53CECE-2C33-7942-A3EF-24BD3C6E76F8}" dt="2021-03-17T19:07:14.418" v="0" actId="20577"/>
        <pc:sldMkLst>
          <pc:docMk/>
          <pc:sldMk cId="4035262703" sldId="263"/>
        </pc:sldMkLst>
      </pc:sldChg>
      <pc:sldChg chg="modNotesTx">
        <pc:chgData name="Oliver Clark" userId="5ba1dd6b-4f5d-42a2-aee2-76895c920fbb" providerId="ADAL" clId="{0F53CECE-2C33-7942-A3EF-24BD3C6E76F8}" dt="2021-03-17T19:07:22.155" v="2" actId="20577"/>
        <pc:sldMkLst>
          <pc:docMk/>
          <pc:sldMk cId="927644401" sldId="264"/>
        </pc:sldMkLst>
      </pc:sldChg>
      <pc:sldChg chg="modNotesTx">
        <pc:chgData name="Oliver Clark" userId="5ba1dd6b-4f5d-42a2-aee2-76895c920fbb" providerId="ADAL" clId="{0F53CECE-2C33-7942-A3EF-24BD3C6E76F8}" dt="2021-03-17T19:07:27.853" v="3" actId="20577"/>
        <pc:sldMkLst>
          <pc:docMk/>
          <pc:sldMk cId="1048148897" sldId="266"/>
        </pc:sldMkLst>
      </pc:sldChg>
      <pc:sldChg chg="modNotesTx">
        <pc:chgData name="Oliver Clark" userId="5ba1dd6b-4f5d-42a2-aee2-76895c920fbb" providerId="ADAL" clId="{0F53CECE-2C33-7942-A3EF-24BD3C6E76F8}" dt="2021-03-17T19:07:31.008" v="4" actId="20577"/>
        <pc:sldMkLst>
          <pc:docMk/>
          <pc:sldMk cId="1073911780" sldId="267"/>
        </pc:sldMkLst>
      </pc:sldChg>
      <pc:sldChg chg="modNotesTx">
        <pc:chgData name="Oliver Clark" userId="5ba1dd6b-4f5d-42a2-aee2-76895c920fbb" providerId="ADAL" clId="{0F53CECE-2C33-7942-A3EF-24BD3C6E76F8}" dt="2021-03-17T19:07:37.232" v="5" actId="20577"/>
        <pc:sldMkLst>
          <pc:docMk/>
          <pc:sldMk cId="3946909873" sldId="268"/>
        </pc:sldMkLst>
      </pc:sldChg>
      <pc:sldChg chg="modNotesTx">
        <pc:chgData name="Oliver Clark" userId="5ba1dd6b-4f5d-42a2-aee2-76895c920fbb" providerId="ADAL" clId="{0F53CECE-2C33-7942-A3EF-24BD3C6E76F8}" dt="2021-03-17T19:07:41.140" v="6" actId="20577"/>
        <pc:sldMkLst>
          <pc:docMk/>
          <pc:sldMk cId="2076480206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31B06-84F9-8D46-94EF-01AA6E0584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8BF54-ABA3-C143-A520-86C21F1D2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9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8BF54-ABA3-C143-A520-86C21F1D29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88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8BF54-ABA3-C143-A520-86C21F1D29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18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8BF54-ABA3-C143-A520-86C21F1D29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68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8BF54-ABA3-C143-A520-86C21F1D29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35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8BF54-ABA3-C143-A520-86C21F1D29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3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8BF54-ABA3-C143-A520-86C21F1D29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65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8BF54-ABA3-C143-A520-86C21F1D29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39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8BF54-ABA3-C143-A520-86C21F1D29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2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March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903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0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1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9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0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1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157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9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7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March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17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4A32D-E607-0B43-8E07-84F3A4BB4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en-US" sz="4800" dirty="0"/>
              <a:t>Construct Validity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6A1D4-5B02-9044-A145-4089A898C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Dr Oliver Clark [Oli]</a:t>
            </a:r>
          </a:p>
        </p:txBody>
      </p:sp>
      <p:pic>
        <p:nvPicPr>
          <p:cNvPr id="4" name="Picture 3" descr="Colourful bokeh lights shaped like a tree">
            <a:extLst>
              <a:ext uri="{FF2B5EF4-FFF2-40B4-BE49-F238E27FC236}">
                <a16:creationId xmlns:a16="http://schemas.microsoft.com/office/drawing/2014/main" id="{E0380741-8582-4DFB-BDC2-D2D6EFD2A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016" b="1231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46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5450-E9F4-5945-8734-0DDEF015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</a:t>
            </a:r>
            <a:r>
              <a:rPr lang="en-US" dirty="0" err="1"/>
              <a:t>Schmeasurement</a:t>
            </a:r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63A7152-B729-4D4C-A945-C483AAF11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4754" y="2112963"/>
            <a:ext cx="9462493" cy="3979862"/>
          </a:xfrm>
        </p:spPr>
      </p:pic>
    </p:spTree>
    <p:extLst>
      <p:ext uri="{BB962C8B-B14F-4D97-AF65-F5344CB8AC3E}">
        <p14:creationId xmlns:p14="http://schemas.microsoft.com/office/powerpoint/2010/main" val="207648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FADF-CEBF-254C-AE6A-1563E07A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DA2A2-4ABB-FD47-8C2B-2D2B33C7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	Introduction to Construct Validity</a:t>
            </a:r>
          </a:p>
          <a:p>
            <a:pPr lvl="1"/>
            <a:r>
              <a:rPr lang="en-US" dirty="0"/>
              <a:t>Difference between Construct Validity and the </a:t>
            </a:r>
            <a:r>
              <a:rPr lang="en-US" i="1" dirty="0"/>
              <a:t>other validities</a:t>
            </a:r>
          </a:p>
          <a:p>
            <a:pPr lvl="1"/>
            <a:r>
              <a:rPr lang="en-US" dirty="0"/>
              <a:t>Measurement </a:t>
            </a:r>
            <a:r>
              <a:rPr lang="en-US" dirty="0" err="1"/>
              <a:t>Schmeasurement</a:t>
            </a:r>
            <a:r>
              <a:rPr lang="en-US" dirty="0"/>
              <a:t> </a:t>
            </a:r>
          </a:p>
          <a:p>
            <a:r>
              <a:rPr lang="en-US" dirty="0"/>
              <a:t>2 	Nomological Networks </a:t>
            </a:r>
          </a:p>
          <a:p>
            <a:pPr lvl="1"/>
            <a:r>
              <a:rPr lang="en-US" dirty="0"/>
              <a:t>A load </a:t>
            </a:r>
            <a:r>
              <a:rPr lang="en-US"/>
              <a:t>of lawlike things</a:t>
            </a:r>
            <a:endParaRPr lang="en-US" dirty="0"/>
          </a:p>
          <a:p>
            <a:r>
              <a:rPr lang="en-US" dirty="0"/>
              <a:t>3	Other considerations</a:t>
            </a:r>
          </a:p>
          <a:p>
            <a:pPr lvl="1"/>
            <a:r>
              <a:rPr lang="en-US" dirty="0"/>
              <a:t>Jingle Jangle Fallacies</a:t>
            </a:r>
          </a:p>
          <a:p>
            <a:pPr lvl="1"/>
            <a:r>
              <a:rPr lang="en-US" dirty="0"/>
              <a:t>Convergent and Divergent validity</a:t>
            </a:r>
          </a:p>
        </p:txBody>
      </p:sp>
    </p:spTree>
    <p:extLst>
      <p:ext uri="{BB962C8B-B14F-4D97-AF65-F5344CB8AC3E}">
        <p14:creationId xmlns:p14="http://schemas.microsoft.com/office/powerpoint/2010/main" val="121106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9C4E697F-8335-43E1-AA09-8C70322276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096012" y="1"/>
            <a:ext cx="6095988" cy="342899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7FADF-CEBF-254C-AE6A-1563E07A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Construct Validity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F4B1B1-98C2-B14C-A4AD-F4D5C2BD5DFA}"/>
              </a:ext>
            </a:extLst>
          </p:cNvPr>
          <p:cNvSpPr/>
          <p:nvPr/>
        </p:nvSpPr>
        <p:spPr>
          <a:xfrm>
            <a:off x="1017372" y="4154472"/>
            <a:ext cx="98821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”…is ordinarily studied when the tester has no definite criterion measure of the quality with which [they] are concerned, and must use indirect measures...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E2FE4-C7A0-BF45-81CE-768F8A24CEA0}"/>
              </a:ext>
            </a:extLst>
          </p:cNvPr>
          <p:cNvSpPr txBox="1"/>
          <p:nvPr/>
        </p:nvSpPr>
        <p:spPr>
          <a:xfrm>
            <a:off x="2483709" y="5346891"/>
            <a:ext cx="8749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…here the trait or quality underlying the test is of central importance, rather than either the test behaviour or the scores on the criteria" [APA Committee on Test Standards, 1954, p14]</a:t>
            </a:r>
          </a:p>
        </p:txBody>
      </p:sp>
    </p:spTree>
    <p:extLst>
      <p:ext uri="{BB962C8B-B14F-4D97-AF65-F5344CB8AC3E}">
        <p14:creationId xmlns:p14="http://schemas.microsoft.com/office/powerpoint/2010/main" val="272591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458F-DE60-D84F-AED8-67EC2164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98F2-4325-CC48-9D53-CCFB36116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a construct</a:t>
            </a:r>
          </a:p>
          <a:p>
            <a:r>
              <a:rPr lang="en-GB" dirty="0"/>
              <a:t>Define the construct</a:t>
            </a:r>
          </a:p>
          <a:p>
            <a:r>
              <a:rPr lang="en-GB" dirty="0"/>
              <a:t>Develop a theory about the structure of the construct </a:t>
            </a:r>
          </a:p>
          <a:p>
            <a:pPr lvl="1"/>
            <a:r>
              <a:rPr lang="en-GB" dirty="0"/>
              <a:t>How many factors are present </a:t>
            </a:r>
          </a:p>
          <a:p>
            <a:pPr lvl="1"/>
            <a:r>
              <a:rPr lang="en-GB" dirty="0"/>
              <a:t>How they are related</a:t>
            </a:r>
          </a:p>
          <a:p>
            <a:r>
              <a:rPr lang="en-GB" dirty="0"/>
              <a:t>Select a means of measuring the construct (e.g., Likert-type scales) </a:t>
            </a:r>
          </a:p>
          <a:p>
            <a:r>
              <a:rPr lang="en-GB" dirty="0"/>
              <a:t>Establish that the measure appropriately represents the construct.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586CD-4845-C347-AFB3-89FCE739041A}"/>
              </a:ext>
            </a:extLst>
          </p:cNvPr>
          <p:cNvSpPr txBox="1"/>
          <p:nvPr/>
        </p:nvSpPr>
        <p:spPr>
          <a:xfrm>
            <a:off x="8353167" y="6124059"/>
            <a:ext cx="295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Flake, Pek, </a:t>
            </a:r>
            <a:r>
              <a:rPr lang="en-US" dirty="0" err="1"/>
              <a:t>Hehman</a:t>
            </a:r>
            <a:r>
              <a:rPr lang="en-US" dirty="0"/>
              <a:t> (2017)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7909A-3B59-6546-B977-D16A8D6B97A3}"/>
              </a:ext>
            </a:extLst>
          </p:cNvPr>
          <p:cNvSpPr txBox="1"/>
          <p:nvPr/>
        </p:nvSpPr>
        <p:spPr>
          <a:xfrm>
            <a:off x="4226011" y="2113199"/>
            <a:ext cx="2606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Rape Myth Acceptance</a:t>
            </a:r>
          </a:p>
        </p:txBody>
      </p:sp>
    </p:spTree>
    <p:extLst>
      <p:ext uri="{BB962C8B-B14F-4D97-AF65-F5344CB8AC3E}">
        <p14:creationId xmlns:p14="http://schemas.microsoft.com/office/powerpoint/2010/main" val="403526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458F-DE60-D84F-AED8-67EC2164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98F2-4325-CC48-9D53-CCFB36116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a construct</a:t>
            </a:r>
          </a:p>
          <a:p>
            <a:r>
              <a:rPr lang="en-US" dirty="0"/>
              <a:t>Define Construct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586CD-4845-C347-AFB3-89FCE739041A}"/>
              </a:ext>
            </a:extLst>
          </p:cNvPr>
          <p:cNvSpPr txBox="1"/>
          <p:nvPr/>
        </p:nvSpPr>
        <p:spPr>
          <a:xfrm>
            <a:off x="8353167" y="6124059"/>
            <a:ext cx="295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Flake, Pek, </a:t>
            </a:r>
            <a:r>
              <a:rPr lang="en-US" dirty="0" err="1"/>
              <a:t>Hehman</a:t>
            </a:r>
            <a:r>
              <a:rPr lang="en-US" dirty="0"/>
              <a:t> (2017)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0E65E-1CA6-D049-8CE4-AAD8EAD039D5}"/>
              </a:ext>
            </a:extLst>
          </p:cNvPr>
          <p:cNvSpPr txBox="1"/>
          <p:nvPr/>
        </p:nvSpPr>
        <p:spPr>
          <a:xfrm>
            <a:off x="2261286" y="3429000"/>
            <a:ext cx="8131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“…to </a:t>
            </a:r>
            <a:r>
              <a:rPr lang="en-US" dirty="0" err="1"/>
              <a:t>trivialise</a:t>
            </a:r>
            <a:r>
              <a:rPr lang="en-US" dirty="0"/>
              <a:t> and </a:t>
            </a:r>
            <a:r>
              <a:rPr lang="en-US" dirty="0" err="1"/>
              <a:t>minimise</a:t>
            </a:r>
            <a:r>
              <a:rPr lang="en-US" dirty="0"/>
              <a:t> the scope and impact of sexual assault, and encompasses widely held, but ultimately false stereotypical perceptions of rape and victims</a:t>
            </a:r>
            <a:r>
              <a:rPr lang="en-GB" dirty="0">
                <a:effectLst/>
              </a:rPr>
              <a:t> …” Persson &amp; Clark (2021)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4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458F-DE60-D84F-AED8-67EC2164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98F2-4325-CC48-9D53-CCFB36116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a construct</a:t>
            </a:r>
          </a:p>
          <a:p>
            <a:r>
              <a:rPr lang="en-GB" dirty="0"/>
              <a:t>Define the construct</a:t>
            </a:r>
          </a:p>
          <a:p>
            <a:r>
              <a:rPr lang="en-GB" dirty="0"/>
              <a:t>Develop a theory about the structure of the construct </a:t>
            </a:r>
          </a:p>
          <a:p>
            <a:pPr lvl="1"/>
            <a:r>
              <a:rPr lang="en-GB" dirty="0"/>
              <a:t>How many factors are present </a:t>
            </a:r>
          </a:p>
          <a:p>
            <a:pPr lvl="1"/>
            <a:r>
              <a:rPr lang="en-GB" dirty="0"/>
              <a:t>How they are related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586CD-4845-C347-AFB3-89FCE739041A}"/>
              </a:ext>
            </a:extLst>
          </p:cNvPr>
          <p:cNvSpPr txBox="1"/>
          <p:nvPr/>
        </p:nvSpPr>
        <p:spPr>
          <a:xfrm>
            <a:off x="8353167" y="6124059"/>
            <a:ext cx="295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Flake, Pek, </a:t>
            </a:r>
            <a:r>
              <a:rPr lang="en-US" dirty="0" err="1"/>
              <a:t>Hehman</a:t>
            </a:r>
            <a:r>
              <a:rPr lang="en-US" dirty="0"/>
              <a:t> (2017)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7909A-3B59-6546-B977-D16A8D6B97A3}"/>
              </a:ext>
            </a:extLst>
          </p:cNvPr>
          <p:cNvSpPr txBox="1"/>
          <p:nvPr/>
        </p:nvSpPr>
        <p:spPr>
          <a:xfrm>
            <a:off x="4226011" y="2113199"/>
            <a:ext cx="2606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Rape Myth Acceptance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61ACB-CE7F-3840-9EF1-B90C2AA76DF1}"/>
              </a:ext>
            </a:extLst>
          </p:cNvPr>
          <p:cNvSpPr txBox="1"/>
          <p:nvPr/>
        </p:nvSpPr>
        <p:spPr>
          <a:xfrm>
            <a:off x="5089740" y="4190804"/>
            <a:ext cx="24203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IRMAS:</a:t>
            </a:r>
          </a:p>
          <a:p>
            <a:r>
              <a:rPr lang="en-US" dirty="0"/>
              <a:t>- One major factor</a:t>
            </a:r>
          </a:p>
          <a:p>
            <a:r>
              <a:rPr lang="en-US" dirty="0"/>
              <a:t>- 6 sub factors </a:t>
            </a:r>
          </a:p>
          <a:p>
            <a:r>
              <a:rPr lang="en-US" dirty="0"/>
              <a:t>- Positively correlated</a:t>
            </a:r>
          </a:p>
        </p:txBody>
      </p:sp>
    </p:spTree>
    <p:extLst>
      <p:ext uri="{BB962C8B-B14F-4D97-AF65-F5344CB8AC3E}">
        <p14:creationId xmlns:p14="http://schemas.microsoft.com/office/powerpoint/2010/main" val="345520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458F-DE60-D84F-AED8-67EC2164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98F2-4325-CC48-9D53-CCFB36116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a construct</a:t>
            </a:r>
          </a:p>
          <a:p>
            <a:r>
              <a:rPr lang="en-GB" dirty="0"/>
              <a:t>Define the construct</a:t>
            </a:r>
          </a:p>
          <a:p>
            <a:r>
              <a:rPr lang="en-GB" dirty="0"/>
              <a:t>Develop a theory about the structure of the construct </a:t>
            </a:r>
          </a:p>
          <a:p>
            <a:pPr lvl="1"/>
            <a:r>
              <a:rPr lang="en-GB" dirty="0"/>
              <a:t>How many factors are present </a:t>
            </a:r>
          </a:p>
          <a:p>
            <a:pPr lvl="1"/>
            <a:r>
              <a:rPr lang="en-GB" dirty="0"/>
              <a:t>How they are related</a:t>
            </a:r>
          </a:p>
          <a:p>
            <a:r>
              <a:rPr lang="en-GB" dirty="0"/>
              <a:t>Select a means of measuring the construct (e.g., Likert-type scales) </a:t>
            </a:r>
          </a:p>
          <a:p>
            <a:r>
              <a:rPr lang="en-GB" dirty="0"/>
              <a:t>Establish that the measure appropriately represents the construct. </a:t>
            </a:r>
          </a:p>
          <a:p>
            <a:pPr lvl="1"/>
            <a:endParaRPr lang="en-GB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586CD-4845-C347-AFB3-89FCE739041A}"/>
              </a:ext>
            </a:extLst>
          </p:cNvPr>
          <p:cNvSpPr txBox="1"/>
          <p:nvPr/>
        </p:nvSpPr>
        <p:spPr>
          <a:xfrm>
            <a:off x="8353167" y="6124059"/>
            <a:ext cx="295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Flake, Pek, </a:t>
            </a:r>
            <a:r>
              <a:rPr lang="en-US" dirty="0" err="1"/>
              <a:t>Hehman</a:t>
            </a:r>
            <a:r>
              <a:rPr lang="en-US" dirty="0"/>
              <a:t> (2017)</a:t>
            </a:r>
          </a:p>
        </p:txBody>
      </p:sp>
    </p:spTree>
    <p:extLst>
      <p:ext uri="{BB962C8B-B14F-4D97-AF65-F5344CB8AC3E}">
        <p14:creationId xmlns:p14="http://schemas.microsoft.com/office/powerpoint/2010/main" val="104814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28" name="Content Placeholder 3">
            <a:extLst>
              <a:ext uri="{FF2B5EF4-FFF2-40B4-BE49-F238E27FC236}">
                <a16:creationId xmlns:a16="http://schemas.microsoft.com/office/drawing/2014/main" id="{8435CC97-49E0-A54F-88E1-0960971A2D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293365"/>
              </p:ext>
            </p:extLst>
          </p:nvPr>
        </p:nvGraphicFramePr>
        <p:xfrm>
          <a:off x="2816624" y="92381"/>
          <a:ext cx="9210975" cy="6673238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{5C22544A-7EE6-4342-B048-85BDC9FD1C3A}</a:tableStyleId>
              </a:tblPr>
              <a:tblGrid>
                <a:gridCol w="1086657">
                  <a:extLst>
                    <a:ext uri="{9D8B030D-6E8A-4147-A177-3AD203B41FA5}">
                      <a16:colId xmlns:a16="http://schemas.microsoft.com/office/drawing/2014/main" val="3176242666"/>
                    </a:ext>
                  </a:extLst>
                </a:gridCol>
                <a:gridCol w="2850033">
                  <a:extLst>
                    <a:ext uri="{9D8B030D-6E8A-4147-A177-3AD203B41FA5}">
                      <a16:colId xmlns:a16="http://schemas.microsoft.com/office/drawing/2014/main" val="2424557535"/>
                    </a:ext>
                  </a:extLst>
                </a:gridCol>
                <a:gridCol w="5274285">
                  <a:extLst>
                    <a:ext uri="{9D8B030D-6E8A-4147-A177-3AD203B41FA5}">
                      <a16:colId xmlns:a16="http://schemas.microsoft.com/office/drawing/2014/main" val="1408588670"/>
                    </a:ext>
                  </a:extLst>
                </a:gridCol>
              </a:tblGrid>
              <a:tr h="27248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Phase</a:t>
                      </a:r>
                      <a:endParaRPr lang="en-GB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Validity Evidence 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GB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684677"/>
                  </a:ext>
                </a:extLst>
              </a:tr>
              <a:tr h="3987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Substantive</a:t>
                      </a:r>
                      <a:endParaRPr lang="en-GB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Literature review and construct conceptualization </a:t>
                      </a:r>
                      <a:endParaRPr lang="en-GB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Identifying depth and breadth of construct (Gehlbach &amp; Brinkworth, 2011) 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132069"/>
                  </a:ext>
                </a:extLst>
              </a:tr>
              <a:tr h="272482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Item development and scaling selection </a:t>
                      </a:r>
                      <a:endParaRPr lang="en-GB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Expert review (Gehlbach &amp; Brinkworth, 2011)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68665"/>
                  </a:ext>
                </a:extLst>
              </a:tr>
              <a:tr h="541125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Content relevance and  representativeness 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Item mapping (Dawis, 1987), focus groups, and cognitive interviewing (i.e., think aloud; Willis, 2004), investigate construct under representation or irrelevancy (i.e., content validity; Sireci, 1998)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106370"/>
                  </a:ext>
                </a:extLst>
              </a:tr>
              <a:tr h="294229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651701"/>
                  </a:ext>
                </a:extLst>
              </a:tr>
              <a:tr h="27248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Structural 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Item Analysis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Response distributions, item–total correlations, and difficulty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204164"/>
                  </a:ext>
                </a:extLst>
              </a:tr>
              <a:tr h="406804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Factor Analysis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Exploratory and confirmatory analyses including structural equation models and item response theory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12643"/>
                  </a:ext>
                </a:extLst>
              </a:tr>
              <a:tr h="541125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Reliability 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Coefficients: 𝞪 and ɷ (Mcdonald, 1999); interitem correlations, test–retest (McCrae, Kurtz, Yamagata, &amp; Terracciano, 2011), dependability (Chmielewski &amp; Watson, 2009)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251280"/>
                  </a:ext>
                </a:extLst>
              </a:tr>
              <a:tr h="406804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Measurement invariance (i.e.,differential item functioning) testing 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 Multiple group factor analysis,item response theory, and differential item functioning tests (Millsap, 2011)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996730"/>
                  </a:ext>
                </a:extLst>
              </a:tr>
              <a:tr h="294229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366618"/>
                  </a:ext>
                </a:extLst>
              </a:tr>
              <a:tr h="54059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External  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Convergent and discriminant 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Correlations between other scales meant to capture similar and different constructs, </a:t>
                      </a:r>
                      <a:r>
                        <a:rPr lang="en-GB" sz="14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multitrait</a:t>
                      </a:r>
                      <a:r>
                        <a:rPr lang="en-GB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-multi method matrix analyses (Campbell &amp; Fiske, 1959) </a:t>
                      </a:r>
                      <a:endParaRPr lang="en-GB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066768"/>
                  </a:ext>
                </a:extLst>
              </a:tr>
              <a:tr h="272482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Predictive/criterion  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Regressions on criterion variables of import</a:t>
                      </a:r>
                      <a:endParaRPr lang="en-GB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476172"/>
                  </a:ext>
                </a:extLst>
              </a:tr>
              <a:tr h="272482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Known groups 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Detecting differences between groups known to differ on construct </a:t>
                      </a:r>
                      <a:endParaRPr lang="en-GB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128310"/>
                  </a:ext>
                </a:extLst>
              </a:tr>
            </a:tbl>
          </a:graphicData>
        </a:graphic>
      </p:graphicFrame>
      <p:sp>
        <p:nvSpPr>
          <p:cNvPr id="24" name="Title 1">
            <a:extLst>
              <a:ext uri="{FF2B5EF4-FFF2-40B4-BE49-F238E27FC236}">
                <a16:creationId xmlns:a16="http://schemas.microsoft.com/office/drawing/2014/main" id="{107CA3CD-8C36-1242-9507-684060E7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577888" y="487201"/>
            <a:ext cx="11091600" cy="1332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 Validity</a:t>
            </a:r>
            <a:br>
              <a:rPr lang="en-US" dirty="0"/>
            </a:br>
            <a:r>
              <a:rPr lang="en-US" dirty="0"/>
              <a:t>Flake et al (2017)</a:t>
            </a:r>
          </a:p>
        </p:txBody>
      </p:sp>
    </p:spTree>
    <p:extLst>
      <p:ext uri="{BB962C8B-B14F-4D97-AF65-F5344CB8AC3E}">
        <p14:creationId xmlns:p14="http://schemas.microsoft.com/office/powerpoint/2010/main" val="107391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EB4E2C9-CEC4-7A45-BE91-8B4038FD2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573434"/>
              </p:ext>
            </p:extLst>
          </p:nvPr>
        </p:nvGraphicFramePr>
        <p:xfrm>
          <a:off x="1459820" y="345816"/>
          <a:ext cx="10575662" cy="58819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6999">
                  <a:extLst>
                    <a:ext uri="{9D8B030D-6E8A-4147-A177-3AD203B41FA5}">
                      <a16:colId xmlns:a16="http://schemas.microsoft.com/office/drawing/2014/main" val="2203076085"/>
                    </a:ext>
                  </a:extLst>
                </a:gridCol>
                <a:gridCol w="6868663">
                  <a:extLst>
                    <a:ext uri="{9D8B030D-6E8A-4147-A177-3AD203B41FA5}">
                      <a16:colId xmlns:a16="http://schemas.microsoft.com/office/drawing/2014/main" val="3418206470"/>
                    </a:ext>
                  </a:extLst>
                </a:gridCol>
              </a:tblGrid>
              <a:tr h="13245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Question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" marR="4445" marT="444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Information to report 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800834"/>
                  </a:ext>
                </a:extLst>
              </a:tr>
              <a:tr h="13245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1. What is your construct? 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solidFill>
                            <a:schemeClr val="tx2"/>
                          </a:solidFill>
                          <a:effectLst/>
                        </a:rPr>
                        <a:t>Define the construct</a:t>
                      </a:r>
                      <a:endParaRPr lang="en-GB" sz="2000" b="0" i="0" u="none" strike="noStrike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883298"/>
                  </a:ext>
                </a:extLst>
              </a:tr>
              <a:tr h="324469">
                <a:tc>
                  <a:txBody>
                    <a:bodyPr/>
                    <a:lstStyle/>
                    <a:p>
                      <a:pPr algn="l" fontAlgn="b"/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Describe theories and research supporting the construct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50223"/>
                  </a:ext>
                </a:extLst>
              </a:tr>
              <a:tr h="19646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2. Why and how did you select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Justify the measure selection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7585"/>
                  </a:ext>
                </a:extLst>
              </a:tr>
              <a:tr h="193903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your measure? 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Report existing validity evidence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590864"/>
                  </a:ext>
                </a:extLst>
              </a:tr>
              <a:tr h="26046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3. What measure did you use to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Describe the measure and administration procedure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728812"/>
                  </a:ext>
                </a:extLst>
              </a:tr>
              <a:tr h="29857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operationalize the construct? 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Match the measure to the construct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402049"/>
                  </a:ext>
                </a:extLst>
              </a:tr>
              <a:tr h="26046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4. How did you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Describe response coding and transformation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50366"/>
                  </a:ext>
                </a:extLst>
              </a:tr>
              <a:tr h="26046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quantify your measure?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Report the items or stimuli included in each score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359157"/>
                  </a:ext>
                </a:extLst>
              </a:tr>
              <a:tr h="196460">
                <a:tc>
                  <a:txBody>
                    <a:bodyPr/>
                    <a:lstStyle/>
                    <a:p>
                      <a:pPr algn="l" fontAlgn="b"/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Describe the calculation of scores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944481"/>
                  </a:ext>
                </a:extLst>
              </a:tr>
              <a:tr h="260464">
                <a:tc>
                  <a:txBody>
                    <a:bodyPr/>
                    <a:lstStyle/>
                    <a:p>
                      <a:pPr algn="l" fontAlgn="b"/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Describe all conducted (e.g., psychometric) analyses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65240"/>
                  </a:ext>
                </a:extLst>
              </a:tr>
              <a:tr h="26046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5. Did you modify the scale? 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Describe any modifications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311368"/>
                  </a:ext>
                </a:extLst>
              </a:tr>
              <a:tr h="324469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And if so, how and why? 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Indicate if modifications occurred before or after data collection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49177"/>
                  </a:ext>
                </a:extLst>
              </a:tr>
              <a:tr h="196460">
                <a:tc>
                  <a:txBody>
                    <a:bodyPr/>
                    <a:lstStyle/>
                    <a:p>
                      <a:pPr algn="l" fontAlgn="b"/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Provide justification for modifications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20526"/>
                  </a:ext>
                </a:extLst>
              </a:tr>
              <a:tr h="19646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6. Did you create a measure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Justify why you did not use an existing measure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0763"/>
                  </a:ext>
                </a:extLst>
              </a:tr>
              <a:tr h="26046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on the fly? 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Report all measurement details for the new measure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274959"/>
                  </a:ext>
                </a:extLst>
              </a:tr>
              <a:tr h="388474">
                <a:tc>
                  <a:txBody>
                    <a:bodyPr/>
                    <a:lstStyle/>
                    <a:p>
                      <a:pPr algn="l" fontAlgn="b"/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Describe all available validity evidence; if there is no evidence, report that 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643321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CD60C856-07E2-5A44-A08B-B4FD507C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854781" y="2299620"/>
            <a:ext cx="5041562" cy="1332000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Measurement </a:t>
            </a:r>
            <a:r>
              <a:rPr lang="en-US" dirty="0" err="1"/>
              <a:t>Schmeasurement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80CEC7-7F12-F64A-B2C1-E9A2FB32D731}"/>
              </a:ext>
            </a:extLst>
          </p:cNvPr>
          <p:cNvSpPr txBox="1"/>
          <p:nvPr/>
        </p:nvSpPr>
        <p:spPr>
          <a:xfrm>
            <a:off x="9242854" y="6327518"/>
            <a:ext cx="229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Flake &amp; Fried (2020)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FA08E-FFB0-194F-A538-6F4C78F44BC0}"/>
              </a:ext>
            </a:extLst>
          </p:cNvPr>
          <p:cNvSpPr txBox="1"/>
          <p:nvPr/>
        </p:nvSpPr>
        <p:spPr>
          <a:xfrm>
            <a:off x="3608174" y="2921168"/>
            <a:ext cx="640080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#JUSTSAYING</a:t>
            </a:r>
          </a:p>
        </p:txBody>
      </p:sp>
    </p:spTree>
    <p:extLst>
      <p:ext uri="{BB962C8B-B14F-4D97-AF65-F5344CB8AC3E}">
        <p14:creationId xmlns:p14="http://schemas.microsoft.com/office/powerpoint/2010/main" val="394690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3DFloatVTI">
  <a:themeElements>
    <a:clrScheme name="AnalogousFromDarkSeedRightStep">
      <a:dk1>
        <a:srgbClr val="000000"/>
      </a:dk1>
      <a:lt1>
        <a:srgbClr val="FFFFFF"/>
      </a:lt1>
      <a:dk2>
        <a:srgbClr val="171735"/>
      </a:dk2>
      <a:lt2>
        <a:srgbClr val="F3F0F3"/>
      </a:lt2>
      <a:accent1>
        <a:srgbClr val="21BA43"/>
      </a:accent1>
      <a:accent2>
        <a:srgbClr val="14B87D"/>
      </a:accent2>
      <a:accent3>
        <a:srgbClr val="21B2BA"/>
      </a:accent3>
      <a:accent4>
        <a:srgbClr val="177BD5"/>
      </a:accent4>
      <a:accent5>
        <a:srgbClr val="293EE7"/>
      </a:accent5>
      <a:accent6>
        <a:srgbClr val="541CD6"/>
      </a:accent6>
      <a:hlink>
        <a:srgbClr val="A48636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D5B7CF51FD7D419C5CAA01758E47AC" ma:contentTypeVersion="13" ma:contentTypeDescription="Create a new document." ma:contentTypeScope="" ma:versionID="b64f38b3ec8a3619e5554203bfedb273">
  <xsd:schema xmlns:xsd="http://www.w3.org/2001/XMLSchema" xmlns:xs="http://www.w3.org/2001/XMLSchema" xmlns:p="http://schemas.microsoft.com/office/2006/metadata/properties" xmlns:ns2="22dc0c7b-222c-4368-9d25-b23c1c5625aa" xmlns:ns3="a544f5c6-c2b2-44cf-9139-519269434505" targetNamespace="http://schemas.microsoft.com/office/2006/metadata/properties" ma:root="true" ma:fieldsID="24a7b17ef24addfb07d34f978b6a18cc" ns2:_="" ns3:_="">
    <xsd:import namespace="22dc0c7b-222c-4368-9d25-b23c1c5625aa"/>
    <xsd:import namespace="a544f5c6-c2b2-44cf-9139-5192694345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dc0c7b-222c-4368-9d25-b23c1c5625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4f5c6-c2b2-44cf-9139-51926943450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C8562C-4263-47A7-BBC4-A738E0A8AB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B6AE88-791A-4E31-84BC-CFD10C8BDB38}"/>
</file>

<file path=customXml/itemProps3.xml><?xml version="1.0" encoding="utf-8"?>
<ds:datastoreItem xmlns:ds="http://schemas.openxmlformats.org/officeDocument/2006/customXml" ds:itemID="{160FF095-218D-4A54-9420-B621A2E6924A}">
  <ds:schemaRefs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3450dea5-9c92-46d7-80ec-867c4bee000d"/>
    <ds:schemaRef ds:uri="http://schemas.openxmlformats.org/package/2006/metadata/core-properties"/>
    <ds:schemaRef ds:uri="a544f5c6-c2b2-44cf-9139-51926943450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766</Words>
  <Application>Microsoft Macintosh PowerPoint</Application>
  <PresentationFormat>Widescreen</PresentationFormat>
  <Paragraphs>118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AdvPAC59</vt:lpstr>
      <vt:lpstr>Arial</vt:lpstr>
      <vt:lpstr>Avenir Next LT Pro</vt:lpstr>
      <vt:lpstr>Calibri</vt:lpstr>
      <vt:lpstr>ITCGaramondStd</vt:lpstr>
      <vt:lpstr>3DFloatVTI</vt:lpstr>
      <vt:lpstr>Construct Validity</vt:lpstr>
      <vt:lpstr>Three Videos</vt:lpstr>
      <vt:lpstr>Construct Validity</vt:lpstr>
      <vt:lpstr>Construct Validity</vt:lpstr>
      <vt:lpstr>Construct Validity</vt:lpstr>
      <vt:lpstr>Construct Validity</vt:lpstr>
      <vt:lpstr>Construct Validity</vt:lpstr>
      <vt:lpstr>Construct Validity Flake et al (2017)</vt:lpstr>
      <vt:lpstr>Measurement Schmeasurement</vt:lpstr>
      <vt:lpstr>Measurement Schmeasurement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 Validity</dc:title>
  <dc:creator>Oliver Clark</dc:creator>
  <cp:lastModifiedBy>Oliver Clark</cp:lastModifiedBy>
  <cp:revision>1</cp:revision>
  <dcterms:created xsi:type="dcterms:W3CDTF">2021-03-06T20:35:54Z</dcterms:created>
  <dcterms:modified xsi:type="dcterms:W3CDTF">2021-03-17T19:07:42Z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0x010100A4D5B7CF51FD7D419C5CAA01758E47AC</vt:lpwstr>
  </property>
</Properties>
</file>