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5" r:id="rId7"/>
    <p:sldId id="266" r:id="rId8"/>
    <p:sldId id="267" r:id="rId9"/>
    <p:sldId id="268" r:id="rId10"/>
    <p:sldId id="261" r:id="rId11"/>
    <p:sldId id="263" r:id="rId12"/>
    <p:sldId id="264" r:id="rId13"/>
    <p:sldId id="269"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8AF8CB-40EA-4B10-B894-34654DBE4B78}" v="2" dt="2021-04-08T09:38:37.9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45" autoAdjust="0"/>
    <p:restoredTop sz="94660"/>
  </p:normalViewPr>
  <p:slideViewPr>
    <p:cSldViewPr snapToGrid="0">
      <p:cViewPr varScale="1">
        <p:scale>
          <a:sx n="91" d="100"/>
          <a:sy n="91" d="100"/>
        </p:scale>
        <p:origin x="780" y="68"/>
      </p:cViewPr>
      <p:guideLst/>
    </p:cSldViewPr>
  </p:slideViewPr>
  <p:notesTextViewPr>
    <p:cViewPr>
      <p:scale>
        <a:sx n="1" d="1"/>
        <a:sy n="1" d="1"/>
      </p:scale>
      <p:origin x="0" y="-173"/>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 Wolska" userId="da528ceb-03bc-46ad-bf3a-8521a88f046f" providerId="ADAL" clId="{7A8AF8CB-40EA-4B10-B894-34654DBE4B78}"/>
    <pc:docChg chg="custSel modSld">
      <pc:chgData name="Julia Wolska" userId="da528ceb-03bc-46ad-bf3a-8521a88f046f" providerId="ADAL" clId="{7A8AF8CB-40EA-4B10-B894-34654DBE4B78}" dt="2021-04-08T10:14:03.431" v="228" actId="20577"/>
      <pc:docMkLst>
        <pc:docMk/>
      </pc:docMkLst>
      <pc:sldChg chg="modSp mod">
        <pc:chgData name="Julia Wolska" userId="da528ceb-03bc-46ad-bf3a-8521a88f046f" providerId="ADAL" clId="{7A8AF8CB-40EA-4B10-B894-34654DBE4B78}" dt="2021-04-08T09:37:14.854" v="45" actId="2711"/>
        <pc:sldMkLst>
          <pc:docMk/>
          <pc:sldMk cId="2201824866" sldId="262"/>
        </pc:sldMkLst>
        <pc:spChg chg="mod">
          <ac:chgData name="Julia Wolska" userId="da528ceb-03bc-46ad-bf3a-8521a88f046f" providerId="ADAL" clId="{7A8AF8CB-40EA-4B10-B894-34654DBE4B78}" dt="2021-04-08T09:37:14.854" v="45" actId="2711"/>
          <ac:spMkLst>
            <pc:docMk/>
            <pc:sldMk cId="2201824866" sldId="262"/>
            <ac:spMk id="3" creationId="{05DB3EE6-403E-4A2A-B001-BAD015575943}"/>
          </ac:spMkLst>
        </pc:spChg>
      </pc:sldChg>
      <pc:sldChg chg="modSp mod modNotesTx">
        <pc:chgData name="Julia Wolska" userId="da528ceb-03bc-46ad-bf3a-8521a88f046f" providerId="ADAL" clId="{7A8AF8CB-40EA-4B10-B894-34654DBE4B78}" dt="2021-04-08T10:14:03.431" v="228" actId="20577"/>
        <pc:sldMkLst>
          <pc:docMk/>
          <pc:sldMk cId="3948897513" sldId="264"/>
        </pc:sldMkLst>
        <pc:spChg chg="mod">
          <ac:chgData name="Julia Wolska" userId="da528ceb-03bc-46ad-bf3a-8521a88f046f" providerId="ADAL" clId="{7A8AF8CB-40EA-4B10-B894-34654DBE4B78}" dt="2021-04-08T10:03:44.381" v="165" actId="20577"/>
          <ac:spMkLst>
            <pc:docMk/>
            <pc:sldMk cId="3948897513" sldId="264"/>
            <ac:spMk id="3" creationId="{3FAFC8F8-DF24-4A04-9BD7-89DA0B47F78C}"/>
          </ac:spMkLst>
        </pc:spChg>
      </pc:sldChg>
      <pc:sldChg chg="modNotesTx">
        <pc:chgData name="Julia Wolska" userId="da528ceb-03bc-46ad-bf3a-8521a88f046f" providerId="ADAL" clId="{7A8AF8CB-40EA-4B10-B894-34654DBE4B78}" dt="2021-04-08T09:49:57.734" v="164" actId="2711"/>
        <pc:sldMkLst>
          <pc:docMk/>
          <pc:sldMk cId="2012068599"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EF3A88-26BE-41CB-AE81-5ADDDD8C51B3}" type="datetimeFigureOut">
              <a:rPr lang="en-GB" smtClean="0"/>
              <a:t>08/04/2021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E2477C-E93A-4533-A55F-F32D7D02C7CD}" type="slidenum">
              <a:rPr lang="en-GB" smtClean="0"/>
              <a:t>‹#›</a:t>
            </a:fld>
            <a:endParaRPr lang="en-GB"/>
          </a:p>
        </p:txBody>
      </p:sp>
    </p:spTree>
    <p:extLst>
      <p:ext uri="{BB962C8B-B14F-4D97-AF65-F5344CB8AC3E}">
        <p14:creationId xmlns:p14="http://schemas.microsoft.com/office/powerpoint/2010/main" val="376396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Arial" panose="020B0604020202020204" pitchFamily="34" charset="0"/>
                <a:cs typeface="Arial" panose="020B0604020202020204" pitchFamily="34" charset="0"/>
              </a:rPr>
              <a:t>Standardised methods: means it’s reliable and valid.</a:t>
            </a:r>
          </a:p>
        </p:txBody>
      </p:sp>
      <p:sp>
        <p:nvSpPr>
          <p:cNvPr id="4" name="Slide Number Placeholder 3"/>
          <p:cNvSpPr>
            <a:spLocks noGrp="1"/>
          </p:cNvSpPr>
          <p:nvPr>
            <p:ph type="sldNum" sz="quarter" idx="5"/>
          </p:nvPr>
        </p:nvSpPr>
        <p:spPr/>
        <p:txBody>
          <a:bodyPr/>
          <a:lstStyle/>
          <a:p>
            <a:fld id="{CEE2477C-E93A-4533-A55F-F32D7D02C7CD}" type="slidenum">
              <a:rPr lang="en-GB" smtClean="0"/>
              <a:t>2</a:t>
            </a:fld>
            <a:endParaRPr lang="en-GB"/>
          </a:p>
        </p:txBody>
      </p:sp>
    </p:spTree>
    <p:extLst>
      <p:ext uri="{BB962C8B-B14F-4D97-AF65-F5344CB8AC3E}">
        <p14:creationId xmlns:p14="http://schemas.microsoft.com/office/powerpoint/2010/main" val="2975653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 the internet, there is for example the psychopathtest.com, which only has dichotomous (yes and no) answers and seems to lack scientific background.</a:t>
            </a:r>
          </a:p>
          <a:p>
            <a:r>
              <a:rPr lang="en-GB" dirty="0"/>
              <a:t>Be aware of language use: they are such as psychopath! They are such a stalker! They are such a narcissist!</a:t>
            </a:r>
          </a:p>
        </p:txBody>
      </p:sp>
      <p:sp>
        <p:nvSpPr>
          <p:cNvPr id="4" name="Slide Number Placeholder 3"/>
          <p:cNvSpPr>
            <a:spLocks noGrp="1"/>
          </p:cNvSpPr>
          <p:nvPr>
            <p:ph type="sldNum" sz="quarter" idx="5"/>
          </p:nvPr>
        </p:nvSpPr>
        <p:spPr/>
        <p:txBody>
          <a:bodyPr/>
          <a:lstStyle/>
          <a:p>
            <a:fld id="{CEE2477C-E93A-4533-A55F-F32D7D02C7CD}" type="slidenum">
              <a:rPr lang="en-GB" smtClean="0"/>
              <a:t>13</a:t>
            </a:fld>
            <a:endParaRPr lang="en-GB"/>
          </a:p>
        </p:txBody>
      </p:sp>
    </p:spTree>
    <p:extLst>
      <p:ext uri="{BB962C8B-B14F-4D97-AF65-F5344CB8AC3E}">
        <p14:creationId xmlns:p14="http://schemas.microsoft.com/office/powerpoint/2010/main" val="4000626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Arial" panose="020B0604020202020204" pitchFamily="34" charset="0"/>
                <a:cs typeface="Arial" panose="020B0604020202020204" pitchFamily="34" charset="0"/>
              </a:rPr>
              <a:t>Note we talk specifically about sex differences here, not gender differences.</a:t>
            </a:r>
          </a:p>
        </p:txBody>
      </p:sp>
      <p:sp>
        <p:nvSpPr>
          <p:cNvPr id="4" name="Slide Number Placeholder 3"/>
          <p:cNvSpPr>
            <a:spLocks noGrp="1"/>
          </p:cNvSpPr>
          <p:nvPr>
            <p:ph type="sldNum" sz="quarter" idx="5"/>
          </p:nvPr>
        </p:nvSpPr>
        <p:spPr/>
        <p:txBody>
          <a:bodyPr/>
          <a:lstStyle/>
          <a:p>
            <a:fld id="{CEE2477C-E93A-4533-A55F-F32D7D02C7CD}" type="slidenum">
              <a:rPr lang="en-GB" smtClean="0"/>
              <a:t>3</a:t>
            </a:fld>
            <a:endParaRPr lang="en-GB"/>
          </a:p>
        </p:txBody>
      </p:sp>
    </p:spTree>
    <p:extLst>
      <p:ext uri="{BB962C8B-B14F-4D97-AF65-F5344CB8AC3E}">
        <p14:creationId xmlns:p14="http://schemas.microsoft.com/office/powerpoint/2010/main" val="2059210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Arial" panose="020B0604020202020204" pitchFamily="34" charset="0"/>
                <a:cs typeface="Arial" panose="020B0604020202020204" pitchFamily="34" charset="0"/>
              </a:rPr>
              <a:t>Brain size is correlated with intelligence, and men have bigger brains than women, even if accounted for height, but general consensus that men not more intelligent than women.</a:t>
            </a:r>
          </a:p>
        </p:txBody>
      </p:sp>
      <p:sp>
        <p:nvSpPr>
          <p:cNvPr id="4" name="Slide Number Placeholder 3"/>
          <p:cNvSpPr>
            <a:spLocks noGrp="1"/>
          </p:cNvSpPr>
          <p:nvPr>
            <p:ph type="sldNum" sz="quarter" idx="5"/>
          </p:nvPr>
        </p:nvSpPr>
        <p:spPr/>
        <p:txBody>
          <a:bodyPr/>
          <a:lstStyle/>
          <a:p>
            <a:fld id="{CEE2477C-E93A-4533-A55F-F32D7D02C7CD}" type="slidenum">
              <a:rPr lang="en-GB" smtClean="0"/>
              <a:t>4</a:t>
            </a:fld>
            <a:endParaRPr lang="en-GB"/>
          </a:p>
        </p:txBody>
      </p:sp>
    </p:spTree>
    <p:extLst>
      <p:ext uri="{BB962C8B-B14F-4D97-AF65-F5344CB8AC3E}">
        <p14:creationId xmlns:p14="http://schemas.microsoft.com/office/powerpoint/2010/main" val="1294631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Arial" panose="020B0604020202020204" pitchFamily="34" charset="0"/>
                <a:cs typeface="Arial" panose="020B0604020202020204" pitchFamily="34" charset="0"/>
              </a:rPr>
              <a:t>Eysenck’s research funded by tobacco industry.</a:t>
            </a:r>
          </a:p>
        </p:txBody>
      </p:sp>
      <p:sp>
        <p:nvSpPr>
          <p:cNvPr id="4" name="Slide Number Placeholder 3"/>
          <p:cNvSpPr>
            <a:spLocks noGrp="1"/>
          </p:cNvSpPr>
          <p:nvPr>
            <p:ph type="sldNum" sz="quarter" idx="5"/>
          </p:nvPr>
        </p:nvSpPr>
        <p:spPr/>
        <p:txBody>
          <a:bodyPr/>
          <a:lstStyle/>
          <a:p>
            <a:fld id="{CEE2477C-E93A-4533-A55F-F32D7D02C7CD}" type="slidenum">
              <a:rPr lang="en-GB" smtClean="0"/>
              <a:t>6</a:t>
            </a:fld>
            <a:endParaRPr lang="en-GB"/>
          </a:p>
        </p:txBody>
      </p:sp>
    </p:spTree>
    <p:extLst>
      <p:ext uri="{BB962C8B-B14F-4D97-AF65-F5344CB8AC3E}">
        <p14:creationId xmlns:p14="http://schemas.microsoft.com/office/powerpoint/2010/main" val="3592378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Arial" panose="020B0604020202020204" pitchFamily="34" charset="0"/>
                <a:cs typeface="Arial" panose="020B0604020202020204" pitchFamily="34" charset="0"/>
              </a:rPr>
              <a:t>Misogynistic </a:t>
            </a:r>
            <a:r>
              <a:rPr lang="en-GB" dirty="0" err="1">
                <a:latin typeface="Arial" panose="020B0604020202020204" pitchFamily="34" charset="0"/>
                <a:cs typeface="Arial" panose="020B0604020202020204" pitchFamily="34" charset="0"/>
              </a:rPr>
              <a:t>Youtube</a:t>
            </a:r>
            <a:r>
              <a:rPr lang="en-GB" dirty="0">
                <a:latin typeface="Arial" panose="020B0604020202020204" pitchFamily="34" charset="0"/>
                <a:cs typeface="Arial" panose="020B0604020202020204" pitchFamily="34" charset="0"/>
              </a:rPr>
              <a:t> video. Maps person’s (women’s) level of hotness (physical attractiveness) against their level of crazy (personality). Used in TV show ‘How I met your mother’.</a:t>
            </a:r>
          </a:p>
          <a:p>
            <a:r>
              <a:rPr lang="en-GB" sz="1200" b="1" i="0" kern="1200" dirty="0">
                <a:solidFill>
                  <a:schemeClr val="tx1"/>
                </a:solidFill>
                <a:effectLst/>
                <a:latin typeface="Arial" panose="020B0604020202020204" pitchFamily="34" charset="0"/>
                <a:ea typeface="+mn-ea"/>
                <a:cs typeface="Arial" panose="020B0604020202020204" pitchFamily="34" charset="0"/>
              </a:rPr>
              <a:t>The No Go Zone</a:t>
            </a:r>
            <a:r>
              <a:rPr lang="en-GB" sz="1200" b="0" i="0" kern="1200" dirty="0">
                <a:solidFill>
                  <a:schemeClr val="tx1"/>
                </a:solidFill>
                <a:effectLst/>
                <a:latin typeface="Arial" panose="020B0604020202020204" pitchFamily="34" charset="0"/>
                <a:ea typeface="+mn-ea"/>
                <a:cs typeface="Arial" panose="020B0604020202020204" pitchFamily="34" charset="0"/>
              </a:rPr>
              <a:t>: women who are both unattractive and crazy.</a:t>
            </a:r>
          </a:p>
          <a:p>
            <a:r>
              <a:rPr lang="en-GB" sz="1200" b="1" i="0" kern="1200" dirty="0">
                <a:solidFill>
                  <a:schemeClr val="tx1"/>
                </a:solidFill>
                <a:effectLst/>
                <a:latin typeface="Arial" panose="020B0604020202020204" pitchFamily="34" charset="0"/>
                <a:ea typeface="+mn-ea"/>
                <a:cs typeface="Arial" panose="020B0604020202020204" pitchFamily="34" charset="0"/>
              </a:rPr>
              <a:t>The Danger Zone</a:t>
            </a:r>
            <a:r>
              <a:rPr lang="en-GB" sz="1200" b="0" i="0" kern="1200" dirty="0">
                <a:solidFill>
                  <a:schemeClr val="tx1"/>
                </a:solidFill>
                <a:effectLst/>
                <a:latin typeface="Arial" panose="020B0604020202020204" pitchFamily="34" charset="0"/>
                <a:ea typeface="+mn-ea"/>
                <a:cs typeface="Arial" panose="020B0604020202020204" pitchFamily="34" charset="0"/>
              </a:rPr>
              <a:t>: women who are very attractive, but very crazy (“This is where your tyres get slashed and you end up in jail.”).</a:t>
            </a:r>
          </a:p>
          <a:p>
            <a:r>
              <a:rPr lang="en-GB" sz="1200" b="1" i="0" kern="1200" dirty="0">
                <a:solidFill>
                  <a:schemeClr val="tx1"/>
                </a:solidFill>
                <a:effectLst/>
                <a:latin typeface="Arial" panose="020B0604020202020204" pitchFamily="34" charset="0"/>
                <a:ea typeface="+mn-ea"/>
                <a:cs typeface="Arial" panose="020B0604020202020204" pitchFamily="34" charset="0"/>
              </a:rPr>
              <a:t>The Fun Zone</a:t>
            </a:r>
            <a:r>
              <a:rPr lang="en-GB" sz="1200" b="0" i="0" kern="1200" dirty="0">
                <a:solidFill>
                  <a:schemeClr val="tx1"/>
                </a:solidFill>
                <a:effectLst/>
                <a:latin typeface="Arial" panose="020B0604020202020204" pitchFamily="34" charset="0"/>
                <a:ea typeface="+mn-ea"/>
                <a:cs typeface="Arial" panose="020B0604020202020204" pitchFamily="34" charset="0"/>
              </a:rPr>
              <a:t>: women who are moderately attractive and not too crazy.</a:t>
            </a:r>
          </a:p>
          <a:p>
            <a:r>
              <a:rPr lang="en-GB" sz="1200" b="1" i="0" kern="1200" dirty="0">
                <a:solidFill>
                  <a:schemeClr val="tx1"/>
                </a:solidFill>
                <a:effectLst/>
                <a:latin typeface="Arial" panose="020B0604020202020204" pitchFamily="34" charset="0"/>
                <a:ea typeface="+mn-ea"/>
                <a:cs typeface="Arial" panose="020B0604020202020204" pitchFamily="34" charset="0"/>
              </a:rPr>
              <a:t>The Date Zone</a:t>
            </a:r>
            <a:r>
              <a:rPr lang="en-GB" sz="1200" b="0" i="0" kern="1200" dirty="0">
                <a:solidFill>
                  <a:schemeClr val="tx1"/>
                </a:solidFill>
                <a:effectLst/>
                <a:latin typeface="Arial" panose="020B0604020202020204" pitchFamily="34" charset="0"/>
                <a:ea typeface="+mn-ea"/>
                <a:cs typeface="Arial" panose="020B0604020202020204" pitchFamily="34" charset="0"/>
              </a:rPr>
              <a:t>: attractive women who are a little bit crazy.</a:t>
            </a:r>
          </a:p>
          <a:p>
            <a:r>
              <a:rPr lang="en-GB" sz="1200" b="1" i="0" kern="1200" dirty="0">
                <a:solidFill>
                  <a:schemeClr val="tx1"/>
                </a:solidFill>
                <a:effectLst/>
                <a:latin typeface="Arial" panose="020B0604020202020204" pitchFamily="34" charset="0"/>
                <a:ea typeface="+mn-ea"/>
                <a:cs typeface="Arial" panose="020B0604020202020204" pitchFamily="34" charset="0"/>
              </a:rPr>
              <a:t>The Wife Zone</a:t>
            </a:r>
            <a:r>
              <a:rPr lang="en-GB" sz="1200" b="0" i="0" kern="1200" dirty="0">
                <a:solidFill>
                  <a:schemeClr val="tx1"/>
                </a:solidFill>
                <a:effectLst/>
                <a:latin typeface="Arial" panose="020B0604020202020204" pitchFamily="34" charset="0"/>
                <a:ea typeface="+mn-ea"/>
                <a:cs typeface="Arial" panose="020B0604020202020204" pitchFamily="34" charset="0"/>
              </a:rPr>
              <a:t>: women who are very attractive but only slightly crazy.</a:t>
            </a:r>
          </a:p>
          <a:p>
            <a:r>
              <a:rPr lang="en-GB" sz="1200" b="1" i="0" kern="1200" dirty="0">
                <a:solidFill>
                  <a:schemeClr val="tx1"/>
                </a:solidFill>
                <a:effectLst/>
                <a:latin typeface="Arial" panose="020B0604020202020204" pitchFamily="34" charset="0"/>
                <a:ea typeface="+mn-ea"/>
                <a:cs typeface="Arial" panose="020B0604020202020204" pitchFamily="34" charset="0"/>
              </a:rPr>
              <a:t>The Unicorn Zone</a:t>
            </a:r>
            <a:r>
              <a:rPr lang="en-GB" sz="1200" b="0" i="0" kern="1200" dirty="0">
                <a:solidFill>
                  <a:schemeClr val="tx1"/>
                </a:solidFill>
                <a:effectLst/>
                <a:latin typeface="Arial" panose="020B0604020202020204" pitchFamily="34" charset="0"/>
                <a:ea typeface="+mn-ea"/>
                <a:cs typeface="Arial" panose="020B0604020202020204" pitchFamily="34" charset="0"/>
              </a:rPr>
              <a:t>*: mythical and elusive, near-extinct attractive group of women who are hardly crazy, but a 10 hot (“Capture it safely, keep it alive… we would like to study it.”).</a:t>
            </a:r>
          </a:p>
          <a:p>
            <a:endParaRPr lang="en-GB" dirty="0"/>
          </a:p>
        </p:txBody>
      </p:sp>
      <p:sp>
        <p:nvSpPr>
          <p:cNvPr id="4" name="Slide Number Placeholder 3"/>
          <p:cNvSpPr>
            <a:spLocks noGrp="1"/>
          </p:cNvSpPr>
          <p:nvPr>
            <p:ph type="sldNum" sz="quarter" idx="5"/>
          </p:nvPr>
        </p:nvSpPr>
        <p:spPr/>
        <p:txBody>
          <a:bodyPr/>
          <a:lstStyle/>
          <a:p>
            <a:fld id="{CEE2477C-E93A-4533-A55F-F32D7D02C7CD}" type="slidenum">
              <a:rPr lang="en-GB" smtClean="0"/>
              <a:t>7</a:t>
            </a:fld>
            <a:endParaRPr lang="en-GB"/>
          </a:p>
        </p:txBody>
      </p:sp>
    </p:spTree>
    <p:extLst>
      <p:ext uri="{BB962C8B-B14F-4D97-AF65-F5344CB8AC3E}">
        <p14:creationId xmlns:p14="http://schemas.microsoft.com/office/powerpoint/2010/main" val="1821312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Arial" panose="020B0604020202020204" pitchFamily="34" charset="0"/>
                <a:cs typeface="Arial" panose="020B0604020202020204" pitchFamily="34" charset="0"/>
              </a:rPr>
              <a:t>Men: cute-money matrix.</a:t>
            </a:r>
          </a:p>
        </p:txBody>
      </p:sp>
      <p:sp>
        <p:nvSpPr>
          <p:cNvPr id="4" name="Slide Number Placeholder 3"/>
          <p:cNvSpPr>
            <a:spLocks noGrp="1"/>
          </p:cNvSpPr>
          <p:nvPr>
            <p:ph type="sldNum" sz="quarter" idx="5"/>
          </p:nvPr>
        </p:nvSpPr>
        <p:spPr/>
        <p:txBody>
          <a:bodyPr/>
          <a:lstStyle/>
          <a:p>
            <a:fld id="{CEE2477C-E93A-4533-A55F-F32D7D02C7CD}" type="slidenum">
              <a:rPr lang="en-GB" smtClean="0"/>
              <a:t>8</a:t>
            </a:fld>
            <a:endParaRPr lang="en-GB"/>
          </a:p>
        </p:txBody>
      </p:sp>
    </p:spTree>
    <p:extLst>
      <p:ext uri="{BB962C8B-B14F-4D97-AF65-F5344CB8AC3E}">
        <p14:creationId xmlns:p14="http://schemas.microsoft.com/office/powerpoint/2010/main" val="337305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Arial" panose="020B0604020202020204" pitchFamily="34" charset="0"/>
                <a:cs typeface="Arial" panose="020B0604020202020204" pitchFamily="34" charset="0"/>
              </a:rPr>
              <a:t>Self-report: Test will not be able to unmask traits test taker is not aware of. Especially intelligent person or person with knowledge might be aware of what test is trying to measure. Especially relevant in forensic testing, but also relevant when test taker might try to present themselves better or worse than they are.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Arial" panose="020B0604020202020204" pitchFamily="34" charset="0"/>
                <a:cs typeface="Arial" panose="020B0604020202020204" pitchFamily="34" charset="0"/>
              </a:rPr>
              <a:t>Lack of training: people might use tests who have not been trained adequately, or might not use appropriate tests.</a:t>
            </a:r>
          </a:p>
          <a:p>
            <a:r>
              <a:rPr lang="en-GB" dirty="0">
                <a:latin typeface="Arial" panose="020B0604020202020204" pitchFamily="34" charset="0"/>
                <a:cs typeface="Arial" panose="020B0604020202020204" pitchFamily="34" charset="0"/>
              </a:rPr>
              <a:t>Online tests might not meet rigour scientific criteria, might leave person distressed if there is no psychologist to talk to about scores. Of course problematic for people who might not be competent with IT.</a:t>
            </a:r>
          </a:p>
        </p:txBody>
      </p:sp>
      <p:sp>
        <p:nvSpPr>
          <p:cNvPr id="4" name="Slide Number Placeholder 3"/>
          <p:cNvSpPr>
            <a:spLocks noGrp="1"/>
          </p:cNvSpPr>
          <p:nvPr>
            <p:ph type="sldNum" sz="quarter" idx="5"/>
          </p:nvPr>
        </p:nvSpPr>
        <p:spPr/>
        <p:txBody>
          <a:bodyPr/>
          <a:lstStyle/>
          <a:p>
            <a:fld id="{CEE2477C-E93A-4533-A55F-F32D7D02C7CD}" type="slidenum">
              <a:rPr lang="en-GB" smtClean="0"/>
              <a:t>10</a:t>
            </a:fld>
            <a:endParaRPr lang="en-GB"/>
          </a:p>
        </p:txBody>
      </p:sp>
    </p:spTree>
    <p:extLst>
      <p:ext uri="{BB962C8B-B14F-4D97-AF65-F5344CB8AC3E}">
        <p14:creationId xmlns:p14="http://schemas.microsoft.com/office/powerpoint/2010/main" val="3806264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Arial" panose="020B0604020202020204" pitchFamily="34" charset="0"/>
                <a:cs typeface="Arial" panose="020B0604020202020204" pitchFamily="34" charset="0"/>
              </a:rPr>
              <a:t>Already mentioned in workshops and lectures, just as a reminder.</a:t>
            </a:r>
          </a:p>
        </p:txBody>
      </p:sp>
      <p:sp>
        <p:nvSpPr>
          <p:cNvPr id="4" name="Slide Number Placeholder 3"/>
          <p:cNvSpPr>
            <a:spLocks noGrp="1"/>
          </p:cNvSpPr>
          <p:nvPr>
            <p:ph type="sldNum" sz="quarter" idx="5"/>
          </p:nvPr>
        </p:nvSpPr>
        <p:spPr/>
        <p:txBody>
          <a:bodyPr/>
          <a:lstStyle/>
          <a:p>
            <a:fld id="{CEE2477C-E93A-4533-A55F-F32D7D02C7CD}" type="slidenum">
              <a:rPr lang="en-GB" smtClean="0"/>
              <a:t>11</a:t>
            </a:fld>
            <a:endParaRPr lang="en-GB"/>
          </a:p>
        </p:txBody>
      </p:sp>
    </p:spTree>
    <p:extLst>
      <p:ext uri="{BB962C8B-B14F-4D97-AF65-F5344CB8AC3E}">
        <p14:creationId xmlns:p14="http://schemas.microsoft.com/office/powerpoint/2010/main" val="1724380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Arial" panose="020B0604020202020204" pitchFamily="34" charset="0"/>
                <a:cs typeface="Arial" panose="020B0604020202020204" pitchFamily="34" charset="0"/>
              </a:rPr>
              <a:t>Eyewitness testimony: danger of falsely convicting someone or missing a criminal.</a:t>
            </a:r>
          </a:p>
          <a:p>
            <a:r>
              <a:rPr lang="en-GB" dirty="0">
                <a:latin typeface="Arial" panose="020B0604020202020204" pitchFamily="34" charset="0"/>
                <a:cs typeface="Arial" panose="020B0604020202020204" pitchFamily="34" charset="0"/>
              </a:rPr>
              <a:t>False memories: danger of inflicting false memories. Loftus and Palmer showed that suggestive wording has big effects..</a:t>
            </a:r>
          </a:p>
          <a:p>
            <a:r>
              <a:rPr lang="en-GB" dirty="0"/>
              <a:t>Guantanamo: established after 9/11 for Muslim extremists and </a:t>
            </a:r>
            <a:r>
              <a:rPr lang="en-GB"/>
              <a:t>suspected terrorists. </a:t>
            </a:r>
            <a:r>
              <a:rPr lang="en-GB" dirty="0"/>
              <a:t>Medical personnel misused psychological tests, e.g. psychological symptoms commonly attributed to personality disorders, PTSD seemed to be present based on symptoms but not diagnosed.</a:t>
            </a:r>
          </a:p>
        </p:txBody>
      </p:sp>
      <p:sp>
        <p:nvSpPr>
          <p:cNvPr id="4" name="Slide Number Placeholder 3"/>
          <p:cNvSpPr>
            <a:spLocks noGrp="1"/>
          </p:cNvSpPr>
          <p:nvPr>
            <p:ph type="sldNum" sz="quarter" idx="5"/>
          </p:nvPr>
        </p:nvSpPr>
        <p:spPr/>
        <p:txBody>
          <a:bodyPr/>
          <a:lstStyle/>
          <a:p>
            <a:fld id="{CEE2477C-E93A-4533-A55F-F32D7D02C7CD}" type="slidenum">
              <a:rPr lang="en-GB" smtClean="0"/>
              <a:t>12</a:t>
            </a:fld>
            <a:endParaRPr lang="en-GB"/>
          </a:p>
        </p:txBody>
      </p:sp>
    </p:spTree>
    <p:extLst>
      <p:ext uri="{BB962C8B-B14F-4D97-AF65-F5344CB8AC3E}">
        <p14:creationId xmlns:p14="http://schemas.microsoft.com/office/powerpoint/2010/main" val="429761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48F5F-3205-4E73-83EE-513C14E987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191B25F-0088-4B05-8392-71E2931249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802D7ED-0AF1-4D15-B65E-92B409641750}"/>
              </a:ext>
            </a:extLst>
          </p:cNvPr>
          <p:cNvSpPr>
            <a:spLocks noGrp="1"/>
          </p:cNvSpPr>
          <p:nvPr>
            <p:ph type="dt" sz="half" idx="10"/>
          </p:nvPr>
        </p:nvSpPr>
        <p:spPr/>
        <p:txBody>
          <a:bodyPr/>
          <a:lstStyle/>
          <a:p>
            <a:fld id="{A27AC6E1-E16C-47E6-BC75-F35C7953DA26}" type="datetimeFigureOut">
              <a:rPr lang="en-GB" smtClean="0"/>
              <a:t>08/04/2021</a:t>
            </a:fld>
            <a:endParaRPr lang="en-GB"/>
          </a:p>
        </p:txBody>
      </p:sp>
      <p:sp>
        <p:nvSpPr>
          <p:cNvPr id="5" name="Footer Placeholder 4">
            <a:extLst>
              <a:ext uri="{FF2B5EF4-FFF2-40B4-BE49-F238E27FC236}">
                <a16:creationId xmlns:a16="http://schemas.microsoft.com/office/drawing/2014/main" id="{A08AB96E-4D45-477B-BF86-7B5D2EE43C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B970AF-E59F-4551-9E72-AAD0C924CC5D}"/>
              </a:ext>
            </a:extLst>
          </p:cNvPr>
          <p:cNvSpPr>
            <a:spLocks noGrp="1"/>
          </p:cNvSpPr>
          <p:nvPr>
            <p:ph type="sldNum" sz="quarter" idx="12"/>
          </p:nvPr>
        </p:nvSpPr>
        <p:spPr/>
        <p:txBody>
          <a:bodyPr/>
          <a:lstStyle/>
          <a:p>
            <a:fld id="{17066288-DB5D-49C9-A5AD-97B849ED5990}" type="slidenum">
              <a:rPr lang="en-GB" smtClean="0"/>
              <a:t>‹#›</a:t>
            </a:fld>
            <a:endParaRPr lang="en-GB"/>
          </a:p>
        </p:txBody>
      </p:sp>
    </p:spTree>
    <p:extLst>
      <p:ext uri="{BB962C8B-B14F-4D97-AF65-F5344CB8AC3E}">
        <p14:creationId xmlns:p14="http://schemas.microsoft.com/office/powerpoint/2010/main" val="3931049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B12F-1565-458F-8FB5-12FBAB2A7C4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43660F8-982F-4EEF-B766-07B0CF8ED3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1772C99-8BEA-4BFE-9CB6-46D0687DAA9E}"/>
              </a:ext>
            </a:extLst>
          </p:cNvPr>
          <p:cNvSpPr>
            <a:spLocks noGrp="1"/>
          </p:cNvSpPr>
          <p:nvPr>
            <p:ph type="dt" sz="half" idx="10"/>
          </p:nvPr>
        </p:nvSpPr>
        <p:spPr/>
        <p:txBody>
          <a:bodyPr/>
          <a:lstStyle/>
          <a:p>
            <a:fld id="{A27AC6E1-E16C-47E6-BC75-F35C7953DA26}" type="datetimeFigureOut">
              <a:rPr lang="en-GB" smtClean="0"/>
              <a:t>08/04/2021</a:t>
            </a:fld>
            <a:endParaRPr lang="en-GB"/>
          </a:p>
        </p:txBody>
      </p:sp>
      <p:sp>
        <p:nvSpPr>
          <p:cNvPr id="5" name="Footer Placeholder 4">
            <a:extLst>
              <a:ext uri="{FF2B5EF4-FFF2-40B4-BE49-F238E27FC236}">
                <a16:creationId xmlns:a16="http://schemas.microsoft.com/office/drawing/2014/main" id="{AA985337-D6B9-4274-9DB9-9A96410E68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C49D0D-EA90-4717-A7E3-10CC85A05C04}"/>
              </a:ext>
            </a:extLst>
          </p:cNvPr>
          <p:cNvSpPr>
            <a:spLocks noGrp="1"/>
          </p:cNvSpPr>
          <p:nvPr>
            <p:ph type="sldNum" sz="quarter" idx="12"/>
          </p:nvPr>
        </p:nvSpPr>
        <p:spPr/>
        <p:txBody>
          <a:bodyPr/>
          <a:lstStyle/>
          <a:p>
            <a:fld id="{17066288-DB5D-49C9-A5AD-97B849ED5990}" type="slidenum">
              <a:rPr lang="en-GB" smtClean="0"/>
              <a:t>‹#›</a:t>
            </a:fld>
            <a:endParaRPr lang="en-GB"/>
          </a:p>
        </p:txBody>
      </p:sp>
    </p:spTree>
    <p:extLst>
      <p:ext uri="{BB962C8B-B14F-4D97-AF65-F5344CB8AC3E}">
        <p14:creationId xmlns:p14="http://schemas.microsoft.com/office/powerpoint/2010/main" val="2841227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2C7A7B-96A7-4920-B555-EE7FC1BBD1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3D281C8-4876-4E8E-8345-067E2A8134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77A3502-5B29-4846-8B08-663F401FE3E9}"/>
              </a:ext>
            </a:extLst>
          </p:cNvPr>
          <p:cNvSpPr>
            <a:spLocks noGrp="1"/>
          </p:cNvSpPr>
          <p:nvPr>
            <p:ph type="dt" sz="half" idx="10"/>
          </p:nvPr>
        </p:nvSpPr>
        <p:spPr/>
        <p:txBody>
          <a:bodyPr/>
          <a:lstStyle/>
          <a:p>
            <a:fld id="{A27AC6E1-E16C-47E6-BC75-F35C7953DA26}" type="datetimeFigureOut">
              <a:rPr lang="en-GB" smtClean="0"/>
              <a:t>08/04/2021</a:t>
            </a:fld>
            <a:endParaRPr lang="en-GB"/>
          </a:p>
        </p:txBody>
      </p:sp>
      <p:sp>
        <p:nvSpPr>
          <p:cNvPr id="5" name="Footer Placeholder 4">
            <a:extLst>
              <a:ext uri="{FF2B5EF4-FFF2-40B4-BE49-F238E27FC236}">
                <a16:creationId xmlns:a16="http://schemas.microsoft.com/office/drawing/2014/main" id="{BB830EB4-AEA6-4867-A2B9-3BC7210963A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5DD9A02-0FA4-474A-9BC7-7061A120EA0D}"/>
              </a:ext>
            </a:extLst>
          </p:cNvPr>
          <p:cNvSpPr>
            <a:spLocks noGrp="1"/>
          </p:cNvSpPr>
          <p:nvPr>
            <p:ph type="sldNum" sz="quarter" idx="12"/>
          </p:nvPr>
        </p:nvSpPr>
        <p:spPr/>
        <p:txBody>
          <a:bodyPr/>
          <a:lstStyle/>
          <a:p>
            <a:fld id="{17066288-DB5D-49C9-A5AD-97B849ED5990}" type="slidenum">
              <a:rPr lang="en-GB" smtClean="0"/>
              <a:t>‹#›</a:t>
            </a:fld>
            <a:endParaRPr lang="en-GB"/>
          </a:p>
        </p:txBody>
      </p:sp>
    </p:spTree>
    <p:extLst>
      <p:ext uri="{BB962C8B-B14F-4D97-AF65-F5344CB8AC3E}">
        <p14:creationId xmlns:p14="http://schemas.microsoft.com/office/powerpoint/2010/main" val="3608672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BA7E4-B710-43CC-92E9-667077609E9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46283A0-DD1B-44D4-B9B5-4FF14E6323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A94444F-4603-48FB-AB73-A4D97A4C5AC9}"/>
              </a:ext>
            </a:extLst>
          </p:cNvPr>
          <p:cNvSpPr>
            <a:spLocks noGrp="1"/>
          </p:cNvSpPr>
          <p:nvPr>
            <p:ph type="dt" sz="half" idx="10"/>
          </p:nvPr>
        </p:nvSpPr>
        <p:spPr/>
        <p:txBody>
          <a:bodyPr/>
          <a:lstStyle/>
          <a:p>
            <a:fld id="{A27AC6E1-E16C-47E6-BC75-F35C7953DA26}" type="datetimeFigureOut">
              <a:rPr lang="en-GB" smtClean="0"/>
              <a:t>08/04/2021</a:t>
            </a:fld>
            <a:endParaRPr lang="en-GB"/>
          </a:p>
        </p:txBody>
      </p:sp>
      <p:sp>
        <p:nvSpPr>
          <p:cNvPr id="5" name="Footer Placeholder 4">
            <a:extLst>
              <a:ext uri="{FF2B5EF4-FFF2-40B4-BE49-F238E27FC236}">
                <a16:creationId xmlns:a16="http://schemas.microsoft.com/office/drawing/2014/main" id="{6F048303-712C-41C8-BEB8-0BA97A9A3A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5FE629-E031-4922-B980-95354612B676}"/>
              </a:ext>
            </a:extLst>
          </p:cNvPr>
          <p:cNvSpPr>
            <a:spLocks noGrp="1"/>
          </p:cNvSpPr>
          <p:nvPr>
            <p:ph type="sldNum" sz="quarter" idx="12"/>
          </p:nvPr>
        </p:nvSpPr>
        <p:spPr/>
        <p:txBody>
          <a:bodyPr/>
          <a:lstStyle/>
          <a:p>
            <a:fld id="{17066288-DB5D-49C9-A5AD-97B849ED5990}" type="slidenum">
              <a:rPr lang="en-GB" smtClean="0"/>
              <a:t>‹#›</a:t>
            </a:fld>
            <a:endParaRPr lang="en-GB"/>
          </a:p>
        </p:txBody>
      </p:sp>
    </p:spTree>
    <p:extLst>
      <p:ext uri="{BB962C8B-B14F-4D97-AF65-F5344CB8AC3E}">
        <p14:creationId xmlns:p14="http://schemas.microsoft.com/office/powerpoint/2010/main" val="121223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9FCD5-E1D7-4D4F-ACB9-ACCADDA66F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9FA6F96-72FA-4FA6-A5DD-39061DCFF1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E499D0-2315-4747-ACBB-EAA5C74AC762}"/>
              </a:ext>
            </a:extLst>
          </p:cNvPr>
          <p:cNvSpPr>
            <a:spLocks noGrp="1"/>
          </p:cNvSpPr>
          <p:nvPr>
            <p:ph type="dt" sz="half" idx="10"/>
          </p:nvPr>
        </p:nvSpPr>
        <p:spPr/>
        <p:txBody>
          <a:bodyPr/>
          <a:lstStyle/>
          <a:p>
            <a:fld id="{A27AC6E1-E16C-47E6-BC75-F35C7953DA26}" type="datetimeFigureOut">
              <a:rPr lang="en-GB" smtClean="0"/>
              <a:t>08/04/2021</a:t>
            </a:fld>
            <a:endParaRPr lang="en-GB"/>
          </a:p>
        </p:txBody>
      </p:sp>
      <p:sp>
        <p:nvSpPr>
          <p:cNvPr id="5" name="Footer Placeholder 4">
            <a:extLst>
              <a:ext uri="{FF2B5EF4-FFF2-40B4-BE49-F238E27FC236}">
                <a16:creationId xmlns:a16="http://schemas.microsoft.com/office/drawing/2014/main" id="{3C7DF163-69A5-48A2-BF33-9A0614919E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315271-B35E-4422-99C2-F6E000DAFB75}"/>
              </a:ext>
            </a:extLst>
          </p:cNvPr>
          <p:cNvSpPr>
            <a:spLocks noGrp="1"/>
          </p:cNvSpPr>
          <p:nvPr>
            <p:ph type="sldNum" sz="quarter" idx="12"/>
          </p:nvPr>
        </p:nvSpPr>
        <p:spPr/>
        <p:txBody>
          <a:bodyPr/>
          <a:lstStyle/>
          <a:p>
            <a:fld id="{17066288-DB5D-49C9-A5AD-97B849ED5990}" type="slidenum">
              <a:rPr lang="en-GB" smtClean="0"/>
              <a:t>‹#›</a:t>
            </a:fld>
            <a:endParaRPr lang="en-GB"/>
          </a:p>
        </p:txBody>
      </p:sp>
    </p:spTree>
    <p:extLst>
      <p:ext uri="{BB962C8B-B14F-4D97-AF65-F5344CB8AC3E}">
        <p14:creationId xmlns:p14="http://schemas.microsoft.com/office/powerpoint/2010/main" val="1960098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B5D84-489D-465D-A91D-5978034C98F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48DD2B-3E27-45BB-BCB8-6F4F13624E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4929FE1-39E4-4539-86CD-F8994AFCDA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C89F12C-C840-4E7B-BA2F-516280B39630}"/>
              </a:ext>
            </a:extLst>
          </p:cNvPr>
          <p:cNvSpPr>
            <a:spLocks noGrp="1"/>
          </p:cNvSpPr>
          <p:nvPr>
            <p:ph type="dt" sz="half" idx="10"/>
          </p:nvPr>
        </p:nvSpPr>
        <p:spPr/>
        <p:txBody>
          <a:bodyPr/>
          <a:lstStyle/>
          <a:p>
            <a:fld id="{A27AC6E1-E16C-47E6-BC75-F35C7953DA26}" type="datetimeFigureOut">
              <a:rPr lang="en-GB" smtClean="0"/>
              <a:t>08/04/2021</a:t>
            </a:fld>
            <a:endParaRPr lang="en-GB"/>
          </a:p>
        </p:txBody>
      </p:sp>
      <p:sp>
        <p:nvSpPr>
          <p:cNvPr id="6" name="Footer Placeholder 5">
            <a:extLst>
              <a:ext uri="{FF2B5EF4-FFF2-40B4-BE49-F238E27FC236}">
                <a16:creationId xmlns:a16="http://schemas.microsoft.com/office/drawing/2014/main" id="{0B50E1DA-AD88-4D5E-AF8D-6D777BE40C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48FF443-3CC1-438D-B8F4-E2DEDB49A657}"/>
              </a:ext>
            </a:extLst>
          </p:cNvPr>
          <p:cNvSpPr>
            <a:spLocks noGrp="1"/>
          </p:cNvSpPr>
          <p:nvPr>
            <p:ph type="sldNum" sz="quarter" idx="12"/>
          </p:nvPr>
        </p:nvSpPr>
        <p:spPr/>
        <p:txBody>
          <a:bodyPr/>
          <a:lstStyle/>
          <a:p>
            <a:fld id="{17066288-DB5D-49C9-A5AD-97B849ED5990}" type="slidenum">
              <a:rPr lang="en-GB" smtClean="0"/>
              <a:t>‹#›</a:t>
            </a:fld>
            <a:endParaRPr lang="en-GB"/>
          </a:p>
        </p:txBody>
      </p:sp>
    </p:spTree>
    <p:extLst>
      <p:ext uri="{BB962C8B-B14F-4D97-AF65-F5344CB8AC3E}">
        <p14:creationId xmlns:p14="http://schemas.microsoft.com/office/powerpoint/2010/main" val="588245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935D1-C1D4-41E3-AA4C-160C2DD0C8E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80E1E9-9368-44E9-BCD5-38E097B828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93D06B-AE37-43C2-BF1E-C9F6F47078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302459B-1FCB-4135-A557-3889ACA789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C27FCD-07C6-4A74-8708-92E2A6A4CE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F31AE6E-5B7A-4F65-9374-FCD458231F71}"/>
              </a:ext>
            </a:extLst>
          </p:cNvPr>
          <p:cNvSpPr>
            <a:spLocks noGrp="1"/>
          </p:cNvSpPr>
          <p:nvPr>
            <p:ph type="dt" sz="half" idx="10"/>
          </p:nvPr>
        </p:nvSpPr>
        <p:spPr/>
        <p:txBody>
          <a:bodyPr/>
          <a:lstStyle/>
          <a:p>
            <a:fld id="{A27AC6E1-E16C-47E6-BC75-F35C7953DA26}" type="datetimeFigureOut">
              <a:rPr lang="en-GB" smtClean="0"/>
              <a:t>08/04/2021</a:t>
            </a:fld>
            <a:endParaRPr lang="en-GB"/>
          </a:p>
        </p:txBody>
      </p:sp>
      <p:sp>
        <p:nvSpPr>
          <p:cNvPr id="8" name="Footer Placeholder 7">
            <a:extLst>
              <a:ext uri="{FF2B5EF4-FFF2-40B4-BE49-F238E27FC236}">
                <a16:creationId xmlns:a16="http://schemas.microsoft.com/office/drawing/2014/main" id="{23E61693-964B-47B8-A671-0B048B5CE17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BE94977-D6BC-47CB-B769-E4780130547A}"/>
              </a:ext>
            </a:extLst>
          </p:cNvPr>
          <p:cNvSpPr>
            <a:spLocks noGrp="1"/>
          </p:cNvSpPr>
          <p:nvPr>
            <p:ph type="sldNum" sz="quarter" idx="12"/>
          </p:nvPr>
        </p:nvSpPr>
        <p:spPr/>
        <p:txBody>
          <a:bodyPr/>
          <a:lstStyle/>
          <a:p>
            <a:fld id="{17066288-DB5D-49C9-A5AD-97B849ED5990}" type="slidenum">
              <a:rPr lang="en-GB" smtClean="0"/>
              <a:t>‹#›</a:t>
            </a:fld>
            <a:endParaRPr lang="en-GB"/>
          </a:p>
        </p:txBody>
      </p:sp>
    </p:spTree>
    <p:extLst>
      <p:ext uri="{BB962C8B-B14F-4D97-AF65-F5344CB8AC3E}">
        <p14:creationId xmlns:p14="http://schemas.microsoft.com/office/powerpoint/2010/main" val="2802292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326FB-1F4F-4A9C-92E8-3B104402E70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3ADE0E2-6FB2-4884-B94A-D8AE0B7B8622}"/>
              </a:ext>
            </a:extLst>
          </p:cNvPr>
          <p:cNvSpPr>
            <a:spLocks noGrp="1"/>
          </p:cNvSpPr>
          <p:nvPr>
            <p:ph type="dt" sz="half" idx="10"/>
          </p:nvPr>
        </p:nvSpPr>
        <p:spPr/>
        <p:txBody>
          <a:bodyPr/>
          <a:lstStyle/>
          <a:p>
            <a:fld id="{A27AC6E1-E16C-47E6-BC75-F35C7953DA26}" type="datetimeFigureOut">
              <a:rPr lang="en-GB" smtClean="0"/>
              <a:t>08/04/2021</a:t>
            </a:fld>
            <a:endParaRPr lang="en-GB"/>
          </a:p>
        </p:txBody>
      </p:sp>
      <p:sp>
        <p:nvSpPr>
          <p:cNvPr id="4" name="Footer Placeholder 3">
            <a:extLst>
              <a:ext uri="{FF2B5EF4-FFF2-40B4-BE49-F238E27FC236}">
                <a16:creationId xmlns:a16="http://schemas.microsoft.com/office/drawing/2014/main" id="{166EB751-6AA8-43BF-B50D-ACD6C83811C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FD033CC-CEA7-4404-8223-86BD32C5B147}"/>
              </a:ext>
            </a:extLst>
          </p:cNvPr>
          <p:cNvSpPr>
            <a:spLocks noGrp="1"/>
          </p:cNvSpPr>
          <p:nvPr>
            <p:ph type="sldNum" sz="quarter" idx="12"/>
          </p:nvPr>
        </p:nvSpPr>
        <p:spPr/>
        <p:txBody>
          <a:bodyPr/>
          <a:lstStyle/>
          <a:p>
            <a:fld id="{17066288-DB5D-49C9-A5AD-97B849ED5990}" type="slidenum">
              <a:rPr lang="en-GB" smtClean="0"/>
              <a:t>‹#›</a:t>
            </a:fld>
            <a:endParaRPr lang="en-GB"/>
          </a:p>
        </p:txBody>
      </p:sp>
    </p:spTree>
    <p:extLst>
      <p:ext uri="{BB962C8B-B14F-4D97-AF65-F5344CB8AC3E}">
        <p14:creationId xmlns:p14="http://schemas.microsoft.com/office/powerpoint/2010/main" val="2015751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B737C0-54FA-482C-981A-3358A7BB8F04}"/>
              </a:ext>
            </a:extLst>
          </p:cNvPr>
          <p:cNvSpPr>
            <a:spLocks noGrp="1"/>
          </p:cNvSpPr>
          <p:nvPr>
            <p:ph type="dt" sz="half" idx="10"/>
          </p:nvPr>
        </p:nvSpPr>
        <p:spPr/>
        <p:txBody>
          <a:bodyPr/>
          <a:lstStyle/>
          <a:p>
            <a:fld id="{A27AC6E1-E16C-47E6-BC75-F35C7953DA26}" type="datetimeFigureOut">
              <a:rPr lang="en-GB" smtClean="0"/>
              <a:t>08/04/2021</a:t>
            </a:fld>
            <a:endParaRPr lang="en-GB"/>
          </a:p>
        </p:txBody>
      </p:sp>
      <p:sp>
        <p:nvSpPr>
          <p:cNvPr id="3" name="Footer Placeholder 2">
            <a:extLst>
              <a:ext uri="{FF2B5EF4-FFF2-40B4-BE49-F238E27FC236}">
                <a16:creationId xmlns:a16="http://schemas.microsoft.com/office/drawing/2014/main" id="{F1765133-F68C-4160-8E92-2CD0C7D7F85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20BA90B-36AA-4529-9E4F-498151B4CC15}"/>
              </a:ext>
            </a:extLst>
          </p:cNvPr>
          <p:cNvSpPr>
            <a:spLocks noGrp="1"/>
          </p:cNvSpPr>
          <p:nvPr>
            <p:ph type="sldNum" sz="quarter" idx="12"/>
          </p:nvPr>
        </p:nvSpPr>
        <p:spPr/>
        <p:txBody>
          <a:bodyPr/>
          <a:lstStyle/>
          <a:p>
            <a:fld id="{17066288-DB5D-49C9-A5AD-97B849ED5990}" type="slidenum">
              <a:rPr lang="en-GB" smtClean="0"/>
              <a:t>‹#›</a:t>
            </a:fld>
            <a:endParaRPr lang="en-GB"/>
          </a:p>
        </p:txBody>
      </p:sp>
    </p:spTree>
    <p:extLst>
      <p:ext uri="{BB962C8B-B14F-4D97-AF65-F5344CB8AC3E}">
        <p14:creationId xmlns:p14="http://schemas.microsoft.com/office/powerpoint/2010/main" val="1562472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B4E44-A9F9-432E-A811-FF0A95FBD5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FB8DE65-E7F4-411D-AE03-0F074F28A6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0C098EC-D977-4D53-994D-3251A690BE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4733EC-3A90-4E7A-A6CB-6CF75280CCA7}"/>
              </a:ext>
            </a:extLst>
          </p:cNvPr>
          <p:cNvSpPr>
            <a:spLocks noGrp="1"/>
          </p:cNvSpPr>
          <p:nvPr>
            <p:ph type="dt" sz="half" idx="10"/>
          </p:nvPr>
        </p:nvSpPr>
        <p:spPr/>
        <p:txBody>
          <a:bodyPr/>
          <a:lstStyle/>
          <a:p>
            <a:fld id="{A27AC6E1-E16C-47E6-BC75-F35C7953DA26}" type="datetimeFigureOut">
              <a:rPr lang="en-GB" smtClean="0"/>
              <a:t>08/04/2021</a:t>
            </a:fld>
            <a:endParaRPr lang="en-GB"/>
          </a:p>
        </p:txBody>
      </p:sp>
      <p:sp>
        <p:nvSpPr>
          <p:cNvPr id="6" name="Footer Placeholder 5">
            <a:extLst>
              <a:ext uri="{FF2B5EF4-FFF2-40B4-BE49-F238E27FC236}">
                <a16:creationId xmlns:a16="http://schemas.microsoft.com/office/drawing/2014/main" id="{58C85196-600B-4052-90A7-E53715C3F74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5637575-16DD-445C-8A44-2FBB6005BF47}"/>
              </a:ext>
            </a:extLst>
          </p:cNvPr>
          <p:cNvSpPr>
            <a:spLocks noGrp="1"/>
          </p:cNvSpPr>
          <p:nvPr>
            <p:ph type="sldNum" sz="quarter" idx="12"/>
          </p:nvPr>
        </p:nvSpPr>
        <p:spPr/>
        <p:txBody>
          <a:bodyPr/>
          <a:lstStyle/>
          <a:p>
            <a:fld id="{17066288-DB5D-49C9-A5AD-97B849ED5990}" type="slidenum">
              <a:rPr lang="en-GB" smtClean="0"/>
              <a:t>‹#›</a:t>
            </a:fld>
            <a:endParaRPr lang="en-GB"/>
          </a:p>
        </p:txBody>
      </p:sp>
    </p:spTree>
    <p:extLst>
      <p:ext uri="{BB962C8B-B14F-4D97-AF65-F5344CB8AC3E}">
        <p14:creationId xmlns:p14="http://schemas.microsoft.com/office/powerpoint/2010/main" val="2450705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F79A9-D96B-4C5F-8A16-248F848624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EAEBF0D-D9F3-4E36-8B74-343DF82F47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6E5025C-CD7B-4090-8318-A4F028727C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1D4823-8B2B-46B1-84F3-EEFDECED875B}"/>
              </a:ext>
            </a:extLst>
          </p:cNvPr>
          <p:cNvSpPr>
            <a:spLocks noGrp="1"/>
          </p:cNvSpPr>
          <p:nvPr>
            <p:ph type="dt" sz="half" idx="10"/>
          </p:nvPr>
        </p:nvSpPr>
        <p:spPr/>
        <p:txBody>
          <a:bodyPr/>
          <a:lstStyle/>
          <a:p>
            <a:fld id="{A27AC6E1-E16C-47E6-BC75-F35C7953DA26}" type="datetimeFigureOut">
              <a:rPr lang="en-GB" smtClean="0"/>
              <a:t>08/04/2021</a:t>
            </a:fld>
            <a:endParaRPr lang="en-GB"/>
          </a:p>
        </p:txBody>
      </p:sp>
      <p:sp>
        <p:nvSpPr>
          <p:cNvPr id="6" name="Footer Placeholder 5">
            <a:extLst>
              <a:ext uri="{FF2B5EF4-FFF2-40B4-BE49-F238E27FC236}">
                <a16:creationId xmlns:a16="http://schemas.microsoft.com/office/drawing/2014/main" id="{35D08471-A5C1-42D6-8028-1D71E3B5FA9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E0F7DF0-A491-42D4-8CBE-FDA694E70CFB}"/>
              </a:ext>
            </a:extLst>
          </p:cNvPr>
          <p:cNvSpPr>
            <a:spLocks noGrp="1"/>
          </p:cNvSpPr>
          <p:nvPr>
            <p:ph type="sldNum" sz="quarter" idx="12"/>
          </p:nvPr>
        </p:nvSpPr>
        <p:spPr/>
        <p:txBody>
          <a:bodyPr/>
          <a:lstStyle/>
          <a:p>
            <a:fld id="{17066288-DB5D-49C9-A5AD-97B849ED5990}" type="slidenum">
              <a:rPr lang="en-GB" smtClean="0"/>
              <a:t>‹#›</a:t>
            </a:fld>
            <a:endParaRPr lang="en-GB"/>
          </a:p>
        </p:txBody>
      </p:sp>
    </p:spTree>
    <p:extLst>
      <p:ext uri="{BB962C8B-B14F-4D97-AF65-F5344CB8AC3E}">
        <p14:creationId xmlns:p14="http://schemas.microsoft.com/office/powerpoint/2010/main" val="3397626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562217-A2AB-4578-B082-682E5D657E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BE4DCD1-AD9A-4079-9E6A-A9A6A5E2DF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D6F3A98-F58E-464A-AD7F-BFE0A3FE11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7AC6E1-E16C-47E6-BC75-F35C7953DA26}" type="datetimeFigureOut">
              <a:rPr lang="en-GB" smtClean="0"/>
              <a:t>08/04/2021</a:t>
            </a:fld>
            <a:endParaRPr lang="en-GB"/>
          </a:p>
        </p:txBody>
      </p:sp>
      <p:sp>
        <p:nvSpPr>
          <p:cNvPr id="5" name="Footer Placeholder 4">
            <a:extLst>
              <a:ext uri="{FF2B5EF4-FFF2-40B4-BE49-F238E27FC236}">
                <a16:creationId xmlns:a16="http://schemas.microsoft.com/office/drawing/2014/main" id="{909540BE-9679-47DC-BE3B-DB38BF97D3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AAE8144-4AB7-4F9E-AB16-21DB157352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066288-DB5D-49C9-A5AD-97B849ED5990}" type="slidenum">
              <a:rPr lang="en-GB" smtClean="0"/>
              <a:t>‹#›</a:t>
            </a:fld>
            <a:endParaRPr lang="en-GB"/>
          </a:p>
        </p:txBody>
      </p:sp>
    </p:spTree>
    <p:extLst>
      <p:ext uri="{BB962C8B-B14F-4D97-AF65-F5344CB8AC3E}">
        <p14:creationId xmlns:p14="http://schemas.microsoft.com/office/powerpoint/2010/main" val="3738248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9CCF-DF08-4107-ADA5-64A7330A0B61}"/>
              </a:ext>
            </a:extLst>
          </p:cNvPr>
          <p:cNvSpPr>
            <a:spLocks noGrp="1"/>
          </p:cNvSpPr>
          <p:nvPr>
            <p:ph type="ctrTitle"/>
          </p:nvPr>
        </p:nvSpPr>
        <p:spPr>
          <a:xfrm>
            <a:off x="1459992" y="886968"/>
            <a:ext cx="9144000" cy="2952179"/>
          </a:xfrm>
        </p:spPr>
        <p:txBody>
          <a:bodyPr>
            <a:normAutofit fontScale="90000"/>
          </a:bodyPr>
          <a:lstStyle/>
          <a:p>
            <a:r>
              <a:rPr lang="en-GB" dirty="0">
                <a:latin typeface="Arial" panose="020B0604020202020204" pitchFamily="34" charset="0"/>
                <a:cs typeface="Arial" panose="020B0604020202020204" pitchFamily="34" charset="0"/>
              </a:rPr>
              <a:t>Examples of misusing scores in psychometric testing and applications to forensic psychology</a:t>
            </a:r>
          </a:p>
        </p:txBody>
      </p:sp>
      <p:sp>
        <p:nvSpPr>
          <p:cNvPr id="3" name="Subtitle 2">
            <a:extLst>
              <a:ext uri="{FF2B5EF4-FFF2-40B4-BE49-F238E27FC236}">
                <a16:creationId xmlns:a16="http://schemas.microsoft.com/office/drawing/2014/main" id="{43E6C3E6-04C4-47BC-842D-5F9D666511AF}"/>
              </a:ext>
            </a:extLst>
          </p:cNvPr>
          <p:cNvSpPr>
            <a:spLocks noGrp="1"/>
          </p:cNvSpPr>
          <p:nvPr>
            <p:ph type="subTitle" idx="1"/>
          </p:nvPr>
        </p:nvSpPr>
        <p:spPr>
          <a:xfrm>
            <a:off x="1322832" y="4159822"/>
            <a:ext cx="9144000" cy="1655762"/>
          </a:xfrm>
        </p:spPr>
        <p:txBody>
          <a:bodyPr/>
          <a:lstStyle/>
          <a:p>
            <a:endParaRPr lang="en-GB" dirty="0"/>
          </a:p>
          <a:p>
            <a:r>
              <a:rPr lang="en-GB" dirty="0">
                <a:latin typeface="Arial" panose="020B0604020202020204" pitchFamily="34" charset="0"/>
                <a:cs typeface="Arial" panose="020B0604020202020204" pitchFamily="34" charset="0"/>
              </a:rPr>
              <a:t>Dr Julia Wolska</a:t>
            </a:r>
          </a:p>
        </p:txBody>
      </p:sp>
    </p:spTree>
    <p:extLst>
      <p:ext uri="{BB962C8B-B14F-4D97-AF65-F5344CB8AC3E}">
        <p14:creationId xmlns:p14="http://schemas.microsoft.com/office/powerpoint/2010/main" val="3630312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5BC53-F583-4A50-9FBF-3CD4962B5758}"/>
              </a:ext>
            </a:extLst>
          </p:cNvPr>
          <p:cNvSpPr>
            <a:spLocks noGrp="1"/>
          </p:cNvSpPr>
          <p:nvPr>
            <p:ph type="title"/>
          </p:nvPr>
        </p:nvSpPr>
        <p:spPr/>
        <p:txBody>
          <a:bodyPr/>
          <a:lstStyle/>
          <a:p>
            <a:r>
              <a:rPr lang="en-GB" dirty="0">
                <a:latin typeface="Arial" panose="020B0604020202020204" pitchFamily="34" charset="0"/>
                <a:cs typeface="Arial" panose="020B0604020202020204" pitchFamily="34" charset="0"/>
              </a:rPr>
              <a:t>Problems with psychometric testing</a:t>
            </a:r>
          </a:p>
        </p:txBody>
      </p:sp>
      <p:sp>
        <p:nvSpPr>
          <p:cNvPr id="3" name="Content Placeholder 2">
            <a:extLst>
              <a:ext uri="{FF2B5EF4-FFF2-40B4-BE49-F238E27FC236}">
                <a16:creationId xmlns:a16="http://schemas.microsoft.com/office/drawing/2014/main" id="{636C5B0A-85DD-4F5F-BDC6-969E7A73BFC0}"/>
              </a:ext>
            </a:extLst>
          </p:cNvPr>
          <p:cNvSpPr>
            <a:spLocks noGrp="1"/>
          </p:cNvSpPr>
          <p:nvPr>
            <p:ph idx="1"/>
          </p:nvPr>
        </p:nvSpPr>
        <p:spPr/>
        <p:txBody>
          <a:bodyPr/>
          <a:lstStyle/>
          <a:p>
            <a:r>
              <a:rPr lang="en-GB" dirty="0">
                <a:latin typeface="Arial" panose="020B0604020202020204" pitchFamily="34" charset="0"/>
                <a:cs typeface="Arial" panose="020B0604020202020204" pitchFamily="34" charset="0"/>
              </a:rPr>
              <a:t>Self-report </a:t>
            </a:r>
            <a:r>
              <a:rPr lang="en-GB" sz="2000" dirty="0">
                <a:latin typeface="Arial" panose="020B0604020202020204" pitchFamily="34" charset="0"/>
                <a:cs typeface="Arial" panose="020B0604020202020204" pitchFamily="34" charset="0"/>
              </a:rPr>
              <a:t>(Sanders, &amp; Katz, 2013)</a:t>
            </a:r>
          </a:p>
          <a:p>
            <a:r>
              <a:rPr lang="en-GB" dirty="0">
                <a:latin typeface="Arial" panose="020B0604020202020204" pitchFamily="34" charset="0"/>
                <a:cs typeface="Arial" panose="020B0604020202020204" pitchFamily="34" charset="0"/>
              </a:rPr>
              <a:t>Lack of training</a:t>
            </a:r>
          </a:p>
          <a:p>
            <a:r>
              <a:rPr lang="en-GB" dirty="0">
                <a:latin typeface="Arial" panose="020B0604020202020204" pitchFamily="34" charset="0"/>
                <a:cs typeface="Arial" panose="020B0604020202020204" pitchFamily="34" charset="0"/>
              </a:rPr>
              <a:t>Online tests </a:t>
            </a:r>
            <a:r>
              <a:rPr lang="en-GB" sz="2000" dirty="0">
                <a:latin typeface="Arial" panose="020B0604020202020204" pitchFamily="34" charset="0"/>
                <a:cs typeface="Arial" panose="020B0604020202020204" pitchFamily="34" charset="0"/>
              </a:rPr>
              <a:t>(Barak, &amp; English, 2002; </a:t>
            </a:r>
            <a:r>
              <a:rPr lang="en-GB" sz="2000" dirty="0" err="1">
                <a:latin typeface="Arial" panose="020B0604020202020204" pitchFamily="34" charset="0"/>
                <a:cs typeface="Arial" panose="020B0604020202020204" pitchFamily="34" charset="0"/>
              </a:rPr>
              <a:t>Naglieri</a:t>
            </a:r>
            <a:r>
              <a:rPr lang="en-GB" sz="2000" dirty="0">
                <a:latin typeface="Arial" panose="020B0604020202020204" pitchFamily="34" charset="0"/>
                <a:cs typeface="Arial" panose="020B0604020202020204" pitchFamily="34" charset="0"/>
              </a:rPr>
              <a:t> et al., 2004)</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4992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772FD-13E4-4DA7-99DB-DE095663706F}"/>
              </a:ext>
            </a:extLst>
          </p:cNvPr>
          <p:cNvSpPr>
            <a:spLocks noGrp="1"/>
          </p:cNvSpPr>
          <p:nvPr>
            <p:ph type="title"/>
          </p:nvPr>
        </p:nvSpPr>
        <p:spPr/>
        <p:txBody>
          <a:bodyPr/>
          <a:lstStyle/>
          <a:p>
            <a:r>
              <a:rPr lang="en-GB" dirty="0">
                <a:latin typeface="Arial" panose="020B0604020202020204" pitchFamily="34" charset="0"/>
                <a:cs typeface="Arial" panose="020B0604020202020204" pitchFamily="34" charset="0"/>
              </a:rPr>
              <a:t>Statistical problems with </a:t>
            </a:r>
            <a:br>
              <a:rPr lang="en-GB" dirty="0">
                <a:latin typeface="Arial" panose="020B0604020202020204" pitchFamily="34" charset="0"/>
                <a:cs typeface="Arial" panose="020B0604020202020204" pitchFamily="34" charset="0"/>
              </a:rPr>
            </a:br>
            <a:r>
              <a:rPr lang="en-GB" dirty="0">
                <a:latin typeface="Arial" panose="020B0604020202020204" pitchFamily="34" charset="0"/>
                <a:cs typeface="Arial" panose="020B0604020202020204" pitchFamily="34" charset="0"/>
              </a:rPr>
              <a:t>psychometric testing</a:t>
            </a:r>
          </a:p>
        </p:txBody>
      </p:sp>
      <p:sp>
        <p:nvSpPr>
          <p:cNvPr id="3" name="Content Placeholder 2">
            <a:extLst>
              <a:ext uri="{FF2B5EF4-FFF2-40B4-BE49-F238E27FC236}">
                <a16:creationId xmlns:a16="http://schemas.microsoft.com/office/drawing/2014/main" id="{0828C933-91C8-4BE4-BAFC-2DDDF4366E6C}"/>
              </a:ext>
            </a:extLst>
          </p:cNvPr>
          <p:cNvSpPr>
            <a:spLocks noGrp="1"/>
          </p:cNvSpPr>
          <p:nvPr>
            <p:ph idx="1"/>
          </p:nvPr>
        </p:nvSpPr>
        <p:spPr/>
        <p:txBody>
          <a:bodyPr/>
          <a:lstStyle/>
          <a:p>
            <a:r>
              <a:rPr lang="en-GB" dirty="0">
                <a:latin typeface="Arial" panose="020B0604020202020204" pitchFamily="34" charset="0"/>
                <a:cs typeface="Arial" panose="020B0604020202020204" pitchFamily="34" charset="0"/>
              </a:rPr>
              <a:t>Sample size</a:t>
            </a:r>
          </a:p>
          <a:p>
            <a:r>
              <a:rPr lang="en-GB" dirty="0">
                <a:latin typeface="Arial" panose="020B0604020202020204" pitchFamily="34" charset="0"/>
                <a:cs typeface="Arial" panose="020B0604020202020204" pitchFamily="34" charset="0"/>
              </a:rPr>
              <a:t>Norm group</a:t>
            </a:r>
          </a:p>
          <a:p>
            <a:r>
              <a:rPr lang="en-GB" dirty="0">
                <a:latin typeface="Arial" panose="020B0604020202020204" pitchFamily="34" charset="0"/>
                <a:cs typeface="Arial" panose="020B0604020202020204" pitchFamily="34" charset="0"/>
              </a:rPr>
              <a:t>Reliability (consistency of measure)</a:t>
            </a:r>
          </a:p>
          <a:p>
            <a:r>
              <a:rPr lang="en-GB" dirty="0">
                <a:latin typeface="Arial" panose="020B0604020202020204" pitchFamily="34" charset="0"/>
                <a:cs typeface="Arial" panose="020B0604020202020204" pitchFamily="34" charset="0"/>
              </a:rPr>
              <a:t>Validity (is test measuring what it claims to measure)</a:t>
            </a:r>
          </a:p>
        </p:txBody>
      </p:sp>
    </p:spTree>
    <p:extLst>
      <p:ext uri="{BB962C8B-B14F-4D97-AF65-F5344CB8AC3E}">
        <p14:creationId xmlns:p14="http://schemas.microsoft.com/office/powerpoint/2010/main" val="2064083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54489-659E-4A46-A502-05EB82B5989C}"/>
              </a:ext>
            </a:extLst>
          </p:cNvPr>
          <p:cNvSpPr>
            <a:spLocks noGrp="1"/>
          </p:cNvSpPr>
          <p:nvPr>
            <p:ph type="title"/>
          </p:nvPr>
        </p:nvSpPr>
        <p:spPr/>
        <p:txBody>
          <a:bodyPr/>
          <a:lstStyle/>
          <a:p>
            <a:r>
              <a:rPr lang="en-GB" dirty="0">
                <a:latin typeface="Arial" panose="020B0604020202020204" pitchFamily="34" charset="0"/>
                <a:cs typeface="Arial" panose="020B0604020202020204" pitchFamily="34" charset="0"/>
              </a:rPr>
              <a:t>Applications to forensic psychology</a:t>
            </a:r>
          </a:p>
        </p:txBody>
      </p:sp>
      <p:sp>
        <p:nvSpPr>
          <p:cNvPr id="3" name="Content Placeholder 2">
            <a:extLst>
              <a:ext uri="{FF2B5EF4-FFF2-40B4-BE49-F238E27FC236}">
                <a16:creationId xmlns:a16="http://schemas.microsoft.com/office/drawing/2014/main" id="{3FAFC8F8-DF24-4A04-9BD7-89DA0B47F78C}"/>
              </a:ext>
            </a:extLst>
          </p:cNvPr>
          <p:cNvSpPr>
            <a:spLocks noGrp="1"/>
          </p:cNvSpPr>
          <p:nvPr>
            <p:ph idx="1"/>
          </p:nvPr>
        </p:nvSpPr>
        <p:spPr/>
        <p:txBody>
          <a:bodyPr/>
          <a:lstStyle/>
          <a:p>
            <a:r>
              <a:rPr lang="en-GB" dirty="0">
                <a:latin typeface="Arial" panose="020B0604020202020204" pitchFamily="34" charset="0"/>
                <a:cs typeface="Arial" panose="020B0604020202020204" pitchFamily="34" charset="0"/>
              </a:rPr>
              <a:t>Be aware of cultural and language barriers </a:t>
            </a:r>
            <a:r>
              <a:rPr lang="en-GB" sz="2000" dirty="0">
                <a:latin typeface="Arial" panose="020B0604020202020204" pitchFamily="34" charset="0"/>
                <a:cs typeface="Arial" panose="020B0604020202020204" pitchFamily="34" charset="0"/>
              </a:rPr>
              <a:t>(Weiss, &amp; Rosenfeld, 2012)</a:t>
            </a:r>
          </a:p>
          <a:p>
            <a:r>
              <a:rPr lang="en-GB" dirty="0">
                <a:latin typeface="Arial" panose="020B0604020202020204" pitchFamily="34" charset="0"/>
                <a:cs typeface="Arial" panose="020B0604020202020204" pitchFamily="34" charset="0"/>
              </a:rPr>
              <a:t>Lack of training</a:t>
            </a:r>
          </a:p>
          <a:p>
            <a:r>
              <a:rPr lang="en-GB" dirty="0">
                <a:latin typeface="Arial" panose="020B0604020202020204" pitchFamily="34" charset="0"/>
                <a:cs typeface="Arial" panose="020B0604020202020204" pitchFamily="34" charset="0"/>
              </a:rPr>
              <a:t>PCL-R: Not confuse psychopathy with antisocial personality disorder </a:t>
            </a:r>
            <a:r>
              <a:rPr lang="en-GB" sz="2000" dirty="0">
                <a:latin typeface="Arial" panose="020B0604020202020204" pitchFamily="34" charset="0"/>
                <a:cs typeface="Arial" panose="020B0604020202020204" pitchFamily="34" charset="0"/>
              </a:rPr>
              <a:t>(Hare, 1998)</a:t>
            </a:r>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Eyewitness testimony -&gt; false memories </a:t>
            </a:r>
            <a:r>
              <a:rPr lang="en-GB" sz="2000" dirty="0">
                <a:latin typeface="Arial" panose="020B0604020202020204" pitchFamily="34" charset="0"/>
                <a:cs typeface="Arial" panose="020B0604020202020204" pitchFamily="34" charset="0"/>
              </a:rPr>
              <a:t>(Loftus, &amp; Palmer, 1974; Loftus, &amp; </a:t>
            </a:r>
            <a:r>
              <a:rPr lang="en-GB" sz="2000" dirty="0" err="1">
                <a:latin typeface="Arial" panose="020B0604020202020204" pitchFamily="34" charset="0"/>
                <a:cs typeface="Arial" panose="020B0604020202020204" pitchFamily="34" charset="0"/>
              </a:rPr>
              <a:t>Pickrell</a:t>
            </a:r>
            <a:r>
              <a:rPr lang="en-GB" sz="2000" dirty="0">
                <a:latin typeface="Arial" panose="020B0604020202020204" pitchFamily="34" charset="0"/>
                <a:cs typeface="Arial" panose="020B0604020202020204" pitchFamily="34" charset="0"/>
              </a:rPr>
              <a:t>, 1995)</a:t>
            </a:r>
          </a:p>
          <a:p>
            <a:r>
              <a:rPr lang="en-GB" dirty="0">
                <a:latin typeface="Arial" panose="020B0604020202020204" pitchFamily="34" charset="0"/>
                <a:cs typeface="Arial" panose="020B0604020202020204" pitchFamily="34" charset="0"/>
              </a:rPr>
              <a:t>Guantánamo: “enhanced interrogation” (previously recognised as torture) </a:t>
            </a:r>
            <a:r>
              <a:rPr lang="en-GB" sz="2000" dirty="0">
                <a:latin typeface="Arial" panose="020B0604020202020204" pitchFamily="34" charset="0"/>
                <a:cs typeface="Arial" panose="020B0604020202020204" pitchFamily="34" charset="0"/>
              </a:rPr>
              <a:t>(e.g., Iacopino, &amp; Xenakis, 2011)</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8897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945CD-5039-4F71-B3DD-2E9D4F66068A}"/>
              </a:ext>
            </a:extLst>
          </p:cNvPr>
          <p:cNvSpPr>
            <a:spLocks noGrp="1"/>
          </p:cNvSpPr>
          <p:nvPr>
            <p:ph type="title"/>
          </p:nvPr>
        </p:nvSpPr>
        <p:spPr/>
        <p:txBody>
          <a:bodyPr/>
          <a:lstStyle/>
          <a:p>
            <a:r>
              <a:rPr lang="en-GB" dirty="0">
                <a:latin typeface="Arial" panose="020B0604020202020204" pitchFamily="34" charset="0"/>
                <a:cs typeface="Arial" panose="020B0604020202020204" pitchFamily="34" charset="0"/>
              </a:rPr>
              <a:t>Applications to </a:t>
            </a:r>
            <a:r>
              <a:rPr lang="en-GB">
                <a:latin typeface="Arial" panose="020B0604020202020204" pitchFamily="34" charset="0"/>
                <a:cs typeface="Arial" panose="020B0604020202020204" pitchFamily="34" charset="0"/>
              </a:rPr>
              <a:t>forensic psychology</a:t>
            </a:r>
            <a:endParaRPr lang="en-GB"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399E9EA-CF7F-4296-BF52-728BEF69AAB9}"/>
              </a:ext>
            </a:extLst>
          </p:cNvPr>
          <p:cNvSpPr>
            <a:spLocks noGrp="1"/>
          </p:cNvSpPr>
          <p:nvPr>
            <p:ph idx="1"/>
          </p:nvPr>
        </p:nvSpPr>
        <p:spPr/>
        <p:txBody>
          <a:bodyPr/>
          <a:lstStyle/>
          <a:p>
            <a:r>
              <a:rPr lang="en-GB" dirty="0">
                <a:latin typeface="Arial" panose="020B0604020202020204" pitchFamily="34" charset="0"/>
                <a:cs typeface="Arial" panose="020B0604020202020204" pitchFamily="34" charset="0"/>
              </a:rPr>
              <a:t>Be aware of dubious test on the internet (no scientific background)</a:t>
            </a:r>
          </a:p>
          <a:p>
            <a:r>
              <a:rPr lang="en-GB" dirty="0">
                <a:latin typeface="Arial" panose="020B0604020202020204" pitchFamily="34" charset="0"/>
                <a:cs typeface="Arial" panose="020B0604020202020204" pitchFamily="34" charset="0"/>
              </a:rPr>
              <a:t>Be aware of language use (using words such as psychopath, narcissist,…)</a:t>
            </a:r>
          </a:p>
        </p:txBody>
      </p:sp>
    </p:spTree>
    <p:extLst>
      <p:ext uri="{BB962C8B-B14F-4D97-AF65-F5344CB8AC3E}">
        <p14:creationId xmlns:p14="http://schemas.microsoft.com/office/powerpoint/2010/main" val="2749201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74582-B6DE-46D1-BEB2-709E3CED534E}"/>
              </a:ext>
            </a:extLst>
          </p:cNvPr>
          <p:cNvSpPr>
            <a:spLocks noGrp="1"/>
          </p:cNvSpPr>
          <p:nvPr>
            <p:ph type="title"/>
          </p:nvPr>
        </p:nvSpPr>
        <p:spPr/>
        <p:txBody>
          <a:bodyPr/>
          <a:lstStyle/>
          <a:p>
            <a:r>
              <a:rPr lang="en-GB" dirty="0">
                <a:latin typeface="Arial" panose="020B0604020202020204" pitchFamily="34" charset="0"/>
                <a:cs typeface="Arial" panose="020B0604020202020204" pitchFamily="34" charset="0"/>
              </a:rPr>
              <a:t>References</a:t>
            </a:r>
          </a:p>
        </p:txBody>
      </p:sp>
      <p:sp>
        <p:nvSpPr>
          <p:cNvPr id="3" name="Content Placeholder 2">
            <a:extLst>
              <a:ext uri="{FF2B5EF4-FFF2-40B4-BE49-F238E27FC236}">
                <a16:creationId xmlns:a16="http://schemas.microsoft.com/office/drawing/2014/main" id="{05DB3EE6-403E-4A2A-B001-BAD015575943}"/>
              </a:ext>
            </a:extLst>
          </p:cNvPr>
          <p:cNvSpPr>
            <a:spLocks noGrp="1"/>
          </p:cNvSpPr>
          <p:nvPr>
            <p:ph idx="1"/>
          </p:nvPr>
        </p:nvSpPr>
        <p:spPr/>
        <p:txBody>
          <a:bodyPr>
            <a:normAutofit fontScale="47500" lnSpcReduction="20000"/>
          </a:bodyPr>
          <a:lstStyle/>
          <a:p>
            <a:r>
              <a:rPr lang="en-GB" dirty="0">
                <a:latin typeface="Arial" panose="020B0604020202020204" pitchFamily="34" charset="0"/>
                <a:cs typeface="Arial" panose="020B0604020202020204" pitchFamily="34" charset="0"/>
              </a:rPr>
              <a:t>Barak, A., &amp; English, N. (2002). Prospects and limitations of psychological testing on the Internet. </a:t>
            </a:r>
            <a:r>
              <a:rPr lang="en-GB" i="1" dirty="0">
                <a:latin typeface="Arial" panose="020B0604020202020204" pitchFamily="34" charset="0"/>
                <a:cs typeface="Arial" panose="020B0604020202020204" pitchFamily="34" charset="0"/>
              </a:rPr>
              <a:t>Journal of Technology in Human Services</a:t>
            </a:r>
            <a:r>
              <a:rPr lang="en-GB" dirty="0">
                <a:latin typeface="Arial" panose="020B0604020202020204" pitchFamily="34" charset="0"/>
                <a:cs typeface="Arial" panose="020B0604020202020204" pitchFamily="34" charset="0"/>
              </a:rPr>
              <a:t>, </a:t>
            </a:r>
            <a:r>
              <a:rPr lang="en-GB" i="1" dirty="0">
                <a:latin typeface="Arial" panose="020B0604020202020204" pitchFamily="34" charset="0"/>
                <a:cs typeface="Arial" panose="020B0604020202020204" pitchFamily="34" charset="0"/>
              </a:rPr>
              <a:t>19</a:t>
            </a:r>
            <a:r>
              <a:rPr lang="en-GB" dirty="0">
                <a:latin typeface="Arial" panose="020B0604020202020204" pitchFamily="34" charset="0"/>
                <a:cs typeface="Arial" panose="020B0604020202020204" pitchFamily="34" charset="0"/>
              </a:rPr>
              <a:t>(2-3), 65-89.</a:t>
            </a:r>
          </a:p>
          <a:p>
            <a:r>
              <a:rPr lang="en-GB" dirty="0">
                <a:latin typeface="Arial" panose="020B0604020202020204" pitchFamily="34" charset="0"/>
                <a:cs typeface="Arial" panose="020B0604020202020204" pitchFamily="34" charset="0"/>
              </a:rPr>
              <a:t>Blanchard, A. E., Dunn, T. J., &amp; </a:t>
            </a:r>
            <a:r>
              <a:rPr lang="en-GB" dirty="0" err="1">
                <a:latin typeface="Arial" panose="020B0604020202020204" pitchFamily="34" charset="0"/>
                <a:cs typeface="Arial" panose="020B0604020202020204" pitchFamily="34" charset="0"/>
              </a:rPr>
              <a:t>Sumich</a:t>
            </a:r>
            <a:r>
              <a:rPr lang="en-GB" dirty="0">
                <a:latin typeface="Arial" panose="020B0604020202020204" pitchFamily="34" charset="0"/>
                <a:cs typeface="Arial" panose="020B0604020202020204" pitchFamily="34" charset="0"/>
              </a:rPr>
              <a:t>, A. (2021). Borderline personality traits in attractive women and wealthy low attractive men are relatively favoured by the opposite sex. </a:t>
            </a:r>
            <a:r>
              <a:rPr lang="en-GB" i="1" dirty="0">
                <a:latin typeface="Arial" panose="020B0604020202020204" pitchFamily="34" charset="0"/>
                <a:cs typeface="Arial" panose="020B0604020202020204" pitchFamily="34" charset="0"/>
              </a:rPr>
              <a:t>Personality and Individual Differences</a:t>
            </a:r>
            <a:r>
              <a:rPr lang="en-GB" dirty="0">
                <a:latin typeface="Arial" panose="020B0604020202020204" pitchFamily="34" charset="0"/>
                <a:cs typeface="Arial" panose="020B0604020202020204" pitchFamily="34" charset="0"/>
              </a:rPr>
              <a:t>, </a:t>
            </a:r>
            <a:r>
              <a:rPr lang="en-GB" i="1" dirty="0">
                <a:latin typeface="Arial" panose="020B0604020202020204" pitchFamily="34" charset="0"/>
                <a:cs typeface="Arial" panose="020B0604020202020204" pitchFamily="34" charset="0"/>
              </a:rPr>
              <a:t>169</a:t>
            </a:r>
            <a:r>
              <a:rPr lang="en-GB" dirty="0">
                <a:latin typeface="Arial" panose="020B0604020202020204" pitchFamily="34" charset="0"/>
                <a:cs typeface="Arial" panose="020B0604020202020204" pitchFamily="34" charset="0"/>
              </a:rPr>
              <a:t>, 109964.</a:t>
            </a:r>
          </a:p>
          <a:p>
            <a:r>
              <a:rPr lang="en-GB" dirty="0">
                <a:latin typeface="Arial" panose="020B0604020202020204" pitchFamily="34" charset="0"/>
                <a:cs typeface="Arial" panose="020B0604020202020204" pitchFamily="34" charset="0"/>
              </a:rPr>
              <a:t>Eysenck, H.J. (1988). Personality, stress and cancer: Prediction and prophylaxis. </a:t>
            </a:r>
            <a:r>
              <a:rPr lang="en-GB" i="1" dirty="0">
                <a:latin typeface="Arial" panose="020B0604020202020204" pitchFamily="34" charset="0"/>
                <a:cs typeface="Arial" panose="020B0604020202020204" pitchFamily="34" charset="0"/>
              </a:rPr>
              <a:t>Psychology and Psychotherapy, 61</a:t>
            </a:r>
            <a:r>
              <a:rPr lang="en-GB" dirty="0">
                <a:latin typeface="Arial" panose="020B0604020202020204" pitchFamily="34" charset="0"/>
                <a:cs typeface="Arial" panose="020B0604020202020204" pitchFamily="34" charset="0"/>
              </a:rPr>
              <a:t>(1), 57-75.</a:t>
            </a:r>
          </a:p>
          <a:p>
            <a:r>
              <a:rPr lang="en-GB" dirty="0">
                <a:latin typeface="Arial" panose="020B0604020202020204" pitchFamily="34" charset="0"/>
                <a:cs typeface="Arial" panose="020B0604020202020204" pitchFamily="34" charset="0"/>
              </a:rPr>
              <a:t>Hare, R. D. (1998). The Hare PCL‐R: Some issues concerning its use and misuse. </a:t>
            </a:r>
            <a:r>
              <a:rPr lang="en-GB" i="1" dirty="0">
                <a:latin typeface="Arial" panose="020B0604020202020204" pitchFamily="34" charset="0"/>
                <a:cs typeface="Arial" panose="020B0604020202020204" pitchFamily="34" charset="0"/>
              </a:rPr>
              <a:t>Legal and criminological psychology</a:t>
            </a:r>
            <a:r>
              <a:rPr lang="en-GB" dirty="0">
                <a:latin typeface="Arial" panose="020B0604020202020204" pitchFamily="34" charset="0"/>
                <a:cs typeface="Arial" panose="020B0604020202020204" pitchFamily="34" charset="0"/>
              </a:rPr>
              <a:t>, </a:t>
            </a:r>
            <a:r>
              <a:rPr lang="en-GB" i="1" dirty="0">
                <a:latin typeface="Arial" panose="020B0604020202020204" pitchFamily="34" charset="0"/>
                <a:cs typeface="Arial" panose="020B0604020202020204" pitchFamily="34" charset="0"/>
              </a:rPr>
              <a:t>3</a:t>
            </a:r>
            <a:r>
              <a:rPr lang="en-GB" dirty="0">
                <a:latin typeface="Arial" panose="020B0604020202020204" pitchFamily="34" charset="0"/>
                <a:cs typeface="Arial" panose="020B0604020202020204" pitchFamily="34" charset="0"/>
              </a:rPr>
              <a:t>(1), 99-119.</a:t>
            </a:r>
          </a:p>
          <a:p>
            <a:r>
              <a:rPr lang="en-GB" dirty="0">
                <a:latin typeface="Arial" panose="020B0604020202020204" pitchFamily="34" charset="0"/>
                <a:cs typeface="Arial" panose="020B0604020202020204" pitchFamily="34" charset="0"/>
              </a:rPr>
              <a:t>Iacopino, V., &amp; Xenakis, S. N. (2011). Neglect of medical evidence of torture in Guantanamo Bay: a case series. </a:t>
            </a:r>
            <a:r>
              <a:rPr lang="en-GB" i="1" dirty="0" err="1">
                <a:latin typeface="Arial" panose="020B0604020202020204" pitchFamily="34" charset="0"/>
                <a:cs typeface="Arial" panose="020B0604020202020204" pitchFamily="34" charset="0"/>
              </a:rPr>
              <a:t>PLoS</a:t>
            </a:r>
            <a:r>
              <a:rPr lang="en-GB" i="1" dirty="0">
                <a:latin typeface="Arial" panose="020B0604020202020204" pitchFamily="34" charset="0"/>
                <a:cs typeface="Arial" panose="020B0604020202020204" pitchFamily="34" charset="0"/>
              </a:rPr>
              <a:t> Med</a:t>
            </a:r>
            <a:r>
              <a:rPr lang="en-GB" dirty="0">
                <a:latin typeface="Arial" panose="020B0604020202020204" pitchFamily="34" charset="0"/>
                <a:cs typeface="Arial" panose="020B0604020202020204" pitchFamily="34" charset="0"/>
              </a:rPr>
              <a:t>, </a:t>
            </a:r>
            <a:r>
              <a:rPr lang="en-GB" i="1" dirty="0">
                <a:latin typeface="Arial" panose="020B0604020202020204" pitchFamily="34" charset="0"/>
                <a:cs typeface="Arial" panose="020B0604020202020204" pitchFamily="34" charset="0"/>
              </a:rPr>
              <a:t>8</a:t>
            </a:r>
            <a:r>
              <a:rPr lang="en-GB" dirty="0">
                <a:latin typeface="Arial" panose="020B0604020202020204" pitchFamily="34" charset="0"/>
                <a:cs typeface="Arial" panose="020B0604020202020204" pitchFamily="34" charset="0"/>
              </a:rPr>
              <a:t>(4), e1001027.</a:t>
            </a:r>
          </a:p>
          <a:p>
            <a:r>
              <a:rPr lang="en-GB" dirty="0" err="1">
                <a:latin typeface="Arial" panose="020B0604020202020204" pitchFamily="34" charset="0"/>
                <a:cs typeface="Arial" panose="020B0604020202020204" pitchFamily="34" charset="0"/>
              </a:rPr>
              <a:t>Kissen</a:t>
            </a:r>
            <a:r>
              <a:rPr lang="en-GB" dirty="0">
                <a:latin typeface="Arial" panose="020B0604020202020204" pitchFamily="34" charset="0"/>
                <a:cs typeface="Arial" panose="020B0604020202020204" pitchFamily="34" charset="0"/>
              </a:rPr>
              <a:t>, D.M., &amp; Eysenck, H.J. (1962). Personality in male lung cancer patients. </a:t>
            </a:r>
            <a:r>
              <a:rPr lang="en-GB" i="1" dirty="0">
                <a:latin typeface="Arial" panose="020B0604020202020204" pitchFamily="34" charset="0"/>
                <a:cs typeface="Arial" panose="020B0604020202020204" pitchFamily="34" charset="0"/>
              </a:rPr>
              <a:t>J </a:t>
            </a:r>
            <a:r>
              <a:rPr lang="en-GB" i="1" dirty="0" err="1">
                <a:latin typeface="Arial" panose="020B0604020202020204" pitchFamily="34" charset="0"/>
                <a:cs typeface="Arial" panose="020B0604020202020204" pitchFamily="34" charset="0"/>
              </a:rPr>
              <a:t>Psychosom</a:t>
            </a:r>
            <a:r>
              <a:rPr lang="en-GB" i="1" dirty="0">
                <a:latin typeface="Arial" panose="020B0604020202020204" pitchFamily="34" charset="0"/>
                <a:cs typeface="Arial" panose="020B0604020202020204" pitchFamily="34" charset="0"/>
              </a:rPr>
              <a:t> Res, 62, </a:t>
            </a:r>
            <a:r>
              <a:rPr lang="en-GB" dirty="0">
                <a:latin typeface="Arial" panose="020B0604020202020204" pitchFamily="34" charset="0"/>
                <a:cs typeface="Arial" panose="020B0604020202020204" pitchFamily="34" charset="0"/>
              </a:rPr>
              <a:t>123-127.</a:t>
            </a:r>
          </a:p>
          <a:p>
            <a:r>
              <a:rPr lang="en-GB" dirty="0">
                <a:latin typeface="Arial" panose="020B0604020202020204" pitchFamily="34" charset="0"/>
                <a:cs typeface="Arial" panose="020B0604020202020204" pitchFamily="34" charset="0"/>
              </a:rPr>
              <a:t>Loftus, E. F., &amp; Palmer, J. C. (1974). Reconstruction of auto-mobile destruction: An example of the interaction between language and memory. </a:t>
            </a:r>
            <a:r>
              <a:rPr lang="en-GB" i="1" dirty="0">
                <a:latin typeface="Arial" panose="020B0604020202020204" pitchFamily="34" charset="0"/>
                <a:cs typeface="Arial" panose="020B0604020202020204" pitchFamily="34" charset="0"/>
              </a:rPr>
              <a:t>Journal of Verbal Learning and Verbal </a:t>
            </a:r>
            <a:r>
              <a:rPr lang="en-GB" i="1" dirty="0" err="1">
                <a:latin typeface="Arial" panose="020B0604020202020204" pitchFamily="34" charset="0"/>
                <a:cs typeface="Arial" panose="020B0604020202020204" pitchFamily="34" charset="0"/>
              </a:rPr>
              <a:t>behavior</a:t>
            </a:r>
            <a:r>
              <a:rPr lang="en-GB" dirty="0">
                <a:latin typeface="Arial" panose="020B0604020202020204" pitchFamily="34" charset="0"/>
                <a:cs typeface="Arial" panose="020B0604020202020204" pitchFamily="34" charset="0"/>
              </a:rPr>
              <a:t>, 13, 585-589.</a:t>
            </a:r>
          </a:p>
          <a:p>
            <a:r>
              <a:rPr lang="en-GB" dirty="0">
                <a:latin typeface="Arial" panose="020B0604020202020204" pitchFamily="34" charset="0"/>
                <a:cs typeface="Arial" panose="020B0604020202020204" pitchFamily="34" charset="0"/>
              </a:rPr>
              <a:t>Loftus, E. F., &amp; </a:t>
            </a:r>
            <a:r>
              <a:rPr lang="en-GB" dirty="0" err="1">
                <a:latin typeface="Arial" panose="020B0604020202020204" pitchFamily="34" charset="0"/>
                <a:cs typeface="Arial" panose="020B0604020202020204" pitchFamily="34" charset="0"/>
              </a:rPr>
              <a:t>Pickrell</a:t>
            </a:r>
            <a:r>
              <a:rPr lang="en-GB" dirty="0">
                <a:latin typeface="Arial" panose="020B0604020202020204" pitchFamily="34" charset="0"/>
                <a:cs typeface="Arial" panose="020B0604020202020204" pitchFamily="34" charset="0"/>
              </a:rPr>
              <a:t>, J. E. (1995). The formation of false memories.</a:t>
            </a:r>
          </a:p>
          <a:p>
            <a:r>
              <a:rPr lang="en-GB" dirty="0" err="1">
                <a:latin typeface="Arial" panose="020B0604020202020204" pitchFamily="34" charset="0"/>
                <a:cs typeface="Arial" panose="020B0604020202020204" pitchFamily="34" charset="0"/>
              </a:rPr>
              <a:t>Naglieri</a:t>
            </a:r>
            <a:r>
              <a:rPr lang="en-GB" dirty="0">
                <a:latin typeface="Arial" panose="020B0604020202020204" pitchFamily="34" charset="0"/>
                <a:cs typeface="Arial" panose="020B0604020202020204" pitchFamily="34" charset="0"/>
              </a:rPr>
              <a:t>, J. A., </a:t>
            </a:r>
            <a:r>
              <a:rPr lang="en-GB" dirty="0" err="1">
                <a:latin typeface="Arial" panose="020B0604020202020204" pitchFamily="34" charset="0"/>
                <a:cs typeface="Arial" panose="020B0604020202020204" pitchFamily="34" charset="0"/>
              </a:rPr>
              <a:t>Drasgow</a:t>
            </a:r>
            <a:r>
              <a:rPr lang="en-GB" dirty="0">
                <a:latin typeface="Arial" panose="020B0604020202020204" pitchFamily="34" charset="0"/>
                <a:cs typeface="Arial" panose="020B0604020202020204" pitchFamily="34" charset="0"/>
              </a:rPr>
              <a:t>, F., </a:t>
            </a:r>
            <a:r>
              <a:rPr lang="en-GB" dirty="0" err="1">
                <a:latin typeface="Arial" panose="020B0604020202020204" pitchFamily="34" charset="0"/>
                <a:cs typeface="Arial" panose="020B0604020202020204" pitchFamily="34" charset="0"/>
              </a:rPr>
              <a:t>Schmit</a:t>
            </a:r>
            <a:r>
              <a:rPr lang="en-GB" dirty="0">
                <a:latin typeface="Arial" panose="020B0604020202020204" pitchFamily="34" charset="0"/>
                <a:cs typeface="Arial" panose="020B0604020202020204" pitchFamily="34" charset="0"/>
              </a:rPr>
              <a:t>, M., Handler, L., </a:t>
            </a:r>
            <a:r>
              <a:rPr lang="en-GB" dirty="0" err="1">
                <a:latin typeface="Arial" panose="020B0604020202020204" pitchFamily="34" charset="0"/>
                <a:cs typeface="Arial" panose="020B0604020202020204" pitchFamily="34" charset="0"/>
              </a:rPr>
              <a:t>Prifitera</a:t>
            </a:r>
            <a:r>
              <a:rPr lang="en-GB" dirty="0">
                <a:latin typeface="Arial" panose="020B0604020202020204" pitchFamily="34" charset="0"/>
                <a:cs typeface="Arial" panose="020B0604020202020204" pitchFamily="34" charset="0"/>
              </a:rPr>
              <a:t>, A., Margolis, A., &amp; Velasquez, R. (2004). Psychological testing on the Internet: new problems, old issues. </a:t>
            </a:r>
            <a:r>
              <a:rPr lang="en-GB" i="1" dirty="0">
                <a:latin typeface="Arial" panose="020B0604020202020204" pitchFamily="34" charset="0"/>
                <a:cs typeface="Arial" panose="020B0604020202020204" pitchFamily="34" charset="0"/>
              </a:rPr>
              <a:t>American Psychologist</a:t>
            </a:r>
            <a:r>
              <a:rPr lang="en-GB" dirty="0">
                <a:latin typeface="Arial" panose="020B0604020202020204" pitchFamily="34" charset="0"/>
                <a:cs typeface="Arial" panose="020B0604020202020204" pitchFamily="34" charset="0"/>
              </a:rPr>
              <a:t>, </a:t>
            </a:r>
            <a:r>
              <a:rPr lang="en-GB" i="1" dirty="0">
                <a:latin typeface="Arial" panose="020B0604020202020204" pitchFamily="34" charset="0"/>
                <a:cs typeface="Arial" panose="020B0604020202020204" pitchFamily="34" charset="0"/>
              </a:rPr>
              <a:t>59</a:t>
            </a:r>
            <a:r>
              <a:rPr lang="en-GB" dirty="0">
                <a:latin typeface="Arial" panose="020B0604020202020204" pitchFamily="34" charset="0"/>
                <a:cs typeface="Arial" panose="020B0604020202020204" pitchFamily="34" charset="0"/>
              </a:rPr>
              <a:t>(3), 150.</a:t>
            </a:r>
          </a:p>
          <a:p>
            <a:r>
              <a:rPr lang="en-GB" dirty="0">
                <a:latin typeface="Arial" panose="020B0604020202020204" pitchFamily="34" charset="0"/>
                <a:cs typeface="Arial" panose="020B0604020202020204" pitchFamily="34" charset="0"/>
              </a:rPr>
              <a:t>Sanders, J. D., &amp; Katz, S. H. E. B. A. (2013). The overuse and misuse of psychological testing: Why less is more. </a:t>
            </a:r>
            <a:r>
              <a:rPr lang="en-GB" i="1" dirty="0">
                <a:latin typeface="Arial" panose="020B0604020202020204" pitchFamily="34" charset="0"/>
                <a:cs typeface="Arial" panose="020B0604020202020204" pitchFamily="34" charset="0"/>
              </a:rPr>
              <a:t>American Journal of Family Law</a:t>
            </a:r>
            <a:r>
              <a:rPr lang="en-GB" dirty="0">
                <a:latin typeface="Arial" panose="020B0604020202020204" pitchFamily="34" charset="0"/>
                <a:cs typeface="Arial" panose="020B0604020202020204" pitchFamily="34" charset="0"/>
              </a:rPr>
              <a:t>, </a:t>
            </a:r>
            <a:r>
              <a:rPr lang="en-GB" i="1" dirty="0">
                <a:latin typeface="Arial" panose="020B0604020202020204" pitchFamily="34" charset="0"/>
                <a:cs typeface="Arial" panose="020B0604020202020204" pitchFamily="34" charset="0"/>
              </a:rPr>
              <a:t>26</a:t>
            </a:r>
            <a:r>
              <a:rPr lang="en-GB" dirty="0">
                <a:latin typeface="Arial" panose="020B0604020202020204" pitchFamily="34" charset="0"/>
                <a:cs typeface="Arial" panose="020B0604020202020204" pitchFamily="34" charset="0"/>
              </a:rPr>
              <a:t>(4), 221-226.</a:t>
            </a:r>
          </a:p>
          <a:p>
            <a:r>
              <a:rPr lang="en-GB" dirty="0">
                <a:latin typeface="Arial" panose="020B0604020202020204" pitchFamily="34" charset="0"/>
                <a:cs typeface="Arial" panose="020B0604020202020204" pitchFamily="34" charset="0"/>
              </a:rPr>
              <a:t>Weiss, R. A., &amp; Rosenfeld, B. (2012). Navigating cross-cultural issues in forensic assessment: Recommendations for practice. </a:t>
            </a:r>
            <a:r>
              <a:rPr lang="en-GB" i="1" dirty="0">
                <a:latin typeface="Arial" panose="020B0604020202020204" pitchFamily="34" charset="0"/>
                <a:cs typeface="Arial" panose="020B0604020202020204" pitchFamily="34" charset="0"/>
              </a:rPr>
              <a:t>Professional Psychology: Research and Practice, 43</a:t>
            </a:r>
            <a:r>
              <a:rPr lang="en-GB" dirty="0">
                <a:latin typeface="Arial" panose="020B0604020202020204" pitchFamily="34" charset="0"/>
                <a:cs typeface="Arial" panose="020B0604020202020204" pitchFamily="34" charset="0"/>
              </a:rPr>
              <a:t>(3), 234–240.</a:t>
            </a:r>
          </a:p>
        </p:txBody>
      </p:sp>
    </p:spTree>
    <p:extLst>
      <p:ext uri="{BB962C8B-B14F-4D97-AF65-F5344CB8AC3E}">
        <p14:creationId xmlns:p14="http://schemas.microsoft.com/office/powerpoint/2010/main" val="2201824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55218-E402-49D2-941C-CB33D660451C}"/>
              </a:ext>
            </a:extLst>
          </p:cNvPr>
          <p:cNvSpPr>
            <a:spLocks noGrp="1"/>
          </p:cNvSpPr>
          <p:nvPr>
            <p:ph type="title"/>
          </p:nvPr>
        </p:nvSpPr>
        <p:spPr/>
        <p:txBody>
          <a:bodyPr/>
          <a:lstStyle/>
          <a:p>
            <a:r>
              <a:rPr lang="en-GB" dirty="0">
                <a:latin typeface="Arial" panose="020B0604020202020204" pitchFamily="34" charset="0"/>
                <a:cs typeface="Arial" panose="020B0604020202020204" pitchFamily="34" charset="0"/>
              </a:rPr>
              <a:t>Usefulness of psychometric testing</a:t>
            </a:r>
          </a:p>
        </p:txBody>
      </p:sp>
      <p:sp>
        <p:nvSpPr>
          <p:cNvPr id="3" name="Content Placeholder 2">
            <a:extLst>
              <a:ext uri="{FF2B5EF4-FFF2-40B4-BE49-F238E27FC236}">
                <a16:creationId xmlns:a16="http://schemas.microsoft.com/office/drawing/2014/main" id="{4D814CD5-3334-42D7-814C-281457D2205C}"/>
              </a:ext>
            </a:extLst>
          </p:cNvPr>
          <p:cNvSpPr>
            <a:spLocks noGrp="1"/>
          </p:cNvSpPr>
          <p:nvPr>
            <p:ph idx="1"/>
          </p:nvPr>
        </p:nvSpPr>
        <p:spPr/>
        <p:txBody>
          <a:bodyPr/>
          <a:lstStyle/>
          <a:p>
            <a:r>
              <a:rPr lang="en-GB" dirty="0">
                <a:latin typeface="Arial" panose="020B0604020202020204" pitchFamily="34" charset="0"/>
                <a:cs typeface="Arial" panose="020B0604020202020204" pitchFamily="34" charset="0"/>
              </a:rPr>
              <a:t>Standardised methods</a:t>
            </a:r>
          </a:p>
          <a:p>
            <a:r>
              <a:rPr lang="en-GB" dirty="0">
                <a:latin typeface="Arial" panose="020B0604020202020204" pitchFamily="34" charset="0"/>
                <a:cs typeface="Arial" panose="020B0604020202020204" pitchFamily="34" charset="0"/>
              </a:rPr>
              <a:t>Screening for presence or absence of certain traits / shows continuum of certain traits</a:t>
            </a:r>
          </a:p>
        </p:txBody>
      </p:sp>
    </p:spTree>
    <p:extLst>
      <p:ext uri="{BB962C8B-B14F-4D97-AF65-F5344CB8AC3E}">
        <p14:creationId xmlns:p14="http://schemas.microsoft.com/office/powerpoint/2010/main" val="3022264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8F4D3-37D8-4429-8E97-A7D6EEA14825}"/>
              </a:ext>
            </a:extLst>
          </p:cNvPr>
          <p:cNvSpPr>
            <a:spLocks noGrp="1"/>
          </p:cNvSpPr>
          <p:nvPr>
            <p:ph type="title"/>
          </p:nvPr>
        </p:nvSpPr>
        <p:spPr/>
        <p:txBody>
          <a:bodyPr/>
          <a:lstStyle/>
          <a:p>
            <a:r>
              <a:rPr lang="en-GB" dirty="0">
                <a:latin typeface="Arial" panose="020B0604020202020204" pitchFamily="34" charset="0"/>
                <a:cs typeface="Arial" panose="020B0604020202020204" pitchFamily="34" charset="0"/>
              </a:rPr>
              <a:t>Examples of misusing scores</a:t>
            </a:r>
          </a:p>
        </p:txBody>
      </p:sp>
      <p:sp>
        <p:nvSpPr>
          <p:cNvPr id="3" name="Content Placeholder 2">
            <a:extLst>
              <a:ext uri="{FF2B5EF4-FFF2-40B4-BE49-F238E27FC236}">
                <a16:creationId xmlns:a16="http://schemas.microsoft.com/office/drawing/2014/main" id="{5C671969-67CA-4757-86FA-0E0C39BDCEB9}"/>
              </a:ext>
            </a:extLst>
          </p:cNvPr>
          <p:cNvSpPr>
            <a:spLocks noGrp="1"/>
          </p:cNvSpPr>
          <p:nvPr>
            <p:ph idx="1"/>
          </p:nvPr>
        </p:nvSpPr>
        <p:spPr/>
        <p:txBody>
          <a:bodyPr/>
          <a:lstStyle/>
          <a:p>
            <a:r>
              <a:rPr lang="en-GB" dirty="0">
                <a:latin typeface="Arial" panose="020B0604020202020204" pitchFamily="34" charset="0"/>
                <a:cs typeface="Arial" panose="020B0604020202020204" pitchFamily="34" charset="0"/>
              </a:rPr>
              <a:t>Intelligence tests</a:t>
            </a:r>
          </a:p>
          <a:p>
            <a:pPr>
              <a:buFont typeface="Wingdings" panose="05000000000000000000" pitchFamily="2" charset="2"/>
              <a:buChar char="Ø"/>
            </a:pPr>
            <a:r>
              <a:rPr lang="en-GB" dirty="0">
                <a:latin typeface="Arial" panose="020B0604020202020204" pitchFamily="34" charset="0"/>
                <a:cs typeface="Arial" panose="020B0604020202020204" pitchFamily="34" charset="0"/>
              </a:rPr>
              <a:t> Sex differences</a:t>
            </a:r>
          </a:p>
          <a:p>
            <a:pPr>
              <a:buFont typeface="Wingdings" panose="05000000000000000000" pitchFamily="2" charset="2"/>
              <a:buChar char="Ø"/>
            </a:pPr>
            <a:r>
              <a:rPr lang="en-GB" dirty="0">
                <a:latin typeface="Arial" panose="020B0604020202020204" pitchFamily="34" charset="0"/>
                <a:cs typeface="Arial" panose="020B0604020202020204" pitchFamily="34" charset="0"/>
              </a:rPr>
              <a:t> Race differences</a:t>
            </a:r>
          </a:p>
        </p:txBody>
      </p:sp>
    </p:spTree>
    <p:extLst>
      <p:ext uri="{BB962C8B-B14F-4D97-AF65-F5344CB8AC3E}">
        <p14:creationId xmlns:p14="http://schemas.microsoft.com/office/powerpoint/2010/main" val="61833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101B1-7BBA-4C5F-9C89-46D529D76233}"/>
              </a:ext>
            </a:extLst>
          </p:cNvPr>
          <p:cNvSpPr>
            <a:spLocks noGrp="1"/>
          </p:cNvSpPr>
          <p:nvPr>
            <p:ph type="title"/>
          </p:nvPr>
        </p:nvSpPr>
        <p:spPr/>
        <p:txBody>
          <a:bodyPr/>
          <a:lstStyle/>
          <a:p>
            <a:r>
              <a:rPr lang="en-GB" dirty="0">
                <a:latin typeface="Arial" panose="020B0604020202020204" pitchFamily="34" charset="0"/>
                <a:cs typeface="Arial" panose="020B0604020202020204" pitchFamily="34" charset="0"/>
              </a:rPr>
              <a:t>Sex differences intelligence testing</a:t>
            </a:r>
          </a:p>
        </p:txBody>
      </p:sp>
      <p:sp>
        <p:nvSpPr>
          <p:cNvPr id="3" name="Content Placeholder 2">
            <a:extLst>
              <a:ext uri="{FF2B5EF4-FFF2-40B4-BE49-F238E27FC236}">
                <a16:creationId xmlns:a16="http://schemas.microsoft.com/office/drawing/2014/main" id="{8B47AB47-D388-4754-BEA3-A213F53B5A38}"/>
              </a:ext>
            </a:extLst>
          </p:cNvPr>
          <p:cNvSpPr>
            <a:spLocks noGrp="1"/>
          </p:cNvSpPr>
          <p:nvPr>
            <p:ph idx="1"/>
          </p:nvPr>
        </p:nvSpPr>
        <p:spPr/>
        <p:txBody>
          <a:bodyPr>
            <a:normAutofit fontScale="92500" lnSpcReduction="20000"/>
          </a:bodyPr>
          <a:lstStyle/>
          <a:p>
            <a:pPr marL="0" indent="0">
              <a:buNone/>
            </a:pPr>
            <a:r>
              <a:rPr lang="en-GB" dirty="0">
                <a:latin typeface="Arial" panose="020B0604020202020204" pitchFamily="34" charset="0"/>
                <a:cs typeface="Arial" panose="020B0604020202020204" pitchFamily="34" charset="0"/>
              </a:rPr>
              <a:t>Paul Broca</a:t>
            </a:r>
          </a:p>
          <a:p>
            <a:pPr marL="0" indent="0">
              <a:buNone/>
            </a:pPr>
            <a:r>
              <a:rPr lang="en-GB" i="1" dirty="0">
                <a:latin typeface="Arial" panose="020B0604020202020204" pitchFamily="34" charset="0"/>
                <a:cs typeface="Arial" panose="020B0604020202020204" pitchFamily="34" charset="0"/>
              </a:rPr>
              <a:t>“the relatively small size of the female brain depends in part upon her physical inferiority and in part upon her intellectual inferiority”</a:t>
            </a:r>
          </a:p>
          <a:p>
            <a:pPr marL="0" indent="0">
              <a:buNone/>
            </a:pPr>
            <a:endParaRPr lang="en-GB" i="1" dirty="0">
              <a:latin typeface="Arial" panose="020B0604020202020204" pitchFamily="34" charset="0"/>
              <a:cs typeface="Arial" panose="020B0604020202020204" pitchFamily="34" charset="0"/>
            </a:endParaRPr>
          </a:p>
          <a:p>
            <a:pPr marL="0" indent="0">
              <a:buNone/>
            </a:pPr>
            <a:r>
              <a:rPr lang="en-GB" dirty="0">
                <a:latin typeface="Arial" panose="020B0604020202020204" pitchFamily="34" charset="0"/>
                <a:cs typeface="Arial" panose="020B0604020202020204" pitchFamily="34" charset="0"/>
              </a:rPr>
              <a:t>Gustave Le Bon</a:t>
            </a:r>
          </a:p>
          <a:p>
            <a:pPr marL="0" indent="0">
              <a:buNone/>
            </a:pPr>
            <a:r>
              <a:rPr lang="en-GB" i="1" dirty="0">
                <a:latin typeface="Arial" panose="020B0604020202020204" pitchFamily="34" charset="0"/>
                <a:cs typeface="Arial" panose="020B0604020202020204" pitchFamily="34" charset="0"/>
              </a:rPr>
              <a:t>“In the most intelligent races, as among the Parisians, there are a large number of women whose brains are closer in size to those of gorillas than to the most developed male brains… They excel in fickleness, inconstancy, absence of thought and logic, and incapacity to reason. Without doubt there exist some distinguished women, very superior to the average man, but they are as exceptional as the birth of any monstrosity, as, for example, of a gorilla with two heads; consequently, we may neglect them entirely</a:t>
            </a:r>
            <a:r>
              <a:rPr lang="en-GB" dirty="0">
                <a:latin typeface="Arial" panose="020B0604020202020204" pitchFamily="34" charset="0"/>
                <a:cs typeface="Arial" panose="020B0604020202020204" pitchFamily="34" charset="0"/>
              </a:rPr>
              <a:t>.</a:t>
            </a:r>
            <a:r>
              <a:rPr lang="en-GB" i="1"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a:p>
            <a:pPr marL="0" indent="0">
              <a:buNone/>
            </a:pPr>
            <a:endParaRPr lang="en-GB" dirty="0">
              <a:latin typeface="Arial" panose="020B060402020202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4224586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7BE0C-A451-4587-BB83-F13716A83E86}"/>
              </a:ext>
            </a:extLst>
          </p:cNvPr>
          <p:cNvSpPr>
            <a:spLocks noGrp="1"/>
          </p:cNvSpPr>
          <p:nvPr>
            <p:ph type="title"/>
          </p:nvPr>
        </p:nvSpPr>
        <p:spPr/>
        <p:txBody>
          <a:bodyPr/>
          <a:lstStyle/>
          <a:p>
            <a:r>
              <a:rPr lang="en-GB" dirty="0">
                <a:latin typeface="Arial" panose="020B0604020202020204" pitchFamily="34" charset="0"/>
                <a:cs typeface="Arial" panose="020B0604020202020204" pitchFamily="34" charset="0"/>
              </a:rPr>
              <a:t>Race differences in intelligence testing</a:t>
            </a:r>
          </a:p>
        </p:txBody>
      </p:sp>
      <p:sp>
        <p:nvSpPr>
          <p:cNvPr id="3" name="Content Placeholder 2">
            <a:extLst>
              <a:ext uri="{FF2B5EF4-FFF2-40B4-BE49-F238E27FC236}">
                <a16:creationId xmlns:a16="http://schemas.microsoft.com/office/drawing/2014/main" id="{A5A3A252-4141-48D8-ADE5-B91720FB410C}"/>
              </a:ext>
            </a:extLst>
          </p:cNvPr>
          <p:cNvSpPr>
            <a:spLocks noGrp="1"/>
          </p:cNvSpPr>
          <p:nvPr>
            <p:ph idx="1"/>
          </p:nvPr>
        </p:nvSpPr>
        <p:spPr/>
        <p:txBody>
          <a:bodyPr/>
          <a:lstStyle/>
          <a:p>
            <a:r>
              <a:rPr lang="en-GB" dirty="0">
                <a:latin typeface="Arial" panose="020B0604020202020204" pitchFamily="34" charset="0"/>
                <a:cs typeface="Arial" panose="020B0604020202020204" pitchFamily="34" charset="0"/>
              </a:rPr>
              <a:t>Racial IQ gap </a:t>
            </a:r>
          </a:p>
          <a:p>
            <a:r>
              <a:rPr lang="en-GB" dirty="0">
                <a:latin typeface="Arial" panose="020B0604020202020204" pitchFamily="34" charset="0"/>
                <a:cs typeface="Arial" panose="020B0604020202020204" pitchFamily="34" charset="0"/>
              </a:rPr>
              <a:t>IQ dependent on number of factors, including class (and ethnic minority people often disadvantaged)</a:t>
            </a:r>
          </a:p>
          <a:p>
            <a:r>
              <a:rPr lang="en-GB" dirty="0">
                <a:latin typeface="Arial" panose="020B0604020202020204" pitchFamily="34" charset="0"/>
                <a:cs typeface="Arial" panose="020B0604020202020204" pitchFamily="34" charset="0"/>
              </a:rPr>
              <a:t>Language and cultural problems</a:t>
            </a:r>
          </a:p>
        </p:txBody>
      </p:sp>
    </p:spTree>
    <p:extLst>
      <p:ext uri="{BB962C8B-B14F-4D97-AF65-F5344CB8AC3E}">
        <p14:creationId xmlns:p14="http://schemas.microsoft.com/office/powerpoint/2010/main" val="4274135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A75F3-B339-4388-9B71-76B2BEA0877A}"/>
              </a:ext>
            </a:extLst>
          </p:cNvPr>
          <p:cNvSpPr>
            <a:spLocks noGrp="1"/>
          </p:cNvSpPr>
          <p:nvPr>
            <p:ph type="title"/>
          </p:nvPr>
        </p:nvSpPr>
        <p:spPr/>
        <p:txBody>
          <a:bodyPr/>
          <a:lstStyle/>
          <a:p>
            <a:r>
              <a:rPr lang="en-GB" dirty="0">
                <a:latin typeface="Arial" panose="020B0604020202020204" pitchFamily="34" charset="0"/>
                <a:cs typeface="Arial" panose="020B0604020202020204" pitchFamily="34" charset="0"/>
              </a:rPr>
              <a:t>Eysenck: personality and cancer</a:t>
            </a:r>
          </a:p>
        </p:txBody>
      </p:sp>
      <p:sp>
        <p:nvSpPr>
          <p:cNvPr id="3" name="Content Placeholder 2">
            <a:extLst>
              <a:ext uri="{FF2B5EF4-FFF2-40B4-BE49-F238E27FC236}">
                <a16:creationId xmlns:a16="http://schemas.microsoft.com/office/drawing/2014/main" id="{6B4B753D-B94E-4B22-B883-D18CE000C49D}"/>
              </a:ext>
            </a:extLst>
          </p:cNvPr>
          <p:cNvSpPr>
            <a:spLocks noGrp="1"/>
          </p:cNvSpPr>
          <p:nvPr>
            <p:ph idx="1"/>
          </p:nvPr>
        </p:nvSpPr>
        <p:spPr/>
        <p:txBody>
          <a:bodyPr/>
          <a:lstStyle/>
          <a:p>
            <a:r>
              <a:rPr lang="en-GB" dirty="0">
                <a:latin typeface="Arial" panose="020B0604020202020204" pitchFamily="34" charset="0"/>
                <a:cs typeface="Arial" panose="020B0604020202020204" pitchFamily="34" charset="0"/>
              </a:rPr>
              <a:t>Eysenck’s claim: certain personality variables (such as extraversion) at higher risk to cause cancer than tobacco </a:t>
            </a:r>
            <a:r>
              <a:rPr lang="en-GB" sz="2000" dirty="0">
                <a:latin typeface="Arial" panose="020B0604020202020204" pitchFamily="34" charset="0"/>
                <a:cs typeface="Arial" panose="020B0604020202020204" pitchFamily="34" charset="0"/>
              </a:rPr>
              <a:t>(Eysenck, 1988; </a:t>
            </a:r>
            <a:r>
              <a:rPr lang="en-GB" sz="2000" dirty="0" err="1">
                <a:latin typeface="Arial" panose="020B0604020202020204" pitchFamily="34" charset="0"/>
                <a:cs typeface="Arial" panose="020B0604020202020204" pitchFamily="34" charset="0"/>
              </a:rPr>
              <a:t>Kissen</a:t>
            </a:r>
            <a:r>
              <a:rPr lang="en-GB" sz="2000" dirty="0">
                <a:latin typeface="Arial" panose="020B0604020202020204" pitchFamily="34" charset="0"/>
                <a:cs typeface="Arial" panose="020B0604020202020204" pitchFamily="34" charset="0"/>
              </a:rPr>
              <a:t>, &amp; Eysenck, 1962)</a:t>
            </a:r>
          </a:p>
          <a:p>
            <a:r>
              <a:rPr lang="en-GB" dirty="0">
                <a:latin typeface="Arial" panose="020B0604020202020204" pitchFamily="34" charset="0"/>
                <a:cs typeface="Arial" panose="020B0604020202020204" pitchFamily="34" charset="0"/>
              </a:rPr>
              <a:t>However subsequent researchers found several methodological problems with the original studies (including suspected data manipulation) and could not replicate the studies </a:t>
            </a:r>
            <a:r>
              <a:rPr lang="en-GB" sz="2000" dirty="0">
                <a:latin typeface="Arial" panose="020B0604020202020204" pitchFamily="34" charset="0"/>
                <a:cs typeface="Arial" panose="020B0604020202020204" pitchFamily="34" charset="0"/>
              </a:rPr>
              <a:t>(see: 2019 King’s College London enquiry, HE-Enquiry.pdf (retractionwatch.com))</a:t>
            </a:r>
          </a:p>
        </p:txBody>
      </p:sp>
    </p:spTree>
    <p:extLst>
      <p:ext uri="{BB962C8B-B14F-4D97-AF65-F5344CB8AC3E}">
        <p14:creationId xmlns:p14="http://schemas.microsoft.com/office/powerpoint/2010/main" val="2120050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3FE53-68C6-48AF-B3AE-91E3BC6F923B}"/>
              </a:ext>
            </a:extLst>
          </p:cNvPr>
          <p:cNvSpPr>
            <a:spLocks noGrp="1"/>
          </p:cNvSpPr>
          <p:nvPr>
            <p:ph type="title"/>
          </p:nvPr>
        </p:nvSpPr>
        <p:spPr/>
        <p:txBody>
          <a:bodyPr/>
          <a:lstStyle/>
          <a:p>
            <a:r>
              <a:rPr lang="en-GB" dirty="0">
                <a:latin typeface="Arial" panose="020B0604020202020204" pitchFamily="34" charset="0"/>
                <a:cs typeface="Arial" panose="020B0604020202020204" pitchFamily="34" charset="0"/>
              </a:rPr>
              <a:t>Barney Stinson: Hot Crazy Matrix (HCM)</a:t>
            </a:r>
          </a:p>
        </p:txBody>
      </p:sp>
      <p:sp>
        <p:nvSpPr>
          <p:cNvPr id="3" name="Content Placeholder 2">
            <a:extLst>
              <a:ext uri="{FF2B5EF4-FFF2-40B4-BE49-F238E27FC236}">
                <a16:creationId xmlns:a16="http://schemas.microsoft.com/office/drawing/2014/main" id="{C648B37C-161F-4FB3-B126-533675139892}"/>
              </a:ext>
            </a:extLst>
          </p:cNvPr>
          <p:cNvSpPr>
            <a:spLocks noGrp="1"/>
          </p:cNvSpPr>
          <p:nvPr>
            <p:ph idx="1"/>
          </p:nvPr>
        </p:nvSpPr>
        <p:spPr>
          <a:xfrm>
            <a:off x="2648931" y="2898353"/>
            <a:ext cx="3465273" cy="3108146"/>
          </a:xfrm>
        </p:spPr>
        <p:txBody>
          <a:bodyPr/>
          <a:lstStyle/>
          <a:p>
            <a:r>
              <a:rPr lang="en-GB" dirty="0">
                <a:latin typeface="Arial" panose="020B0604020202020204" pitchFamily="34" charset="0"/>
                <a:cs typeface="Arial" panose="020B0604020202020204" pitchFamily="34" charset="0"/>
              </a:rPr>
              <a:t>Maps a person’s level of ‘hotness’ (physical attractiveness) against their level of ‘crazy’ (personality)</a:t>
            </a:r>
          </a:p>
          <a:p>
            <a:pPr marL="0" indent="0">
              <a:buNone/>
            </a:pPr>
            <a:endParaRPr lang="en-GB" dirty="0">
              <a:latin typeface="Arial" panose="020B0604020202020204" pitchFamily="34" charset="0"/>
              <a:cs typeface="Arial" panose="020B0604020202020204" pitchFamily="34" charset="0"/>
            </a:endParaRPr>
          </a:p>
        </p:txBody>
      </p:sp>
      <p:pic>
        <p:nvPicPr>
          <p:cNvPr id="1026" name="Picture 2" descr="hot crazy matrix">
            <a:extLst>
              <a:ext uri="{FF2B5EF4-FFF2-40B4-BE49-F238E27FC236}">
                <a16:creationId xmlns:a16="http://schemas.microsoft.com/office/drawing/2014/main" id="{58B694F2-0DE4-436A-BC79-73387CE419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752" y="1690688"/>
            <a:ext cx="7662386" cy="4898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796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9729-A8A7-45C8-A7B0-34590B1266F5}"/>
              </a:ext>
            </a:extLst>
          </p:cNvPr>
          <p:cNvSpPr>
            <a:spLocks noGrp="1"/>
          </p:cNvSpPr>
          <p:nvPr>
            <p:ph type="title"/>
          </p:nvPr>
        </p:nvSpPr>
        <p:spPr/>
        <p:txBody>
          <a:bodyPr/>
          <a:lstStyle/>
          <a:p>
            <a:r>
              <a:rPr lang="en-GB" dirty="0">
                <a:latin typeface="Arial" panose="020B0604020202020204" pitchFamily="34" charset="0"/>
                <a:cs typeface="Arial" panose="020B0604020202020204" pitchFamily="34" charset="0"/>
              </a:rPr>
              <a:t>HCM: Backed up by science?</a:t>
            </a:r>
          </a:p>
        </p:txBody>
      </p:sp>
      <p:sp>
        <p:nvSpPr>
          <p:cNvPr id="3" name="Content Placeholder 2">
            <a:extLst>
              <a:ext uri="{FF2B5EF4-FFF2-40B4-BE49-F238E27FC236}">
                <a16:creationId xmlns:a16="http://schemas.microsoft.com/office/drawing/2014/main" id="{2397410B-7D3B-4032-A6F5-F406FE668478}"/>
              </a:ext>
            </a:extLst>
          </p:cNvPr>
          <p:cNvSpPr>
            <a:spLocks noGrp="1"/>
          </p:cNvSpPr>
          <p:nvPr>
            <p:ph idx="1"/>
          </p:nvPr>
        </p:nvSpPr>
        <p:spPr/>
        <p:txBody>
          <a:bodyPr>
            <a:normAutofit/>
          </a:bodyPr>
          <a:lstStyle/>
          <a:p>
            <a:r>
              <a:rPr lang="en-GB" dirty="0">
                <a:latin typeface="Arial" panose="020B0604020202020204" pitchFamily="34" charset="0"/>
                <a:cs typeface="Arial" panose="020B0604020202020204" pitchFamily="34" charset="0"/>
              </a:rPr>
              <a:t>Blanchard et al. (2021): Tested HCM </a:t>
            </a:r>
          </a:p>
          <a:p>
            <a:r>
              <a:rPr lang="en-GB" dirty="0">
                <a:latin typeface="Arial" panose="020B0604020202020204" pitchFamily="34" charset="0"/>
                <a:cs typeface="Arial" panose="020B0604020202020204" pitchFamily="34" charset="0"/>
              </a:rPr>
              <a:t>‘Craziness’ operationalised as borderline personality disorder (BPD) traits and secondary psychopathy traits</a:t>
            </a:r>
          </a:p>
          <a:p>
            <a:r>
              <a:rPr lang="en-GB" dirty="0">
                <a:latin typeface="Arial" panose="020B0604020202020204" pitchFamily="34" charset="0"/>
                <a:cs typeface="Arial" panose="020B0604020202020204" pitchFamily="34" charset="0"/>
              </a:rPr>
              <a:t>Found that men willing to engage with attractive women high in BPD</a:t>
            </a:r>
          </a:p>
          <a:p>
            <a:r>
              <a:rPr lang="en-GB" dirty="0">
                <a:latin typeface="Arial" panose="020B0604020202020204" pitchFamily="34" charset="0"/>
                <a:cs typeface="Arial" panose="020B0604020202020204" pitchFamily="34" charset="0"/>
              </a:rPr>
              <a:t>Women prefer wealth over attractiveness and prefer men low in psychopathy traits</a:t>
            </a:r>
          </a:p>
        </p:txBody>
      </p:sp>
    </p:spTree>
    <p:extLst>
      <p:ext uri="{BB962C8B-B14F-4D97-AF65-F5344CB8AC3E}">
        <p14:creationId xmlns:p14="http://schemas.microsoft.com/office/powerpoint/2010/main" val="2012068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90218-D2E3-44CC-BFE7-C7EDC8685696}"/>
              </a:ext>
            </a:extLst>
          </p:cNvPr>
          <p:cNvSpPr>
            <a:spLocks noGrp="1"/>
          </p:cNvSpPr>
          <p:nvPr>
            <p:ph type="title"/>
          </p:nvPr>
        </p:nvSpPr>
        <p:spPr/>
        <p:txBody>
          <a:bodyPr/>
          <a:lstStyle/>
          <a:p>
            <a:r>
              <a:rPr lang="en-GB" dirty="0">
                <a:latin typeface="Arial" panose="020B0604020202020204" pitchFamily="34" charset="0"/>
                <a:cs typeface="Arial" panose="020B0604020202020204" pitchFamily="34" charset="0"/>
              </a:rPr>
              <a:t>Blanchard et al. (2021): </a:t>
            </a:r>
            <a:br>
              <a:rPr lang="en-GB" dirty="0">
                <a:latin typeface="Arial" panose="020B0604020202020204" pitchFamily="34" charset="0"/>
                <a:cs typeface="Arial" panose="020B0604020202020204" pitchFamily="34" charset="0"/>
              </a:rPr>
            </a:br>
            <a:r>
              <a:rPr lang="en-GB" dirty="0">
                <a:latin typeface="Arial" panose="020B0604020202020204" pitchFamily="34" charset="0"/>
                <a:cs typeface="Arial" panose="020B0604020202020204" pitchFamily="34" charset="0"/>
              </a:rPr>
              <a:t>Scientific problems</a:t>
            </a:r>
          </a:p>
        </p:txBody>
      </p:sp>
      <p:sp>
        <p:nvSpPr>
          <p:cNvPr id="3" name="Content Placeholder 2">
            <a:extLst>
              <a:ext uri="{FF2B5EF4-FFF2-40B4-BE49-F238E27FC236}">
                <a16:creationId xmlns:a16="http://schemas.microsoft.com/office/drawing/2014/main" id="{977A29DC-2FA9-4C1D-B523-66890A2FF0E6}"/>
              </a:ext>
            </a:extLst>
          </p:cNvPr>
          <p:cNvSpPr>
            <a:spLocks noGrp="1"/>
          </p:cNvSpPr>
          <p:nvPr>
            <p:ph idx="1"/>
          </p:nvPr>
        </p:nvSpPr>
        <p:spPr/>
        <p:txBody>
          <a:bodyPr/>
          <a:lstStyle/>
          <a:p>
            <a:r>
              <a:rPr lang="en-GB" dirty="0">
                <a:latin typeface="Arial" panose="020B0604020202020204" pitchFamily="34" charset="0"/>
                <a:cs typeface="Arial" panose="020B0604020202020204" pitchFamily="34" charset="0"/>
              </a:rPr>
              <a:t>Referred to HCM without specifying lack of scientific evidence</a:t>
            </a:r>
          </a:p>
          <a:p>
            <a:r>
              <a:rPr lang="en-GB" dirty="0">
                <a:latin typeface="Arial" panose="020B0604020202020204" pitchFamily="34" charset="0"/>
                <a:cs typeface="Arial" panose="020B0604020202020204" pitchFamily="34" charset="0"/>
              </a:rPr>
              <a:t>Only using sex, not testing gender</a:t>
            </a:r>
          </a:p>
          <a:p>
            <a:r>
              <a:rPr lang="en-GB" dirty="0">
                <a:latin typeface="Arial" panose="020B0604020202020204" pitchFamily="34" charset="0"/>
                <a:cs typeface="Arial" panose="020B0604020202020204" pitchFamily="34" charset="0"/>
              </a:rPr>
              <a:t>Not specifying sexual preferences of men and women</a:t>
            </a:r>
          </a:p>
          <a:p>
            <a:r>
              <a:rPr lang="en-GB" dirty="0">
                <a:latin typeface="Arial" panose="020B0604020202020204" pitchFamily="34" charset="0"/>
                <a:cs typeface="Arial" panose="020B0604020202020204" pitchFamily="34" charset="0"/>
              </a:rPr>
              <a:t>Using BPD traits to label ‘crazy’</a:t>
            </a:r>
          </a:p>
          <a:p>
            <a:r>
              <a:rPr lang="en-GB" dirty="0">
                <a:latin typeface="Arial" panose="020B0604020202020204" pitchFamily="34" charset="0"/>
                <a:cs typeface="Arial" panose="020B0604020202020204" pitchFamily="34" charset="0"/>
              </a:rPr>
              <a:t>Only using Caucasian faces</a:t>
            </a:r>
          </a:p>
          <a:p>
            <a:r>
              <a:rPr lang="en-GB" dirty="0">
                <a:latin typeface="Arial" panose="020B0604020202020204" pitchFamily="34" charset="0"/>
                <a:cs typeface="Arial" panose="020B0604020202020204" pitchFamily="34" charset="0"/>
              </a:rPr>
              <a:t>Women presented as ‘hot’ and ‘crazy’ and men presented as ‘cute’ and ‘rich’</a:t>
            </a:r>
          </a:p>
          <a:p>
            <a:endParaRPr lang="en-GB" dirty="0"/>
          </a:p>
        </p:txBody>
      </p:sp>
    </p:spTree>
    <p:extLst>
      <p:ext uri="{BB962C8B-B14F-4D97-AF65-F5344CB8AC3E}">
        <p14:creationId xmlns:p14="http://schemas.microsoft.com/office/powerpoint/2010/main" val="192030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4D5B7CF51FD7D419C5CAA01758E47AC" ma:contentTypeVersion="13" ma:contentTypeDescription="Create a new document." ma:contentTypeScope="" ma:versionID="b64f38b3ec8a3619e5554203bfedb273">
  <xsd:schema xmlns:xsd="http://www.w3.org/2001/XMLSchema" xmlns:xs="http://www.w3.org/2001/XMLSchema" xmlns:p="http://schemas.microsoft.com/office/2006/metadata/properties" xmlns:ns2="22dc0c7b-222c-4368-9d25-b23c1c5625aa" xmlns:ns3="a544f5c6-c2b2-44cf-9139-519269434505" targetNamespace="http://schemas.microsoft.com/office/2006/metadata/properties" ma:root="true" ma:fieldsID="24a7b17ef24addfb07d34f978b6a18cc" ns2:_="" ns3:_="">
    <xsd:import namespace="22dc0c7b-222c-4368-9d25-b23c1c5625aa"/>
    <xsd:import namespace="a544f5c6-c2b2-44cf-9139-51926943450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LengthInSecond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dc0c7b-222c-4368-9d25-b23c1c5625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544f5c6-c2b2-44cf-9139-51926943450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E0E644F-B2C4-4F4C-A333-1376FF89C4CF}"/>
</file>

<file path=customXml/itemProps2.xml><?xml version="1.0" encoding="utf-8"?>
<ds:datastoreItem xmlns:ds="http://schemas.openxmlformats.org/officeDocument/2006/customXml" ds:itemID="{A3512254-9D26-4667-8180-DDDE02FA7F0C}"/>
</file>

<file path=customXml/itemProps3.xml><?xml version="1.0" encoding="utf-8"?>
<ds:datastoreItem xmlns:ds="http://schemas.openxmlformats.org/officeDocument/2006/customXml" ds:itemID="{5F246962-21F2-4869-B8F7-1766DB2B9A5C}"/>
</file>

<file path=docProps/app.xml><?xml version="1.0" encoding="utf-8"?>
<Properties xmlns="http://schemas.openxmlformats.org/officeDocument/2006/extended-properties" xmlns:vt="http://schemas.openxmlformats.org/officeDocument/2006/docPropsVTypes">
  <TotalTime>295</TotalTime>
  <Words>1507</Words>
  <Application>Microsoft Office PowerPoint</Application>
  <PresentationFormat>Widescreen</PresentationFormat>
  <Paragraphs>98</Paragraphs>
  <Slides>14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Examples of misusing scores in psychometric testing and applications to forensic psychology</vt:lpstr>
      <vt:lpstr>Usefulness of psychometric testing</vt:lpstr>
      <vt:lpstr>Examples of misusing scores</vt:lpstr>
      <vt:lpstr>Sex differences intelligence testing</vt:lpstr>
      <vt:lpstr>Race differences in intelligence testing</vt:lpstr>
      <vt:lpstr>Eysenck: personality and cancer</vt:lpstr>
      <vt:lpstr>Barney Stinson: Hot Crazy Matrix (HCM)</vt:lpstr>
      <vt:lpstr>HCM: Backed up by science?</vt:lpstr>
      <vt:lpstr>Blanchard et al. (2021):  Scientific problems</vt:lpstr>
      <vt:lpstr>Problems with psychometric testing</vt:lpstr>
      <vt:lpstr>Statistical problems with  psychometric testing</vt:lpstr>
      <vt:lpstr>Applications to forensic psychology</vt:lpstr>
      <vt:lpstr>Applications to forensic psychology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Examples of misusing scores and applications to forensic psychology</dc:title>
  <dc:creator>Julia Wolska</dc:creator>
  <cp:lastModifiedBy>Julia Wolska</cp:lastModifiedBy>
  <cp:revision>39</cp:revision>
  <dcterms:created xsi:type="dcterms:W3CDTF">2021-03-30T08:28:38Z</dcterms:created>
  <dcterms:modified xsi:type="dcterms:W3CDTF">2021-04-08T10:14:10Z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0x010100A4D5B7CF51FD7D419C5CAA01758E47AC</vt:lpwstr>
  </property>
</Properties>
</file>