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17"/>
  </p:notesMasterIdLst>
  <p:sldIdLst>
    <p:sldId id="257" r:id="rId6"/>
    <p:sldId id="542" r:id="rId7"/>
    <p:sldId id="544" r:id="rId8"/>
    <p:sldId id="538" r:id="rId9"/>
    <p:sldId id="539" r:id="rId10"/>
    <p:sldId id="540" r:id="rId11"/>
    <p:sldId id="541" r:id="rId12"/>
    <p:sldId id="545" r:id="rId13"/>
    <p:sldId id="546" r:id="rId14"/>
    <p:sldId id="547" r:id="rId15"/>
    <p:sldId id="5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AC121-D58E-9144-8D95-D3392243345B}" v="2" dt="2021-03-17T19:10:39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2721"/>
  </p:normalViewPr>
  <p:slideViewPr>
    <p:cSldViewPr snapToGrid="0" snapToObjects="1">
      <p:cViewPr varScale="1">
        <p:scale>
          <a:sx n="105" d="100"/>
          <a:sy n="105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Clark" userId="5ba1dd6b-4f5d-42a2-aee2-76895c920fbb" providerId="ADAL" clId="{1C3AC121-D58E-9144-8D95-D3392243345B}"/>
    <pc:docChg chg="modSld">
      <pc:chgData name="Oliver Clark" userId="5ba1dd6b-4f5d-42a2-aee2-76895c920fbb" providerId="ADAL" clId="{1C3AC121-D58E-9144-8D95-D3392243345B}" dt="2021-03-17T19:11:09.118" v="11" actId="20577"/>
      <pc:docMkLst>
        <pc:docMk/>
      </pc:docMkLst>
      <pc:sldChg chg="delSp modTransition modAnim modNotesTx">
        <pc:chgData name="Oliver Clark" userId="5ba1dd6b-4f5d-42a2-aee2-76895c920fbb" providerId="ADAL" clId="{1C3AC121-D58E-9144-8D95-D3392243345B}" dt="2021-03-17T19:10:42.113" v="2" actId="20577"/>
        <pc:sldMkLst>
          <pc:docMk/>
          <pc:sldMk cId="493659734" sldId="257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493659734" sldId="257"/>
            <ac:picMk id="8" creationId="{5CD0BCB6-3F58-4446-9586-99E43B9E933E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0:48.524" v="4" actId="20577"/>
        <pc:sldMkLst>
          <pc:docMk/>
          <pc:sldMk cId="2226287297" sldId="538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2226287297" sldId="538"/>
            <ac:picMk id="13" creationId="{7F61F3C7-6EB7-450A-8D62-EB359C5EFC3B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0:51.462" v="5" actId="20577"/>
        <pc:sldMkLst>
          <pc:docMk/>
          <pc:sldMk cId="349675047" sldId="539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349675047" sldId="539"/>
            <ac:picMk id="13" creationId="{8F007603-BE79-464D-A329-188F49673040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0:53.720" v="6" actId="20577"/>
        <pc:sldMkLst>
          <pc:docMk/>
          <pc:sldMk cId="212955194" sldId="540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212955194" sldId="540"/>
            <ac:picMk id="8" creationId="{F5601E37-5CED-48C9-93F9-613E6D96302F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0:57.146" v="7" actId="20577"/>
        <pc:sldMkLst>
          <pc:docMk/>
          <pc:sldMk cId="3968206857" sldId="541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3968206857" sldId="541"/>
            <ac:picMk id="4" creationId="{0A91EC76-1184-48E0-BDAE-57649D182F12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0:44.601" v="3" actId="20577"/>
        <pc:sldMkLst>
          <pc:docMk/>
          <pc:sldMk cId="1768578397" sldId="542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1768578397" sldId="542"/>
            <ac:picMk id="10" creationId="{61E82381-A15D-4812-B807-19ACD825E762}"/>
          </ac:picMkLst>
        </pc:picChg>
      </pc:sldChg>
      <pc:sldChg chg="delSp modTransition modAnim">
        <pc:chgData name="Oliver Clark" userId="5ba1dd6b-4f5d-42a2-aee2-76895c920fbb" providerId="ADAL" clId="{1C3AC121-D58E-9144-8D95-D3392243345B}" dt="2021-03-17T19:10:39.053" v="1"/>
        <pc:sldMkLst>
          <pc:docMk/>
          <pc:sldMk cId="2793406232" sldId="544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2793406232" sldId="544"/>
            <ac:picMk id="6" creationId="{5A989EF6-CA41-4A42-A0D5-6C1AEDD21680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0:59.360" v="8" actId="20577"/>
        <pc:sldMkLst>
          <pc:docMk/>
          <pc:sldMk cId="1095379101" sldId="545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1095379101" sldId="545"/>
            <ac:picMk id="5" creationId="{9B40E394-30A1-4F02-BDCA-9CD7B57F6756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1:03.438" v="9" actId="20577"/>
        <pc:sldMkLst>
          <pc:docMk/>
          <pc:sldMk cId="250390683" sldId="546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250390683" sldId="546"/>
            <ac:picMk id="5" creationId="{49F6BE77-A8FC-44AE-8959-1CAD85B83118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1:05.623" v="10" actId="20577"/>
        <pc:sldMkLst>
          <pc:docMk/>
          <pc:sldMk cId="952348522" sldId="547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952348522" sldId="547"/>
            <ac:picMk id="7" creationId="{B744B6E8-2136-4DB6-84E1-0B3D7068A143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1:09.118" v="11" actId="20577"/>
        <pc:sldMkLst>
          <pc:docMk/>
          <pc:sldMk cId="483230896" sldId="548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483230896" sldId="548"/>
            <ac:picMk id="12" creationId="{4861EF0D-2461-4093-A388-AED4C82823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9C51D-4895-8643-B71F-D77948F2A46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11269-5849-AE45-A3DA-E368E16F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7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93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11269-5849-AE45-A3DA-E368E16F29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11269-5849-AE45-A3DA-E368E16F29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7BF00-BCD6-4774-9F05-41E742D73A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5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11269-5849-AE45-A3DA-E368E16F29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11269-5849-AE45-A3DA-E368E16F29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11269-5849-AE45-A3DA-E368E16F29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8526-B926-EF49-9A3B-C80421F15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56E5F-87FD-8C44-963F-598A547AC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9159-9489-B241-AF73-B36A9A24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555E-C292-B549-BC68-C3A2F9C8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AADF-5720-F247-8835-8EDDAE6E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8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44C9-D592-3A42-80A6-E4167806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C0E9F-8C79-5144-A82E-543ECD519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C141-59A9-FC4E-A83F-C0928657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E1EA1-0384-884B-9A4C-F2DF8AD4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CC9C-A0C0-E544-A802-4A618377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75915-04E1-FF49-9B8D-774027D89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07E28-6B30-5746-82AF-4215E8628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667D-88B7-2944-98EC-C6A93E09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910A4-1360-CB47-9EF0-B02E8CBB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CDB8-BC43-6B46-B3EA-55CA1D0D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7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54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7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86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2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04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4BE9-4915-EE43-BA07-BAB38845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6E22-255A-F744-85E1-9DD499A6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485C3-9374-3040-95BE-8AE65595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0D0C-A18D-5046-866D-13CF5721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24D1-1947-0340-B8DE-092CFB42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9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87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14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C6F8-2499-3A46-83D5-1281B401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8CEC2-D2BE-F446-8FF1-078DA28C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05A6-DD47-1D4D-9107-FBB649E8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8BDD-AC7B-3946-A84A-E98F5F05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2D98-7381-A043-9AD1-CCD51ADE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8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AF93-CE8C-BD43-BA32-4630469A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BF08-9585-8348-918A-BD6C2BAD8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0EE6B-CFD0-DA49-A5DA-3E6506161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9932-45BF-554F-96A1-709F067C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B2F0F-C939-1F42-B1B9-9279D4D4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EECF5-4785-C845-A902-87BBC4C5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0994-2051-754F-A686-DC254D07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768C2-4489-7B46-A6DA-B98A8B3DA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0B186-1396-7D40-8A95-A32B100BB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03596-0AED-ED47-8918-8133F6816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19080-9F8D-0D4F-AC37-3B12FC4C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1D770-8DF4-0541-9C05-94309D29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7841E-D948-6B4F-BDA6-2D9CF1C6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D8706-C542-FD4C-9C80-60AD1566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A3C1-1079-3244-8873-B5E3E112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A0A7C-626C-F448-880A-C5BE4B1A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3BCC6-0755-2541-B4CE-B00DFF9B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BE18A-4146-F449-B504-11B4F96A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DCF55-3B99-1D48-A847-7877F0E4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0DF90-0936-F14D-B839-39010480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C364D-9F9F-A74E-A811-D0BCD65D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4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C064-521B-164E-8EE4-0357FC76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7015-8FBB-4046-931F-CC6F10D63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85C1-F7DF-174C-9856-FC00FBE0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77B1A-1E62-C641-8807-94869660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142CC-A40A-1244-BEFB-1E6B5A1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86A82-47A7-524B-842D-C487BE15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9BFE-C2EB-0643-9093-1A28C690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57BF5-7E84-6044-92B0-051920CE5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F697C-2FE4-F341-909C-4E215C2BC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87EAF-8CB2-394F-AD75-03059A7D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8D5B1-B96A-F842-8330-EEAB5133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6B5A3-8A32-1442-B76B-8EEF473E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6F3C0-FBBC-6E47-AD8C-707BBCCD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8E75F-FCE8-694F-ADD8-3FB294F6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8E4C-5DCD-3F44-9C95-F6ACC8090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1916-3990-1848-A735-D4B66416B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BE59-5815-6848-8C33-9096294C6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20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5999E1FE-3E8D-4346-A552-37ACEE28B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" t="6484" r="1070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65D35-4EBE-FD41-A6AC-286502A7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Nomological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FDA8-BA05-DE44-B9A5-6982EBC9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Nomological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6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F893-03EE-A14E-A12A-26091270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5E3F5E-29B0-4047-8758-A6DD90731EF4}"/>
              </a:ext>
            </a:extLst>
          </p:cNvPr>
          <p:cNvSpPr/>
          <p:nvPr/>
        </p:nvSpPr>
        <p:spPr>
          <a:xfrm>
            <a:off x="4136571" y="1690688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Procrastination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AB1F3F-ED22-2E42-AB82-11A725BF2E1E}"/>
              </a:ext>
            </a:extLst>
          </p:cNvPr>
          <p:cNvSpPr/>
          <p:nvPr/>
        </p:nvSpPr>
        <p:spPr>
          <a:xfrm>
            <a:off x="2512472" y="4684799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“Self-Handicapping”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33306631-0341-F246-8729-8924A26AB250}"/>
              </a:ext>
            </a:extLst>
          </p:cNvPr>
          <p:cNvSpPr/>
          <p:nvPr/>
        </p:nvSpPr>
        <p:spPr>
          <a:xfrm rot="18595400">
            <a:off x="3278757" y="3436677"/>
            <a:ext cx="2142308" cy="82769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51ED2-56DE-934D-853E-46498817A116}"/>
              </a:ext>
            </a:extLst>
          </p:cNvPr>
          <p:cNvSpPr/>
          <p:nvPr/>
        </p:nvSpPr>
        <p:spPr>
          <a:xfrm>
            <a:off x="6307393" y="4832431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Delay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AB2E8C70-7C99-2F4D-8D18-E5748FF7615B}"/>
              </a:ext>
            </a:extLst>
          </p:cNvPr>
          <p:cNvSpPr/>
          <p:nvPr/>
        </p:nvSpPr>
        <p:spPr>
          <a:xfrm rot="2914305">
            <a:off x="5801965" y="3563072"/>
            <a:ext cx="2142308" cy="82769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0.35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F3EC89A-A99B-104C-B969-AE3135714EF8}"/>
              </a:ext>
            </a:extLst>
          </p:cNvPr>
          <p:cNvSpPr/>
          <p:nvPr/>
        </p:nvSpPr>
        <p:spPr>
          <a:xfrm rot="20373405">
            <a:off x="6384479" y="1276840"/>
            <a:ext cx="2142308" cy="827696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-0.28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8703C-8C60-1145-89D1-92A23B75C054}"/>
              </a:ext>
            </a:extLst>
          </p:cNvPr>
          <p:cNvSpPr/>
          <p:nvPr/>
        </p:nvSpPr>
        <p:spPr>
          <a:xfrm>
            <a:off x="8449701" y="481427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 point average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6947EEF8-AF20-8145-A1E9-5A8665A8958A}"/>
              </a:ext>
            </a:extLst>
          </p:cNvPr>
          <p:cNvSpPr/>
          <p:nvPr/>
        </p:nvSpPr>
        <p:spPr>
          <a:xfrm>
            <a:off x="6373629" y="2400973"/>
            <a:ext cx="2142308" cy="82769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4F9982-4C54-DC4F-87BC-560C45C506DD}"/>
              </a:ext>
            </a:extLst>
          </p:cNvPr>
          <p:cNvSpPr/>
          <p:nvPr/>
        </p:nvSpPr>
        <p:spPr>
          <a:xfrm>
            <a:off x="8526787" y="2138033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Completion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34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F893-03EE-A14E-A12A-26091270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7F5AA-0EC9-5842-9178-5ECDDB6BEF7D}"/>
              </a:ext>
            </a:extLst>
          </p:cNvPr>
          <p:cNvSpPr/>
          <p:nvPr/>
        </p:nvSpPr>
        <p:spPr>
          <a:xfrm>
            <a:off x="5492261" y="3408879"/>
            <a:ext cx="1202114" cy="56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Procrastination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55B9D-999A-DB4D-9EC0-5BF4102DD108}"/>
              </a:ext>
            </a:extLst>
          </p:cNvPr>
          <p:cNvSpPr/>
          <p:nvPr/>
        </p:nvSpPr>
        <p:spPr>
          <a:xfrm>
            <a:off x="4777069" y="1655757"/>
            <a:ext cx="1202115" cy="46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Conscientiousness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8CAB30EC-5896-1F4C-9172-D99E06163F74}"/>
              </a:ext>
            </a:extLst>
          </p:cNvPr>
          <p:cNvSpPr/>
          <p:nvPr/>
        </p:nvSpPr>
        <p:spPr>
          <a:xfrm rot="3195293">
            <a:off x="5224501" y="2391689"/>
            <a:ext cx="1366017" cy="654684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-0.67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76095-C1F4-7142-A343-CC298E6A7DCB}"/>
              </a:ext>
            </a:extLst>
          </p:cNvPr>
          <p:cNvSpPr/>
          <p:nvPr/>
        </p:nvSpPr>
        <p:spPr>
          <a:xfrm>
            <a:off x="3287058" y="3352902"/>
            <a:ext cx="866084" cy="46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Neuroticism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076EDEE3-5CC9-D646-B531-AB85C5A51A59}"/>
              </a:ext>
            </a:extLst>
          </p:cNvPr>
          <p:cNvSpPr/>
          <p:nvPr/>
        </p:nvSpPr>
        <p:spPr>
          <a:xfrm>
            <a:off x="4190734" y="3431596"/>
            <a:ext cx="1202114" cy="34524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0.26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5E6AE92-64C8-4749-A734-44A27B00310F}"/>
              </a:ext>
            </a:extLst>
          </p:cNvPr>
          <p:cNvSpPr/>
          <p:nvPr/>
        </p:nvSpPr>
        <p:spPr>
          <a:xfrm rot="19541409">
            <a:off x="6589279" y="2558682"/>
            <a:ext cx="1532553" cy="52121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88F0FF-59CA-964E-B57C-A2A1E745F050}"/>
              </a:ext>
            </a:extLst>
          </p:cNvPr>
          <p:cNvSpPr/>
          <p:nvPr/>
        </p:nvSpPr>
        <p:spPr>
          <a:xfrm>
            <a:off x="8004156" y="1826777"/>
            <a:ext cx="611777" cy="46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Trait Anxiety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AB1F3F-ED22-2E42-AB82-11A725BF2E1E}"/>
              </a:ext>
            </a:extLst>
          </p:cNvPr>
          <p:cNvSpPr/>
          <p:nvPr/>
        </p:nvSpPr>
        <p:spPr>
          <a:xfrm>
            <a:off x="4190734" y="5013087"/>
            <a:ext cx="1202114" cy="64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“Self-Handicapping”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33306631-0341-F246-8729-8924A26AB250}"/>
              </a:ext>
            </a:extLst>
          </p:cNvPr>
          <p:cNvSpPr/>
          <p:nvPr/>
        </p:nvSpPr>
        <p:spPr>
          <a:xfrm rot="18595400">
            <a:off x="5044320" y="4362836"/>
            <a:ext cx="1038372" cy="33461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0.46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51ED2-56DE-934D-853E-46498817A116}"/>
              </a:ext>
            </a:extLst>
          </p:cNvPr>
          <p:cNvSpPr/>
          <p:nvPr/>
        </p:nvSpPr>
        <p:spPr>
          <a:xfrm>
            <a:off x="6963481" y="5334335"/>
            <a:ext cx="866084" cy="64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 Delay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AB2E8C70-7C99-2F4D-8D18-E5748FF7615B}"/>
              </a:ext>
            </a:extLst>
          </p:cNvPr>
          <p:cNvSpPr/>
          <p:nvPr/>
        </p:nvSpPr>
        <p:spPr>
          <a:xfrm rot="3896856">
            <a:off x="6190911" y="4369527"/>
            <a:ext cx="1038372" cy="33461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0.35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F3EC89A-A99B-104C-B969-AE3135714EF8}"/>
              </a:ext>
            </a:extLst>
          </p:cNvPr>
          <p:cNvSpPr/>
          <p:nvPr/>
        </p:nvSpPr>
        <p:spPr>
          <a:xfrm rot="2095370">
            <a:off x="6751481" y="4140526"/>
            <a:ext cx="1557443" cy="493823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-0.28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8703C-8C60-1145-89D1-92A23B75C054}"/>
              </a:ext>
            </a:extLst>
          </p:cNvPr>
          <p:cNvSpPr/>
          <p:nvPr/>
        </p:nvSpPr>
        <p:spPr>
          <a:xfrm>
            <a:off x="8674825" y="4438963"/>
            <a:ext cx="866084" cy="64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Grade point average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6947EEF8-AF20-8145-A1E9-5A8665A8958A}"/>
              </a:ext>
            </a:extLst>
          </p:cNvPr>
          <p:cNvSpPr/>
          <p:nvPr/>
        </p:nvSpPr>
        <p:spPr>
          <a:xfrm>
            <a:off x="6811541" y="3429000"/>
            <a:ext cx="1910183" cy="40640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0.06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4F9982-4C54-DC4F-87BC-560C45C506DD}"/>
              </a:ext>
            </a:extLst>
          </p:cNvPr>
          <p:cNvSpPr/>
          <p:nvPr/>
        </p:nvSpPr>
        <p:spPr>
          <a:xfrm>
            <a:off x="8879895" y="3313569"/>
            <a:ext cx="866084" cy="64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 Completion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D2273-936C-0341-B975-082AA970225A}"/>
              </a:ext>
            </a:extLst>
          </p:cNvPr>
          <p:cNvSpPr txBox="1"/>
          <p:nvPr/>
        </p:nvSpPr>
        <p:spPr>
          <a:xfrm>
            <a:off x="195943" y="602197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Missed deadlines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17EFB4-FD5F-A247-8AB0-111E9035803F}"/>
              </a:ext>
            </a:extLst>
          </p:cNvPr>
          <p:cNvSpPr txBox="1"/>
          <p:nvPr/>
        </p:nvSpPr>
        <p:spPr>
          <a:xfrm>
            <a:off x="221588" y="5183728"/>
            <a:ext cx="12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Depression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40A6C-6132-7343-8B30-510766CE9AD8}"/>
              </a:ext>
            </a:extLst>
          </p:cNvPr>
          <p:cNvSpPr txBox="1"/>
          <p:nvPr/>
        </p:nvSpPr>
        <p:spPr>
          <a:xfrm>
            <a:off x="206859" y="4345479"/>
            <a:ext cx="148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 of failure</a:t>
            </a:r>
          </a:p>
        </p:txBody>
      </p:sp>
    </p:spTree>
    <p:extLst>
      <p:ext uri="{BB962C8B-B14F-4D97-AF65-F5344CB8AC3E}">
        <p14:creationId xmlns:p14="http://schemas.microsoft.com/office/powerpoint/2010/main" val="48323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D6D0-FD3D-FB4D-A418-05D0850B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0D1F-0398-2B4B-B8B1-78351980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Laws in the nomological network may relate:</a:t>
            </a:r>
          </a:p>
          <a:p>
            <a:pPr lvl="1"/>
            <a:r>
              <a:rPr lang="en-US" dirty="0"/>
              <a:t>Observable quantities together</a:t>
            </a:r>
          </a:p>
          <a:p>
            <a:pPr lvl="1"/>
            <a:r>
              <a:rPr lang="en-US" dirty="0"/>
              <a:t>Theoretical constructs to observables</a:t>
            </a:r>
          </a:p>
          <a:p>
            <a:pPr lvl="1"/>
            <a:r>
              <a:rPr lang="en-US" dirty="0"/>
              <a:t>Theoretical constructs to one another</a:t>
            </a:r>
          </a:p>
          <a:p>
            <a:r>
              <a:rPr lang="en-US" dirty="0"/>
              <a:t>For a construct to be scientifically admissible it must (directly or indirectly) involve observables</a:t>
            </a:r>
          </a:p>
          <a:p>
            <a:r>
              <a:rPr lang="en-US" dirty="0"/>
              <a:t>Learning more about a construct means expanding the nomological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F0DC8-9E71-2740-9FB2-B6469A4ADE01}"/>
              </a:ext>
            </a:extLst>
          </p:cNvPr>
          <p:cNvSpPr txBox="1"/>
          <p:nvPr/>
        </p:nvSpPr>
        <p:spPr>
          <a:xfrm>
            <a:off x="7488195" y="6363730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Cronbach &amp; </a:t>
            </a:r>
            <a:r>
              <a:rPr lang="en-US" dirty="0" err="1"/>
              <a:t>Meehl</a:t>
            </a:r>
            <a:r>
              <a:rPr lang="en-US" dirty="0"/>
              <a:t> (1954)</a:t>
            </a:r>
          </a:p>
        </p:txBody>
      </p:sp>
    </p:spTree>
    <p:extLst>
      <p:ext uri="{BB962C8B-B14F-4D97-AF65-F5344CB8AC3E}">
        <p14:creationId xmlns:p14="http://schemas.microsoft.com/office/powerpoint/2010/main" val="176857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D6D0-FD3D-FB4D-A418-05D0850B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0D1F-0398-2B4B-B8B1-78351980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Unless the network makes contact with observations, and exhibits explicit, public steps of inference, construct validation cannot be claimed (p12)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F0DC8-9E71-2740-9FB2-B6469A4ADE01}"/>
              </a:ext>
            </a:extLst>
          </p:cNvPr>
          <p:cNvSpPr txBox="1"/>
          <p:nvPr/>
        </p:nvSpPr>
        <p:spPr>
          <a:xfrm>
            <a:off x="7488195" y="6363730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Cronbach &amp; </a:t>
            </a:r>
            <a:r>
              <a:rPr lang="en-US" dirty="0" err="1"/>
              <a:t>Meehl</a:t>
            </a:r>
            <a:r>
              <a:rPr lang="en-US" dirty="0"/>
              <a:t> (1954)</a:t>
            </a:r>
          </a:p>
        </p:txBody>
      </p:sp>
    </p:spTree>
    <p:extLst>
      <p:ext uri="{BB962C8B-B14F-4D97-AF65-F5344CB8AC3E}">
        <p14:creationId xmlns:p14="http://schemas.microsoft.com/office/powerpoint/2010/main" val="279340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ss, sky, outdoor, person, and fire">
            <a:extLst>
              <a:ext uri="{FF2B5EF4-FFF2-40B4-BE49-F238E27FC236}">
                <a16:creationId xmlns:a16="http://schemas.microsoft.com/office/drawing/2014/main" id="{6C426640-63CB-7D4E-8CA9-BB382C9E9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221" y="298220"/>
            <a:ext cx="2570942" cy="18967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446C9A-8DCB-7D45-83C3-C5849EEA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93" y="1831986"/>
            <a:ext cx="9603275" cy="4160216"/>
          </a:xfrm>
        </p:spPr>
        <p:txBody>
          <a:bodyPr>
            <a:normAutofit/>
          </a:bodyPr>
          <a:lstStyle/>
          <a:p>
            <a:r>
              <a:rPr lang="en-GB" dirty="0"/>
              <a:t>Does the measure refer to </a:t>
            </a:r>
            <a:r>
              <a:rPr lang="en-GB" b="1" dirty="0"/>
              <a:t>underlying theoretical concepts</a:t>
            </a:r>
            <a:r>
              <a:rPr lang="en-GB" dirty="0"/>
              <a:t>? </a:t>
            </a:r>
          </a:p>
          <a:p>
            <a:r>
              <a:rPr lang="en-GB" dirty="0"/>
              <a:t>Is there a well-developed theoretical and conceptual understanding of the construct/dimension being measured?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D865B9-4C6C-0949-9D7A-61576EA702B1}"/>
              </a:ext>
            </a:extLst>
          </p:cNvPr>
          <p:cNvSpPr txBox="1">
            <a:spLocks/>
          </p:cNvSpPr>
          <p:nvPr/>
        </p:nvSpPr>
        <p:spPr>
          <a:xfrm>
            <a:off x="879686" y="875765"/>
            <a:ext cx="11312314" cy="789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Trebuchet MS" panose="020B0603020202020204" pitchFamily="34" charset="0"/>
              </a:rPr>
              <a:t>Nomological Networks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0B8DA3-4BEE-4568-AA4D-E902F9AE1CB4}"/>
              </a:ext>
            </a:extLst>
          </p:cNvPr>
          <p:cNvSpPr txBox="1"/>
          <p:nvPr/>
        </p:nvSpPr>
        <p:spPr>
          <a:xfrm>
            <a:off x="2852928" y="4881522"/>
            <a:ext cx="1973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CA0CD-CFEB-46C1-9930-29360E6C3C51}"/>
              </a:ext>
            </a:extLst>
          </p:cNvPr>
          <p:cNvSpPr txBox="1"/>
          <p:nvPr/>
        </p:nvSpPr>
        <p:spPr>
          <a:xfrm>
            <a:off x="6535843" y="4881522"/>
            <a:ext cx="1784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Smoke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27B9D-6592-489F-B206-BDD8D34C826E}"/>
              </a:ext>
            </a:extLst>
          </p:cNvPr>
          <p:cNvSpPr txBox="1"/>
          <p:nvPr/>
        </p:nvSpPr>
        <p:spPr>
          <a:xfrm>
            <a:off x="5065207" y="3512363"/>
            <a:ext cx="1973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Heat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76265-5233-47DA-8C93-DD90FC4FBDBE}"/>
              </a:ext>
            </a:extLst>
          </p:cNvPr>
          <p:cNvSpPr txBox="1"/>
          <p:nvPr/>
        </p:nvSpPr>
        <p:spPr>
          <a:xfrm>
            <a:off x="879686" y="6392943"/>
            <a:ext cx="1973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5EDC3-A327-4EB5-9C01-5146B3C94729}"/>
              </a:ext>
            </a:extLst>
          </p:cNvPr>
          <p:cNvSpPr txBox="1"/>
          <p:nvPr/>
        </p:nvSpPr>
        <p:spPr>
          <a:xfrm>
            <a:off x="2645565" y="3482285"/>
            <a:ext cx="1973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Fuel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6859C9-FA90-42E0-8B29-AB52C0593070}"/>
              </a:ext>
            </a:extLst>
          </p:cNvPr>
          <p:cNvSpPr txBox="1"/>
          <p:nvPr/>
        </p:nvSpPr>
        <p:spPr>
          <a:xfrm>
            <a:off x="307593" y="3507589"/>
            <a:ext cx="1973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Air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5590EE-1201-41AC-B4DD-F4BFE76D8AEC}"/>
              </a:ext>
            </a:extLst>
          </p:cNvPr>
          <p:cNvCxnSpPr>
            <a:stCxn id="14" idx="2"/>
            <a:endCxn id="2" idx="0"/>
          </p:cNvCxnSpPr>
          <p:nvPr/>
        </p:nvCxnSpPr>
        <p:spPr>
          <a:xfrm>
            <a:off x="3632186" y="3851617"/>
            <a:ext cx="207363" cy="1029905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B6939E-8D9E-4457-A113-0C6C6A377E3C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>
            <a:off x="1294214" y="3876921"/>
            <a:ext cx="2545335" cy="100460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9E2ACB-26A8-4188-9FB8-624140046E51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839549" y="4018386"/>
            <a:ext cx="2098936" cy="86313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155A6E-54CC-48AB-8890-570398E71C3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826170" y="5066188"/>
            <a:ext cx="1709673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37D8A6-83A5-4E80-AD0A-4467E14908A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041905" y="5250854"/>
            <a:ext cx="797644" cy="1326755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A4D0B0-BE7A-4604-8CB0-D8A39FCF2DC2}"/>
              </a:ext>
            </a:extLst>
          </p:cNvPr>
          <p:cNvSpPr txBox="1"/>
          <p:nvPr/>
        </p:nvSpPr>
        <p:spPr>
          <a:xfrm>
            <a:off x="6568187" y="6065290"/>
            <a:ext cx="1784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Water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67B8C8-396B-44CE-8E57-0F58BE21397B}"/>
              </a:ext>
            </a:extLst>
          </p:cNvPr>
          <p:cNvCxnSpPr>
            <a:cxnSpLocks/>
          </p:cNvCxnSpPr>
          <p:nvPr/>
        </p:nvCxnSpPr>
        <p:spPr>
          <a:xfrm>
            <a:off x="4028526" y="5142388"/>
            <a:ext cx="2507317" cy="1219146"/>
          </a:xfrm>
          <a:prstGeom prst="straightConnector1">
            <a:avLst/>
          </a:prstGeom>
          <a:ln w="69850">
            <a:solidFill>
              <a:srgbClr val="EE1A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CFCD10-D1CE-F94C-A185-D1B6CB048C13}"/>
              </a:ext>
            </a:extLst>
          </p:cNvPr>
          <p:cNvSpPr txBox="1"/>
          <p:nvPr/>
        </p:nvSpPr>
        <p:spPr>
          <a:xfrm>
            <a:off x="333632" y="5474043"/>
            <a:ext cx="1085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Cooking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135A33-EE63-A043-BD37-92BAB2DF48D5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419570" y="5142153"/>
            <a:ext cx="1333706" cy="51655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41085B-BA94-C04A-AE0C-44D43B8F7EA1}"/>
              </a:ext>
            </a:extLst>
          </p:cNvPr>
          <p:cNvSpPr txBox="1"/>
          <p:nvPr/>
        </p:nvSpPr>
        <p:spPr>
          <a:xfrm>
            <a:off x="3839547" y="6361534"/>
            <a:ext cx="229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Made of diamonds?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532CAB-1319-4141-B714-487FFB013F8C}"/>
              </a:ext>
            </a:extLst>
          </p:cNvPr>
          <p:cNvCxnSpPr>
            <a:cxnSpLocks/>
          </p:cNvCxnSpPr>
          <p:nvPr/>
        </p:nvCxnSpPr>
        <p:spPr>
          <a:xfrm flipH="1" flipV="1">
            <a:off x="3996182" y="5400431"/>
            <a:ext cx="749862" cy="97141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DE76A5-698A-B443-99F2-2FBA3A498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056" y="1515927"/>
            <a:ext cx="4805211" cy="3754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62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11" grpId="0" animBg="1"/>
      <p:bldP spid="14" grpId="0" animBg="1"/>
      <p:bldP spid="16" grpId="0" animBg="1"/>
      <p:bldP spid="34" grpId="0" animBg="1"/>
      <p:bldP spid="9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E1F2-5840-0346-8AB4-79FE74EF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27C76-CF6B-2541-9EDD-5932E4E8EA59}"/>
              </a:ext>
            </a:extLst>
          </p:cNvPr>
          <p:cNvSpPr/>
          <p:nvPr/>
        </p:nvSpPr>
        <p:spPr>
          <a:xfrm>
            <a:off x="1408670" y="2137719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39336-1369-8C47-9641-5F969A2701F8}"/>
              </a:ext>
            </a:extLst>
          </p:cNvPr>
          <p:cNvSpPr/>
          <p:nvPr/>
        </p:nvSpPr>
        <p:spPr>
          <a:xfrm>
            <a:off x="5441091" y="2137718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Sweaty Palms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1725988-EFC9-EC45-A499-942AE1E61814}"/>
              </a:ext>
            </a:extLst>
          </p:cNvPr>
          <p:cNvSpPr/>
          <p:nvPr/>
        </p:nvSpPr>
        <p:spPr>
          <a:xfrm>
            <a:off x="3369275" y="2462082"/>
            <a:ext cx="1878227" cy="64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67FA7-4D45-8B4F-A4F9-C1A30764867D}"/>
              </a:ext>
            </a:extLst>
          </p:cNvPr>
          <p:cNvSpPr/>
          <p:nvPr/>
        </p:nvSpPr>
        <p:spPr>
          <a:xfrm>
            <a:off x="2977979" y="4695568"/>
            <a:ext cx="2137719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Failed Exam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24DD96-DBF5-3F44-89E3-3705773EE2E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2292178" y="3429000"/>
            <a:ext cx="1754661" cy="126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2B1464-2E51-CA47-B78B-F553C9C4FE37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4046839" y="3428999"/>
            <a:ext cx="2277760" cy="126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030CAA-1525-B141-B26A-7C4901DB99B3}"/>
              </a:ext>
            </a:extLst>
          </p:cNvPr>
          <p:cNvSpPr/>
          <p:nvPr/>
        </p:nvSpPr>
        <p:spPr>
          <a:xfrm>
            <a:off x="1408670" y="2150075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Anxiety Proneness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3E4F62-5CFD-0F4D-8179-AECCDCDCAC02}"/>
              </a:ext>
            </a:extLst>
          </p:cNvPr>
          <p:cNvSpPr/>
          <p:nvPr/>
        </p:nvSpPr>
        <p:spPr>
          <a:xfrm>
            <a:off x="1408670" y="2143897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Academic aspiration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217FC8-D344-6046-89B1-9C5CDFE6F77D}"/>
              </a:ext>
            </a:extLst>
          </p:cNvPr>
          <p:cNvSpPr/>
          <p:nvPr/>
        </p:nvSpPr>
        <p:spPr>
          <a:xfrm>
            <a:off x="2977978" y="4683212"/>
            <a:ext cx="2137719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Threat of pain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E1F2-5840-0346-8AB4-79FE74EF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27C76-CF6B-2541-9EDD-5932E4E8EA59}"/>
              </a:ext>
            </a:extLst>
          </p:cNvPr>
          <p:cNvSpPr/>
          <p:nvPr/>
        </p:nvSpPr>
        <p:spPr>
          <a:xfrm>
            <a:off x="5980670" y="2273643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39336-1369-8C47-9641-5F969A2701F8}"/>
              </a:ext>
            </a:extLst>
          </p:cNvPr>
          <p:cNvSpPr/>
          <p:nvPr/>
        </p:nvSpPr>
        <p:spPr>
          <a:xfrm>
            <a:off x="10013091" y="2273642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Sweaty Palms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1725988-EFC9-EC45-A499-942AE1E61814}"/>
              </a:ext>
            </a:extLst>
          </p:cNvPr>
          <p:cNvSpPr/>
          <p:nvPr/>
        </p:nvSpPr>
        <p:spPr>
          <a:xfrm>
            <a:off x="7941275" y="2598006"/>
            <a:ext cx="1878227" cy="64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67FA7-4D45-8B4F-A4F9-C1A30764867D}"/>
              </a:ext>
            </a:extLst>
          </p:cNvPr>
          <p:cNvSpPr/>
          <p:nvPr/>
        </p:nvSpPr>
        <p:spPr>
          <a:xfrm>
            <a:off x="7549979" y="4831492"/>
            <a:ext cx="2137719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Failed Exam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24DD96-DBF5-3F44-89E3-3705773EE2E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864178" y="3564924"/>
            <a:ext cx="1754661" cy="126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2B1464-2E51-CA47-B78B-F553C9C4FE37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8618839" y="3564923"/>
            <a:ext cx="2277760" cy="126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3FBDB-9C7E-7748-8807-969C2C660EC8}"/>
              </a:ext>
            </a:extLst>
          </p:cNvPr>
          <p:cNvSpPr/>
          <p:nvPr/>
        </p:nvSpPr>
        <p:spPr>
          <a:xfrm>
            <a:off x="2633020" y="2137719"/>
            <a:ext cx="1767016" cy="12912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Observed tenseness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1EC3C-4A29-F040-B9B0-F4373AF69016}"/>
              </a:ext>
            </a:extLst>
          </p:cNvPr>
          <p:cNvSpPr/>
          <p:nvPr/>
        </p:nvSpPr>
        <p:spPr>
          <a:xfrm>
            <a:off x="2606248" y="3685445"/>
            <a:ext cx="1767016" cy="12912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Intellectual inefficiency from electric shock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E1D3F-9DFC-254B-9CB1-F543AF4B19EB}"/>
              </a:ext>
            </a:extLst>
          </p:cNvPr>
          <p:cNvSpPr/>
          <p:nvPr/>
        </p:nvSpPr>
        <p:spPr>
          <a:xfrm>
            <a:off x="2541373" y="5233170"/>
            <a:ext cx="1767016" cy="12912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Anxiety scale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E3E1DE3-9FE3-9B45-B127-D2C8EB23CF97}"/>
              </a:ext>
            </a:extLst>
          </p:cNvPr>
          <p:cNvSpPr/>
          <p:nvPr/>
        </p:nvSpPr>
        <p:spPr>
          <a:xfrm>
            <a:off x="4590022" y="2542423"/>
            <a:ext cx="1387045" cy="676533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0.45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4A2B876-1F32-FA40-88FE-910F6053CE02}"/>
              </a:ext>
            </a:extLst>
          </p:cNvPr>
          <p:cNvSpPr/>
          <p:nvPr/>
        </p:nvSpPr>
        <p:spPr>
          <a:xfrm rot="19714509">
            <a:off x="4322990" y="3586075"/>
            <a:ext cx="1767016" cy="64255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0.55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F735B91-112D-464C-BDFF-A978E9065A9F}"/>
              </a:ext>
            </a:extLst>
          </p:cNvPr>
          <p:cNvSpPr/>
          <p:nvPr/>
        </p:nvSpPr>
        <p:spPr>
          <a:xfrm rot="18971088">
            <a:off x="3943034" y="4471128"/>
            <a:ext cx="3134897" cy="64255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0.68</a:t>
            </a:r>
          </a:p>
        </p:txBody>
      </p:sp>
    </p:spTree>
    <p:extLst>
      <p:ext uri="{BB962C8B-B14F-4D97-AF65-F5344CB8AC3E}">
        <p14:creationId xmlns:p14="http://schemas.microsoft.com/office/powerpoint/2010/main" val="21295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E1F2-5840-0346-8AB4-79FE74EF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27C76-CF6B-2541-9EDD-5932E4E8EA59}"/>
              </a:ext>
            </a:extLst>
          </p:cNvPr>
          <p:cNvSpPr/>
          <p:nvPr/>
        </p:nvSpPr>
        <p:spPr>
          <a:xfrm>
            <a:off x="5980670" y="2273643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39336-1369-8C47-9641-5F969A2701F8}"/>
              </a:ext>
            </a:extLst>
          </p:cNvPr>
          <p:cNvSpPr/>
          <p:nvPr/>
        </p:nvSpPr>
        <p:spPr>
          <a:xfrm>
            <a:off x="10013091" y="2273642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Sweaty Palms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1725988-EFC9-EC45-A499-942AE1E61814}"/>
              </a:ext>
            </a:extLst>
          </p:cNvPr>
          <p:cNvSpPr/>
          <p:nvPr/>
        </p:nvSpPr>
        <p:spPr>
          <a:xfrm>
            <a:off x="7941275" y="2598006"/>
            <a:ext cx="1878227" cy="64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67FA7-4D45-8B4F-A4F9-C1A30764867D}"/>
              </a:ext>
            </a:extLst>
          </p:cNvPr>
          <p:cNvSpPr/>
          <p:nvPr/>
        </p:nvSpPr>
        <p:spPr>
          <a:xfrm>
            <a:off x="7549979" y="4831492"/>
            <a:ext cx="2137719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Failed Exam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24DD96-DBF5-3F44-89E3-3705773EE2E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864178" y="3564924"/>
            <a:ext cx="1754661" cy="126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2B1464-2E51-CA47-B78B-F553C9C4FE37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8618839" y="3564923"/>
            <a:ext cx="2277760" cy="126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3FBDB-9C7E-7748-8807-969C2C660EC8}"/>
              </a:ext>
            </a:extLst>
          </p:cNvPr>
          <p:cNvSpPr/>
          <p:nvPr/>
        </p:nvSpPr>
        <p:spPr>
          <a:xfrm>
            <a:off x="2633020" y="2137719"/>
            <a:ext cx="1767016" cy="12912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1EC3C-4A29-F040-B9B0-F4373AF69016}"/>
              </a:ext>
            </a:extLst>
          </p:cNvPr>
          <p:cNvSpPr/>
          <p:nvPr/>
        </p:nvSpPr>
        <p:spPr>
          <a:xfrm>
            <a:off x="2606248" y="3685445"/>
            <a:ext cx="1767016" cy="12912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Vocational aim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E1D3F-9DFC-254B-9CB1-F543AF4B19EB}"/>
              </a:ext>
            </a:extLst>
          </p:cNvPr>
          <p:cNvSpPr/>
          <p:nvPr/>
        </p:nvSpPr>
        <p:spPr>
          <a:xfrm>
            <a:off x="2541373" y="5233170"/>
            <a:ext cx="1767016" cy="12912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orientation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E3E1DE3-9FE3-9B45-B127-D2C8EB23CF97}"/>
              </a:ext>
            </a:extLst>
          </p:cNvPr>
          <p:cNvSpPr/>
          <p:nvPr/>
        </p:nvSpPr>
        <p:spPr>
          <a:xfrm>
            <a:off x="4590022" y="2542423"/>
            <a:ext cx="1387045" cy="676533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0.01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4A2B876-1F32-FA40-88FE-910F6053CE02}"/>
              </a:ext>
            </a:extLst>
          </p:cNvPr>
          <p:cNvSpPr/>
          <p:nvPr/>
        </p:nvSpPr>
        <p:spPr>
          <a:xfrm rot="19714509">
            <a:off x="4322990" y="3586075"/>
            <a:ext cx="1767016" cy="64255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-0.009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F735B91-112D-464C-BDFF-A978E9065A9F}"/>
              </a:ext>
            </a:extLst>
          </p:cNvPr>
          <p:cNvSpPr/>
          <p:nvPr/>
        </p:nvSpPr>
        <p:spPr>
          <a:xfrm rot="18971088">
            <a:off x="3943034" y="4471128"/>
            <a:ext cx="3134897" cy="64255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0.003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C92002-3107-3645-8695-4B104068973C}"/>
              </a:ext>
            </a:extLst>
          </p:cNvPr>
          <p:cNvSpPr/>
          <p:nvPr/>
        </p:nvSpPr>
        <p:spPr>
          <a:xfrm>
            <a:off x="5980670" y="2285999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Anxiety Proneness</a:t>
            </a:r>
          </a:p>
        </p:txBody>
      </p:sp>
    </p:spTree>
    <p:extLst>
      <p:ext uri="{BB962C8B-B14F-4D97-AF65-F5344CB8AC3E}">
        <p14:creationId xmlns:p14="http://schemas.microsoft.com/office/powerpoint/2010/main" val="396820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907B-14DD-BF47-A0D5-13DCD72A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AE76-4996-1F4B-8E18-EBA9C2C1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8318" cy="4351338"/>
          </a:xfrm>
        </p:spPr>
        <p:txBody>
          <a:bodyPr/>
          <a:lstStyle/>
          <a:p>
            <a:r>
              <a:rPr lang="en-US" dirty="0"/>
              <a:t>To what extent can we claim that Procrastination exists?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6631F0-4EC3-F84F-AAF9-EA47ABD4D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364" y="2617009"/>
            <a:ext cx="5471673" cy="2461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402392-370A-274C-823F-760F07BD074E}"/>
              </a:ext>
            </a:extLst>
          </p:cNvPr>
          <p:cNvSpPr txBox="1"/>
          <p:nvPr/>
        </p:nvSpPr>
        <p:spPr>
          <a:xfrm>
            <a:off x="243647" y="3526972"/>
            <a:ext cx="2662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Meta-analysis:</a:t>
            </a:r>
          </a:p>
          <a:p>
            <a:r>
              <a:rPr lang="en-US" dirty="0"/>
              <a:t>A statistical analysis that is</a:t>
            </a:r>
          </a:p>
          <a:p>
            <a:r>
              <a:rPr lang="en-US" dirty="0"/>
              <a:t>run on the results of </a:t>
            </a:r>
          </a:p>
          <a:p>
            <a:r>
              <a:rPr lang="en-US" dirty="0"/>
              <a:t>a set of studies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72BD0-775F-694A-87C6-028D902D3644}"/>
              </a:ext>
            </a:extLst>
          </p:cNvPr>
          <p:cNvSpPr txBox="1"/>
          <p:nvPr/>
        </p:nvSpPr>
        <p:spPr>
          <a:xfrm>
            <a:off x="8583168" y="681037"/>
            <a:ext cx="355328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Demographics &amp; cognitive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Personality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Conscientiousness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Neuroticism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Trait anxiety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Pessimism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Self Efficacy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Self esteem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Fear of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Perfectionism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‘self handicapping’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 anxiety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Missed deadlines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spent preparing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spent performing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85FB0A7-52C8-2047-882D-2071EBF6673A}"/>
              </a:ext>
            </a:extLst>
          </p:cNvPr>
          <p:cNvSpPr/>
          <p:nvPr/>
        </p:nvSpPr>
        <p:spPr>
          <a:xfrm>
            <a:off x="6364224" y="5596128"/>
            <a:ext cx="2621280" cy="1011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Observable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F6409A6C-BD0A-CE48-82E2-0CC0A76A11FB}"/>
              </a:ext>
            </a:extLst>
          </p:cNvPr>
          <p:cNvSpPr/>
          <p:nvPr/>
        </p:nvSpPr>
        <p:spPr>
          <a:xfrm rot="16200000">
            <a:off x="5083193" y="2586406"/>
            <a:ext cx="4781006" cy="13279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Theoretical Constructs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537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F893-03EE-A14E-A12A-26091270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7F5AA-0EC9-5842-9178-5ECDDB6BEF7D}"/>
              </a:ext>
            </a:extLst>
          </p:cNvPr>
          <p:cNvSpPr/>
          <p:nvPr/>
        </p:nvSpPr>
        <p:spPr>
          <a:xfrm>
            <a:off x="4637314" y="5185955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Procrastination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55B9D-999A-DB4D-9EC0-5BF4102DD108}"/>
              </a:ext>
            </a:extLst>
          </p:cNvPr>
          <p:cNvSpPr/>
          <p:nvPr/>
        </p:nvSpPr>
        <p:spPr>
          <a:xfrm>
            <a:off x="4637314" y="1506878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Conscientiousness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8CAB30EC-5896-1F4C-9172-D99E06163F74}"/>
              </a:ext>
            </a:extLst>
          </p:cNvPr>
          <p:cNvSpPr/>
          <p:nvPr/>
        </p:nvSpPr>
        <p:spPr>
          <a:xfrm rot="16200000">
            <a:off x="4519748" y="3537835"/>
            <a:ext cx="2377440" cy="96665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-0.67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76095-C1F4-7142-A343-CC298E6A7DCB}"/>
              </a:ext>
            </a:extLst>
          </p:cNvPr>
          <p:cNvSpPr/>
          <p:nvPr/>
        </p:nvSpPr>
        <p:spPr>
          <a:xfrm>
            <a:off x="117566" y="5345816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Neuroticism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076EDEE3-5CC9-D646-B531-AB85C5A51A59}"/>
              </a:ext>
            </a:extLst>
          </p:cNvPr>
          <p:cNvSpPr/>
          <p:nvPr/>
        </p:nvSpPr>
        <p:spPr>
          <a:xfrm>
            <a:off x="2259874" y="5525272"/>
            <a:ext cx="2377440" cy="966652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0.26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5E6AE92-64C8-4749-A734-44A27B00310F}"/>
              </a:ext>
            </a:extLst>
          </p:cNvPr>
          <p:cNvSpPr/>
          <p:nvPr/>
        </p:nvSpPr>
        <p:spPr>
          <a:xfrm>
            <a:off x="6779622" y="5525271"/>
            <a:ext cx="2377440" cy="966652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88F0FF-59CA-964E-B57C-A2A1E745F050}"/>
              </a:ext>
            </a:extLst>
          </p:cNvPr>
          <p:cNvSpPr/>
          <p:nvPr/>
        </p:nvSpPr>
        <p:spPr>
          <a:xfrm>
            <a:off x="9146177" y="5361986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Trait Anxiety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4AE9D7-CFF2-0A45-86B7-092686F7C57A}"/>
              </a:ext>
            </a:extLst>
          </p:cNvPr>
          <p:cNvSpPr txBox="1"/>
          <p:nvPr/>
        </p:nvSpPr>
        <p:spPr>
          <a:xfrm>
            <a:off x="6096000" y="3655524"/>
            <a:ext cx="2921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research  also suggests</a:t>
            </a:r>
          </a:p>
          <a:p>
            <a:r>
              <a:rPr lang="en-US" dirty="0"/>
              <a:t>this strength of connection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9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5.2|3.5|1.5|0.9|3.9|1.1|22.4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6|12.6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2.5|1.7|10|8.2|8.3|13|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0.9|6.4|1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9.4|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ademicYear xmlns="3450dea5-9c92-46d7-80ec-867c4bee00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4CEED2317540A995C301D6CF1D5B" ma:contentTypeVersion="12" ma:contentTypeDescription="Create a new document." ma:contentTypeScope="" ma:versionID="8bc555a23d7961a403ffe09941ec6174">
  <xsd:schema xmlns:xsd="http://www.w3.org/2001/XMLSchema" xmlns:xs="http://www.w3.org/2001/XMLSchema" xmlns:p="http://schemas.microsoft.com/office/2006/metadata/properties" xmlns:ns2="3450dea5-9c92-46d7-80ec-867c4bee000d" xmlns:ns3="a544f5c6-c2b2-44cf-9139-519269434505" targetNamespace="http://schemas.microsoft.com/office/2006/metadata/properties" ma:root="true" ma:fieldsID="f3284d8fa4187eed0b7e9a3acab04707" ns2:_="" ns3:_="">
    <xsd:import namespace="3450dea5-9c92-46d7-80ec-867c4bee000d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AcademicYea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0dea5-9c92-46d7-80ec-867c4bee0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AcademicYear" ma:index="15" nillable="true" ma:displayName="Academic Year" ma:format="Dropdown" ma:internalName="AcademicYear">
      <xsd:simpleType>
        <xsd:restriction base="dms:Text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117354-1BCE-4B68-BE95-25B3FDC5A098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544f5c6-c2b2-44cf-9139-519269434505"/>
    <ds:schemaRef ds:uri="http://purl.org/dc/dcmitype/"/>
    <ds:schemaRef ds:uri="http://schemas.microsoft.com/office/2006/metadata/properties"/>
    <ds:schemaRef ds:uri="http://purl.org/dc/terms/"/>
    <ds:schemaRef ds:uri="3450dea5-9c92-46d7-80ec-867c4bee000d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892392D-0BBF-4F5A-94E2-9F1DD21A17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9ED1D4-417D-4652-995E-843F23671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0dea5-9c92-46d7-80ec-867c4bee000d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360</Words>
  <Application>Microsoft Macintosh PowerPoint</Application>
  <PresentationFormat>Widescreen</PresentationFormat>
  <Paragraphs>135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Office Theme</vt:lpstr>
      <vt:lpstr>1_Office Theme</vt:lpstr>
      <vt:lpstr>Nomological Networks</vt:lpstr>
      <vt:lpstr>Nomological Networks</vt:lpstr>
      <vt:lpstr>Nomological Networks</vt:lpstr>
      <vt:lpstr>PowerPoint Presentation</vt:lpstr>
      <vt:lpstr>Nomological Networks</vt:lpstr>
      <vt:lpstr>Nomological Networks</vt:lpstr>
      <vt:lpstr>Nomological Networks</vt:lpstr>
      <vt:lpstr>Nomological Networks</vt:lpstr>
      <vt:lpstr>Nomological Networks</vt:lpstr>
      <vt:lpstr>Nomological Networks</vt:lpstr>
      <vt:lpstr>Nomological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Nomological Networks</dc:title>
  <dc:creator>Oliver Clark</dc:creator>
  <cp:lastModifiedBy>Oliver Clark</cp:lastModifiedBy>
  <cp:revision>16</cp:revision>
  <dcterms:created xsi:type="dcterms:W3CDTF">2021-03-08T13:36:23Z</dcterms:created>
  <dcterms:modified xsi:type="dcterms:W3CDTF">2021-03-17T19:11:11Z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0x0101005AF24CEED2317540A995C301D6CF1D5B</vt:lpwstr>
  </property>
</Properties>
</file>