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ppt/ink/ink2.xml" ContentType="application/inkml+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26" r:id="rId3"/>
    <p:sldId id="328" r:id="rId4"/>
    <p:sldId id="329" r:id="rId5"/>
    <p:sldId id="330" r:id="rId6"/>
    <p:sldId id="332" r:id="rId7"/>
    <p:sldId id="333" r:id="rId8"/>
    <p:sldId id="334" r:id="rId9"/>
    <p:sldId id="336" r:id="rId10"/>
    <p:sldId id="337" r:id="rId11"/>
    <p:sldId id="338" r:id="rId12"/>
    <p:sldId id="3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76" d="100"/>
          <a:sy n="76"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52022-81C7-4C23-B954-6A2216BBE2E6}"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DC91E7E3-39CB-49BF-AB17-4494E90B1DF1}">
      <dgm:prSet/>
      <dgm:spPr/>
      <dgm:t>
        <a:bodyPr/>
        <a:lstStyle/>
        <a:p>
          <a:pPr>
            <a:defRPr cap="all"/>
          </a:pPr>
          <a:r>
            <a:rPr lang="en-US"/>
            <a:t>The ‘product’ of a personality survey</a:t>
          </a:r>
        </a:p>
      </dgm:t>
    </dgm:pt>
    <dgm:pt modelId="{E66D93EC-57A9-40E7-8F46-B38AB82EAF2B}" type="parTrans" cxnId="{3AB4EA5D-44A9-49CC-977E-258FA7575C2B}">
      <dgm:prSet/>
      <dgm:spPr/>
      <dgm:t>
        <a:bodyPr/>
        <a:lstStyle/>
        <a:p>
          <a:endParaRPr lang="en-US"/>
        </a:p>
      </dgm:t>
    </dgm:pt>
    <dgm:pt modelId="{AC1E0375-5007-44F5-B3E1-A16304870026}" type="sibTrans" cxnId="{3AB4EA5D-44A9-49CC-977E-258FA7575C2B}">
      <dgm:prSet/>
      <dgm:spPr/>
      <dgm:t>
        <a:bodyPr/>
        <a:lstStyle/>
        <a:p>
          <a:endParaRPr lang="en-US"/>
        </a:p>
      </dgm:t>
    </dgm:pt>
    <dgm:pt modelId="{FF1797D7-ADD4-46E7-B761-4BF4CC707BDD}">
      <dgm:prSet/>
      <dgm:spPr/>
      <dgm:t>
        <a:bodyPr/>
        <a:lstStyle/>
        <a:p>
          <a:pPr>
            <a:defRPr cap="all"/>
          </a:pPr>
          <a:r>
            <a:rPr lang="en-US"/>
            <a:t>Structured, accessible, and useful</a:t>
          </a:r>
        </a:p>
      </dgm:t>
    </dgm:pt>
    <dgm:pt modelId="{84E6AFA3-CF7E-4510-AA81-90042011D6FE}" type="parTrans" cxnId="{723EDD52-270E-4035-B30D-C45F44F96483}">
      <dgm:prSet/>
      <dgm:spPr/>
      <dgm:t>
        <a:bodyPr/>
        <a:lstStyle/>
        <a:p>
          <a:endParaRPr lang="en-US"/>
        </a:p>
      </dgm:t>
    </dgm:pt>
    <dgm:pt modelId="{484B65AA-2EB6-4ACD-AC56-E17DC6CB238F}" type="sibTrans" cxnId="{723EDD52-270E-4035-B30D-C45F44F96483}">
      <dgm:prSet/>
      <dgm:spPr/>
      <dgm:t>
        <a:bodyPr/>
        <a:lstStyle/>
        <a:p>
          <a:endParaRPr lang="en-US"/>
        </a:p>
      </dgm:t>
    </dgm:pt>
    <dgm:pt modelId="{8561C7BF-AE23-4C8B-A7CC-F28A9138D80F}">
      <dgm:prSet/>
      <dgm:spPr/>
      <dgm:t>
        <a:bodyPr/>
        <a:lstStyle/>
        <a:p>
          <a:pPr>
            <a:defRPr cap="all"/>
          </a:pPr>
          <a:r>
            <a:rPr lang="en-US"/>
            <a:t>Do not ‘over-claim’</a:t>
          </a:r>
        </a:p>
      </dgm:t>
    </dgm:pt>
    <dgm:pt modelId="{C5BDABC2-05DE-48B2-A47E-104BDD1F23A6}" type="parTrans" cxnId="{B2063D72-4785-4C63-AD18-1A9D3CD75372}">
      <dgm:prSet/>
      <dgm:spPr/>
      <dgm:t>
        <a:bodyPr/>
        <a:lstStyle/>
        <a:p>
          <a:endParaRPr lang="en-US"/>
        </a:p>
      </dgm:t>
    </dgm:pt>
    <dgm:pt modelId="{C664326F-B11B-471C-878B-F9F86BAC8B18}" type="sibTrans" cxnId="{B2063D72-4785-4C63-AD18-1A9D3CD75372}">
      <dgm:prSet/>
      <dgm:spPr/>
      <dgm:t>
        <a:bodyPr/>
        <a:lstStyle/>
        <a:p>
          <a:endParaRPr lang="en-US"/>
        </a:p>
      </dgm:t>
    </dgm:pt>
    <dgm:pt modelId="{81FF35BB-507A-4F44-9E90-D7507ED8E862}" type="pres">
      <dgm:prSet presAssocID="{FD452022-81C7-4C23-B954-6A2216BBE2E6}" presName="root" presStyleCnt="0">
        <dgm:presLayoutVars>
          <dgm:dir/>
          <dgm:resizeHandles val="exact"/>
        </dgm:presLayoutVars>
      </dgm:prSet>
      <dgm:spPr/>
    </dgm:pt>
    <dgm:pt modelId="{EAE47737-B31D-408B-8FBA-B7420B9651D4}" type="pres">
      <dgm:prSet presAssocID="{DC91E7E3-39CB-49BF-AB17-4494E90B1DF1}" presName="compNode" presStyleCnt="0"/>
      <dgm:spPr/>
    </dgm:pt>
    <dgm:pt modelId="{B75CFB96-77FA-4419-A2C2-E5B2B32BA349}" type="pres">
      <dgm:prSet presAssocID="{DC91E7E3-39CB-49BF-AB17-4494E90B1DF1}" presName="iconBgRect" presStyleLbl="bgShp" presStyleIdx="0" presStyleCnt="3"/>
      <dgm:spPr/>
    </dgm:pt>
    <dgm:pt modelId="{1257ACC9-B16C-4F6F-B6F1-9658DCDEFBA7}" type="pres">
      <dgm:prSet presAssocID="{DC91E7E3-39CB-49BF-AB17-4494E90B1D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Face with Solid Fill"/>
        </a:ext>
      </dgm:extLst>
    </dgm:pt>
    <dgm:pt modelId="{39E84813-A060-43F1-9912-FD19D4BBC886}" type="pres">
      <dgm:prSet presAssocID="{DC91E7E3-39CB-49BF-AB17-4494E90B1DF1}" presName="spaceRect" presStyleCnt="0"/>
      <dgm:spPr/>
    </dgm:pt>
    <dgm:pt modelId="{59AAC30F-7EC5-4CCF-9518-90356C24909B}" type="pres">
      <dgm:prSet presAssocID="{DC91E7E3-39CB-49BF-AB17-4494E90B1DF1}" presName="textRect" presStyleLbl="revTx" presStyleIdx="0" presStyleCnt="3">
        <dgm:presLayoutVars>
          <dgm:chMax val="1"/>
          <dgm:chPref val="1"/>
        </dgm:presLayoutVars>
      </dgm:prSet>
      <dgm:spPr/>
    </dgm:pt>
    <dgm:pt modelId="{FDE96D16-9ADB-4904-9E5D-D54D6BA8DAA7}" type="pres">
      <dgm:prSet presAssocID="{AC1E0375-5007-44F5-B3E1-A16304870026}" presName="sibTrans" presStyleCnt="0"/>
      <dgm:spPr/>
    </dgm:pt>
    <dgm:pt modelId="{F728174E-D63C-4845-8F66-A7DCFDE4A2CC}" type="pres">
      <dgm:prSet presAssocID="{FF1797D7-ADD4-46E7-B761-4BF4CC707BDD}" presName="compNode" presStyleCnt="0"/>
      <dgm:spPr/>
    </dgm:pt>
    <dgm:pt modelId="{7D6B5171-DF26-4653-BF63-BFA6D911B2BB}" type="pres">
      <dgm:prSet presAssocID="{FF1797D7-ADD4-46E7-B761-4BF4CC707BDD}" presName="iconBgRect" presStyleLbl="bgShp" presStyleIdx="1" presStyleCnt="3"/>
      <dgm:spPr/>
    </dgm:pt>
    <dgm:pt modelId="{91DCD342-8E4F-47FA-9F7C-243DC9B67E16}" type="pres">
      <dgm:prSet presAssocID="{FF1797D7-ADD4-46E7-B761-4BF4CC707B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71CC8F5-0624-4400-8491-744B2CE8905D}" type="pres">
      <dgm:prSet presAssocID="{FF1797D7-ADD4-46E7-B761-4BF4CC707BDD}" presName="spaceRect" presStyleCnt="0"/>
      <dgm:spPr/>
    </dgm:pt>
    <dgm:pt modelId="{E517E9CA-3BA6-40BB-ABCF-1D7B80A1B167}" type="pres">
      <dgm:prSet presAssocID="{FF1797D7-ADD4-46E7-B761-4BF4CC707BDD}" presName="textRect" presStyleLbl="revTx" presStyleIdx="1" presStyleCnt="3">
        <dgm:presLayoutVars>
          <dgm:chMax val="1"/>
          <dgm:chPref val="1"/>
        </dgm:presLayoutVars>
      </dgm:prSet>
      <dgm:spPr/>
    </dgm:pt>
    <dgm:pt modelId="{7AD0F692-38B3-4831-BCBB-90687ECE6C3F}" type="pres">
      <dgm:prSet presAssocID="{484B65AA-2EB6-4ACD-AC56-E17DC6CB238F}" presName="sibTrans" presStyleCnt="0"/>
      <dgm:spPr/>
    </dgm:pt>
    <dgm:pt modelId="{959F57F9-4C99-4D05-9CBF-594EA32230C6}" type="pres">
      <dgm:prSet presAssocID="{8561C7BF-AE23-4C8B-A7CC-F28A9138D80F}" presName="compNode" presStyleCnt="0"/>
      <dgm:spPr/>
    </dgm:pt>
    <dgm:pt modelId="{4898B86A-B179-4C1F-9415-57EC19AAD8EF}" type="pres">
      <dgm:prSet presAssocID="{8561C7BF-AE23-4C8B-A7CC-F28A9138D80F}" presName="iconBgRect" presStyleLbl="bgShp" presStyleIdx="2" presStyleCnt="3"/>
      <dgm:spPr/>
    </dgm:pt>
    <dgm:pt modelId="{5D0CF122-6D10-4D69-A301-1130D1F56D0A}" type="pres">
      <dgm:prSet presAssocID="{8561C7BF-AE23-4C8B-A7CC-F28A9138D8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E37B999-7C1F-4DA4-ACF5-8DE12CCF41B0}" type="pres">
      <dgm:prSet presAssocID="{8561C7BF-AE23-4C8B-A7CC-F28A9138D80F}" presName="spaceRect" presStyleCnt="0"/>
      <dgm:spPr/>
    </dgm:pt>
    <dgm:pt modelId="{D0FC1F20-0B6C-4276-AFC3-AE985CEF4F26}" type="pres">
      <dgm:prSet presAssocID="{8561C7BF-AE23-4C8B-A7CC-F28A9138D80F}" presName="textRect" presStyleLbl="revTx" presStyleIdx="2" presStyleCnt="3">
        <dgm:presLayoutVars>
          <dgm:chMax val="1"/>
          <dgm:chPref val="1"/>
        </dgm:presLayoutVars>
      </dgm:prSet>
      <dgm:spPr/>
    </dgm:pt>
  </dgm:ptLst>
  <dgm:cxnLst>
    <dgm:cxn modelId="{3AB4EA5D-44A9-49CC-977E-258FA7575C2B}" srcId="{FD452022-81C7-4C23-B954-6A2216BBE2E6}" destId="{DC91E7E3-39CB-49BF-AB17-4494E90B1DF1}" srcOrd="0" destOrd="0" parTransId="{E66D93EC-57A9-40E7-8F46-B38AB82EAF2B}" sibTransId="{AC1E0375-5007-44F5-B3E1-A16304870026}"/>
    <dgm:cxn modelId="{84154760-CB07-49F2-9643-ED00291D969B}" type="presOf" srcId="{FD452022-81C7-4C23-B954-6A2216BBE2E6}" destId="{81FF35BB-507A-4F44-9E90-D7507ED8E862}" srcOrd="0" destOrd="0" presId="urn:microsoft.com/office/officeart/2018/5/layout/IconCircleLabelList"/>
    <dgm:cxn modelId="{B2063D72-4785-4C63-AD18-1A9D3CD75372}" srcId="{FD452022-81C7-4C23-B954-6A2216BBE2E6}" destId="{8561C7BF-AE23-4C8B-A7CC-F28A9138D80F}" srcOrd="2" destOrd="0" parTransId="{C5BDABC2-05DE-48B2-A47E-104BDD1F23A6}" sibTransId="{C664326F-B11B-471C-878B-F9F86BAC8B18}"/>
    <dgm:cxn modelId="{723EDD52-270E-4035-B30D-C45F44F96483}" srcId="{FD452022-81C7-4C23-B954-6A2216BBE2E6}" destId="{FF1797D7-ADD4-46E7-B761-4BF4CC707BDD}" srcOrd="1" destOrd="0" parTransId="{84E6AFA3-CF7E-4510-AA81-90042011D6FE}" sibTransId="{484B65AA-2EB6-4ACD-AC56-E17DC6CB238F}"/>
    <dgm:cxn modelId="{7248CBCA-1756-467C-AE01-C3079AF1D9F5}" type="presOf" srcId="{DC91E7E3-39CB-49BF-AB17-4494E90B1DF1}" destId="{59AAC30F-7EC5-4CCF-9518-90356C24909B}" srcOrd="0" destOrd="0" presId="urn:microsoft.com/office/officeart/2018/5/layout/IconCircleLabelList"/>
    <dgm:cxn modelId="{291F13D6-24BD-4C26-A659-CA06C632E8B0}" type="presOf" srcId="{8561C7BF-AE23-4C8B-A7CC-F28A9138D80F}" destId="{D0FC1F20-0B6C-4276-AFC3-AE985CEF4F26}" srcOrd="0" destOrd="0" presId="urn:microsoft.com/office/officeart/2018/5/layout/IconCircleLabelList"/>
    <dgm:cxn modelId="{55DCD8E1-CDD2-4C90-993D-CCB620104938}" type="presOf" srcId="{FF1797D7-ADD4-46E7-B761-4BF4CC707BDD}" destId="{E517E9CA-3BA6-40BB-ABCF-1D7B80A1B167}" srcOrd="0" destOrd="0" presId="urn:microsoft.com/office/officeart/2018/5/layout/IconCircleLabelList"/>
    <dgm:cxn modelId="{AAD236E3-74D5-41B9-BEFC-EACB6AA34E9E}" type="presParOf" srcId="{81FF35BB-507A-4F44-9E90-D7507ED8E862}" destId="{EAE47737-B31D-408B-8FBA-B7420B9651D4}" srcOrd="0" destOrd="0" presId="urn:microsoft.com/office/officeart/2018/5/layout/IconCircleLabelList"/>
    <dgm:cxn modelId="{8FBFA23C-8C28-48BA-8CC8-5EA5089B59BC}" type="presParOf" srcId="{EAE47737-B31D-408B-8FBA-B7420B9651D4}" destId="{B75CFB96-77FA-4419-A2C2-E5B2B32BA349}" srcOrd="0" destOrd="0" presId="urn:microsoft.com/office/officeart/2018/5/layout/IconCircleLabelList"/>
    <dgm:cxn modelId="{516DEA5D-FE97-4C19-B3B9-A554386032E3}" type="presParOf" srcId="{EAE47737-B31D-408B-8FBA-B7420B9651D4}" destId="{1257ACC9-B16C-4F6F-B6F1-9658DCDEFBA7}" srcOrd="1" destOrd="0" presId="urn:microsoft.com/office/officeart/2018/5/layout/IconCircleLabelList"/>
    <dgm:cxn modelId="{A51AFC55-7DCB-42AD-8EB5-B218EB3EFBFC}" type="presParOf" srcId="{EAE47737-B31D-408B-8FBA-B7420B9651D4}" destId="{39E84813-A060-43F1-9912-FD19D4BBC886}" srcOrd="2" destOrd="0" presId="urn:microsoft.com/office/officeart/2018/5/layout/IconCircleLabelList"/>
    <dgm:cxn modelId="{4E32F63D-BAB3-4F14-B399-34562BE925BB}" type="presParOf" srcId="{EAE47737-B31D-408B-8FBA-B7420B9651D4}" destId="{59AAC30F-7EC5-4CCF-9518-90356C24909B}" srcOrd="3" destOrd="0" presId="urn:microsoft.com/office/officeart/2018/5/layout/IconCircleLabelList"/>
    <dgm:cxn modelId="{254F4DAE-2259-4F61-8D6F-11C46476DB63}" type="presParOf" srcId="{81FF35BB-507A-4F44-9E90-D7507ED8E862}" destId="{FDE96D16-9ADB-4904-9E5D-D54D6BA8DAA7}" srcOrd="1" destOrd="0" presId="urn:microsoft.com/office/officeart/2018/5/layout/IconCircleLabelList"/>
    <dgm:cxn modelId="{57B24DE2-5CA6-4B45-8114-AD2F4E45EAD1}" type="presParOf" srcId="{81FF35BB-507A-4F44-9E90-D7507ED8E862}" destId="{F728174E-D63C-4845-8F66-A7DCFDE4A2CC}" srcOrd="2" destOrd="0" presId="urn:microsoft.com/office/officeart/2018/5/layout/IconCircleLabelList"/>
    <dgm:cxn modelId="{0D8A3E81-AF0E-4A4B-A6FF-AE101EF381E3}" type="presParOf" srcId="{F728174E-D63C-4845-8F66-A7DCFDE4A2CC}" destId="{7D6B5171-DF26-4653-BF63-BFA6D911B2BB}" srcOrd="0" destOrd="0" presId="urn:microsoft.com/office/officeart/2018/5/layout/IconCircleLabelList"/>
    <dgm:cxn modelId="{6C8B1547-D7A5-466D-8345-9E34ABCCD02A}" type="presParOf" srcId="{F728174E-D63C-4845-8F66-A7DCFDE4A2CC}" destId="{91DCD342-8E4F-47FA-9F7C-243DC9B67E16}" srcOrd="1" destOrd="0" presId="urn:microsoft.com/office/officeart/2018/5/layout/IconCircleLabelList"/>
    <dgm:cxn modelId="{626E8E95-A0E7-4298-9266-888F98F56854}" type="presParOf" srcId="{F728174E-D63C-4845-8F66-A7DCFDE4A2CC}" destId="{271CC8F5-0624-4400-8491-744B2CE8905D}" srcOrd="2" destOrd="0" presId="urn:microsoft.com/office/officeart/2018/5/layout/IconCircleLabelList"/>
    <dgm:cxn modelId="{B27CEC72-84D5-4652-A5B2-54914BF6FE15}" type="presParOf" srcId="{F728174E-D63C-4845-8F66-A7DCFDE4A2CC}" destId="{E517E9CA-3BA6-40BB-ABCF-1D7B80A1B167}" srcOrd="3" destOrd="0" presId="urn:microsoft.com/office/officeart/2018/5/layout/IconCircleLabelList"/>
    <dgm:cxn modelId="{45C01170-4AFA-49DC-88B6-835E29006C85}" type="presParOf" srcId="{81FF35BB-507A-4F44-9E90-D7507ED8E862}" destId="{7AD0F692-38B3-4831-BCBB-90687ECE6C3F}" srcOrd="3" destOrd="0" presId="urn:microsoft.com/office/officeart/2018/5/layout/IconCircleLabelList"/>
    <dgm:cxn modelId="{70D72435-0AA9-4152-BD1B-3A84D4925346}" type="presParOf" srcId="{81FF35BB-507A-4F44-9E90-D7507ED8E862}" destId="{959F57F9-4C99-4D05-9CBF-594EA32230C6}" srcOrd="4" destOrd="0" presId="urn:microsoft.com/office/officeart/2018/5/layout/IconCircleLabelList"/>
    <dgm:cxn modelId="{8BE37D52-5A24-4193-9E9F-1C56C460CBE5}" type="presParOf" srcId="{959F57F9-4C99-4D05-9CBF-594EA32230C6}" destId="{4898B86A-B179-4C1F-9415-57EC19AAD8EF}" srcOrd="0" destOrd="0" presId="urn:microsoft.com/office/officeart/2018/5/layout/IconCircleLabelList"/>
    <dgm:cxn modelId="{2120FEBF-CD19-46CF-A042-EE4060DBCA38}" type="presParOf" srcId="{959F57F9-4C99-4D05-9CBF-594EA32230C6}" destId="{5D0CF122-6D10-4D69-A301-1130D1F56D0A}" srcOrd="1" destOrd="0" presId="urn:microsoft.com/office/officeart/2018/5/layout/IconCircleLabelList"/>
    <dgm:cxn modelId="{2BFB5562-7C6A-496F-A154-E3D6F49A792E}" type="presParOf" srcId="{959F57F9-4C99-4D05-9CBF-594EA32230C6}" destId="{4E37B999-7C1F-4DA4-ACF5-8DE12CCF41B0}" srcOrd="2" destOrd="0" presId="urn:microsoft.com/office/officeart/2018/5/layout/IconCircleLabelList"/>
    <dgm:cxn modelId="{5367070A-AAFC-4B86-B9A6-2E12C63F0F93}" type="presParOf" srcId="{959F57F9-4C99-4D05-9CBF-594EA32230C6}" destId="{D0FC1F20-0B6C-4276-AFC3-AE985CEF4F2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CFB96-77FA-4419-A2C2-E5B2B32BA349}">
      <dsp:nvSpPr>
        <dsp:cNvPr id="0" name=""/>
        <dsp:cNvSpPr/>
      </dsp:nvSpPr>
      <dsp:spPr>
        <a:xfrm>
          <a:off x="679050"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7ACC9-B16C-4F6F-B6F1-9658DCDEFBA7}">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AC30F-7EC5-4CCF-9518-90356C24909B}">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The ‘product’ of a personality survey</a:t>
          </a:r>
        </a:p>
      </dsp:txBody>
      <dsp:txXfrm>
        <a:off x="75768" y="3053169"/>
        <a:ext cx="3093750" cy="720000"/>
      </dsp:txXfrm>
    </dsp:sp>
    <dsp:sp modelId="{7D6B5171-DF26-4653-BF63-BFA6D911B2BB}">
      <dsp:nvSpPr>
        <dsp:cNvPr id="0" name=""/>
        <dsp:cNvSpPr/>
      </dsp:nvSpPr>
      <dsp:spPr>
        <a:xfrm>
          <a:off x="4314206"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CD342-8E4F-47FA-9F7C-243DC9B67E16}">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17E9CA-3BA6-40BB-ABCF-1D7B80A1B167}">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Structured, accessible, and useful</a:t>
          </a:r>
        </a:p>
      </dsp:txBody>
      <dsp:txXfrm>
        <a:off x="3710925" y="3053169"/>
        <a:ext cx="3093750" cy="720000"/>
      </dsp:txXfrm>
    </dsp:sp>
    <dsp:sp modelId="{4898B86A-B179-4C1F-9415-57EC19AAD8EF}">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CF122-6D10-4D69-A301-1130D1F56D0A}">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C1F20-0B6C-4276-AFC3-AE985CEF4F26}">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Do not ‘over-claim’</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13:40:21.014"/>
    </inkml:context>
    <inkml:brush xml:id="br0">
      <inkml:brushProperty name="width" value="0.05" units="cm"/>
      <inkml:brushProperty name="height" value="0.05"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0 1306 24575,'34'-41'0,"1"4"0,-2 0 0,3-2 0,33-24 0,-2-8 0,-12 19 0,-20 14 0,3 1 0,5 6 0,19-17 0,2 3 0,4-5 0,-6 2 0,-10-1 0,-11 6 0,-11 9 0,-9 9 0,7 0 0,-2 5 0,13-3 0,-4 3 0,13-6 0,-1 1 0,3-5 0,10 0 0,5-1 0,6-3 0,-6 8 0,4 2 0,-24 11 0,3 1 0,-14-1 0,-2 0 0,6-2 0,-2 3 0,10-4 0,-8 7 0,5-5 0,-5 5 0,1 0 0,8 0 0,5 4 0,14-5 0,-5-1 0,-2 1 0,-19 0 0,-11 4 0,-10 4 0,-3-1 0,-2 2 0,7 0 0,-3 1 0,2 0 0,-4 0 0,-4 0 0,2 0 0,7 0 0,4 2 0,10 0 0,-2 1 0,4-1 0,2-2 0,16 0 0,-3 0 0,15-3 0,-11 3 0,3-3 0,-7 8 0,-12-4 0,-11 3 0,-12-4 0,-4 0 0,-4 1 0,1-2 0,3 2 0,-1-3 0,0 2 0,-5 0 0,-2-1 0,-7 1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13:40:22.948"/>
    </inkml:context>
    <inkml:brush xml:id="br0">
      <inkml:brushProperty name="width" value="0.05" units="cm"/>
      <inkml:brushProperty name="height" value="0.05" units="cm"/>
      <inkml:brushProperty name="color" value="#FF4E00"/>
      <inkml:brushProperty name="inkEffects" value="rainbow"/>
      <inkml:brushProperty name="anchorX" value="-20687.79688"/>
      <inkml:brushProperty name="anchorY" value="-14073.46191"/>
      <inkml:brushProperty name="scaleFactor" value="0.5"/>
    </inkml:brush>
  </inkml:definitions>
  <inkml:trace contextRef="#ctx0" brushRef="#br0">130 1 24575,'-2'19'0,"-5"19"0,-8 20 0,-6 25 0,1-6 0,3 1 0,1-5 0,5-9 0,0 2 0,4-4 0,4 4 0,6 13 0,1 1 0,1-27 0,-1 2 0,-2-3 0,-1 1 0,1 4 0,-1-1 0,-1 38 0,3-9 0,0-17 0,4-7 0,3-1 0,0-15 0,6 9 0,2-7 0,5 7 0,3-11 0,-1 3 0,-3-18 0,1-1 0,4-10 0,17 17 0,13-3 0,5 15 0,2-12 0,-15-8 0,1-10 0,-5-6 0,14-5 0,8 0 0,12 0 0,-4-4 0,-12 4 0,3-5 0,-8 0 0,21 0 0,-7 0 0,-2 0 0,-5-7 0,2 0 0,4-6 0,7 7 0,-20 1 0,13-2 0,-30-3 0,11-9 0,-22-1 0,0 6 0,-10 1 0,3 5 0,-1-4 0,17 3 0,-1-6 0,9 9 0,-16-5 0,-9-1 0,-5 3 0,5-3 0,19 2 0,5-2 0,15-4 0,2-2 0,-2 2 0,-4-3 0,-19 5 0,-11 1 0,-12 6 0,-6 2 0,-4 3 0,-4 1 0,1 2 0,-1-5 0,-1-4 0,0 1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B131F-364F-4475-8A4E-BE928FDBFF86}" type="datetimeFigureOut">
              <a:rPr lang="en-GB" smtClean="0"/>
              <a:t>14/03/2023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A69EA-A8DE-494A-8267-D1B57C44E298}" type="slidenum">
              <a:rPr lang="en-GB" smtClean="0"/>
              <a:t>‹#›</a:t>
            </a:fld>
            <a:endParaRPr lang="en-GB"/>
          </a:p>
        </p:txBody>
      </p:sp>
    </p:spTree>
    <p:extLst>
      <p:ext uri="{BB962C8B-B14F-4D97-AF65-F5344CB8AC3E}">
        <p14:creationId xmlns:p14="http://schemas.microsoft.com/office/powerpoint/2010/main" val="2244134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to see what students already know - they may have heard of the measure in the past</a:t>
            </a:r>
          </a:p>
        </p:txBody>
      </p:sp>
      <p:sp>
        <p:nvSpPr>
          <p:cNvPr id="4" name="Slide Number Placeholder 3"/>
          <p:cNvSpPr>
            <a:spLocks noGrp="1"/>
          </p:cNvSpPr>
          <p:nvPr>
            <p:ph type="sldNum" sz="quarter" idx="5"/>
          </p:nvPr>
        </p:nvSpPr>
        <p:spPr/>
        <p:txBody>
          <a:bodyPr/>
          <a:lstStyle/>
          <a:p>
            <a:fld id="{B4FFCC06-BC85-8244-A9DE-11745B1DC4B3}" type="slidenum">
              <a:rPr lang="en-US" smtClean="0"/>
              <a:t>2</a:t>
            </a:fld>
            <a:endParaRPr lang="en-US"/>
          </a:p>
        </p:txBody>
      </p:sp>
    </p:spTree>
    <p:extLst>
      <p:ext uri="{BB962C8B-B14F-4D97-AF65-F5344CB8AC3E}">
        <p14:creationId xmlns:p14="http://schemas.microsoft.com/office/powerpoint/2010/main" val="2215704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FFCC06-BC85-8244-A9DE-11745B1DC4B3}" type="slidenum">
              <a:rPr lang="en-US" smtClean="0"/>
              <a:t>11</a:t>
            </a:fld>
            <a:endParaRPr lang="en-US"/>
          </a:p>
        </p:txBody>
      </p:sp>
    </p:spTree>
    <p:extLst>
      <p:ext uri="{BB962C8B-B14F-4D97-AF65-F5344CB8AC3E}">
        <p14:creationId xmlns:p14="http://schemas.microsoft.com/office/powerpoint/2010/main" val="397241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FFCC06-BC85-8244-A9DE-11745B1DC4B3}" type="slidenum">
              <a:rPr lang="en-US" smtClean="0"/>
              <a:t>12</a:t>
            </a:fld>
            <a:endParaRPr lang="en-US"/>
          </a:p>
        </p:txBody>
      </p:sp>
    </p:spTree>
    <p:extLst>
      <p:ext uri="{BB962C8B-B14F-4D97-AF65-F5344CB8AC3E}">
        <p14:creationId xmlns:p14="http://schemas.microsoft.com/office/powerpoint/2010/main" val="308280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to see what students already know - they may have heard of the measure in the past</a:t>
            </a:r>
          </a:p>
        </p:txBody>
      </p:sp>
      <p:sp>
        <p:nvSpPr>
          <p:cNvPr id="4" name="Slide Number Placeholder 3"/>
          <p:cNvSpPr>
            <a:spLocks noGrp="1"/>
          </p:cNvSpPr>
          <p:nvPr>
            <p:ph type="sldNum" sz="quarter" idx="5"/>
          </p:nvPr>
        </p:nvSpPr>
        <p:spPr/>
        <p:txBody>
          <a:bodyPr/>
          <a:lstStyle/>
          <a:p>
            <a:fld id="{B4FFCC06-BC85-8244-A9DE-11745B1DC4B3}" type="slidenum">
              <a:rPr lang="en-US" smtClean="0"/>
              <a:t>3</a:t>
            </a:fld>
            <a:endParaRPr lang="en-US"/>
          </a:p>
        </p:txBody>
      </p:sp>
    </p:spTree>
    <p:extLst>
      <p:ext uri="{BB962C8B-B14F-4D97-AF65-F5344CB8AC3E}">
        <p14:creationId xmlns:p14="http://schemas.microsoft.com/office/powerpoint/2010/main" val="103315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we did in task 2 last week – describe evidence that it is a useful and effective measure</a:t>
            </a:r>
          </a:p>
        </p:txBody>
      </p:sp>
      <p:sp>
        <p:nvSpPr>
          <p:cNvPr id="4" name="Slide Number Placeholder 3"/>
          <p:cNvSpPr>
            <a:spLocks noGrp="1"/>
          </p:cNvSpPr>
          <p:nvPr>
            <p:ph type="sldNum" sz="quarter" idx="5"/>
          </p:nvPr>
        </p:nvSpPr>
        <p:spPr/>
        <p:txBody>
          <a:bodyPr/>
          <a:lstStyle/>
          <a:p>
            <a:fld id="{B4FFCC06-BC85-8244-A9DE-11745B1DC4B3}" type="slidenum">
              <a:rPr lang="en-US" smtClean="0"/>
              <a:t>4</a:t>
            </a:fld>
            <a:endParaRPr lang="en-US"/>
          </a:p>
        </p:txBody>
      </p:sp>
    </p:spTree>
    <p:extLst>
      <p:ext uri="{BB962C8B-B14F-4D97-AF65-F5344CB8AC3E}">
        <p14:creationId xmlns:p14="http://schemas.microsoft.com/office/powerpoint/2010/main" val="209719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we did in task 2 last week – describe evidence that it is a useful and effective measure</a:t>
            </a:r>
          </a:p>
        </p:txBody>
      </p:sp>
      <p:sp>
        <p:nvSpPr>
          <p:cNvPr id="4" name="Slide Number Placeholder 3"/>
          <p:cNvSpPr>
            <a:spLocks noGrp="1"/>
          </p:cNvSpPr>
          <p:nvPr>
            <p:ph type="sldNum" sz="quarter" idx="5"/>
          </p:nvPr>
        </p:nvSpPr>
        <p:spPr/>
        <p:txBody>
          <a:bodyPr/>
          <a:lstStyle/>
          <a:p>
            <a:fld id="{B4FFCC06-BC85-8244-A9DE-11745B1DC4B3}" type="slidenum">
              <a:rPr lang="en-US" smtClean="0"/>
              <a:t>5</a:t>
            </a:fld>
            <a:endParaRPr lang="en-US"/>
          </a:p>
        </p:txBody>
      </p:sp>
    </p:spTree>
    <p:extLst>
      <p:ext uri="{BB962C8B-B14F-4D97-AF65-F5344CB8AC3E}">
        <p14:creationId xmlns:p14="http://schemas.microsoft.com/office/powerpoint/2010/main" val="219584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just pulled this </a:t>
            </a:r>
            <a:r>
              <a:rPr lang="en-US"/>
              <a:t>Witt study out </a:t>
            </a:r>
            <a:r>
              <a:rPr lang="en-US" dirty="0"/>
              <a:t>of google scholar</a:t>
            </a:r>
          </a:p>
        </p:txBody>
      </p:sp>
      <p:sp>
        <p:nvSpPr>
          <p:cNvPr id="4" name="Slide Number Placeholder 3"/>
          <p:cNvSpPr>
            <a:spLocks noGrp="1"/>
          </p:cNvSpPr>
          <p:nvPr>
            <p:ph type="sldNum" sz="quarter" idx="5"/>
          </p:nvPr>
        </p:nvSpPr>
        <p:spPr/>
        <p:txBody>
          <a:bodyPr/>
          <a:lstStyle/>
          <a:p>
            <a:fld id="{B4FFCC06-BC85-8244-A9DE-11745B1DC4B3}" type="slidenum">
              <a:rPr lang="en-US" smtClean="0"/>
              <a:t>6</a:t>
            </a:fld>
            <a:endParaRPr lang="en-US"/>
          </a:p>
        </p:txBody>
      </p:sp>
    </p:spTree>
    <p:extLst>
      <p:ext uri="{BB962C8B-B14F-4D97-AF65-F5344CB8AC3E}">
        <p14:creationId xmlns:p14="http://schemas.microsoft.com/office/powerpoint/2010/main" val="38765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just pulled this </a:t>
            </a:r>
            <a:r>
              <a:rPr lang="en-US"/>
              <a:t>Witt study out </a:t>
            </a:r>
            <a:r>
              <a:rPr lang="en-US" dirty="0"/>
              <a:t>of google scholar</a:t>
            </a:r>
          </a:p>
        </p:txBody>
      </p:sp>
      <p:sp>
        <p:nvSpPr>
          <p:cNvPr id="4" name="Slide Number Placeholder 3"/>
          <p:cNvSpPr>
            <a:spLocks noGrp="1"/>
          </p:cNvSpPr>
          <p:nvPr>
            <p:ph type="sldNum" sz="quarter" idx="5"/>
          </p:nvPr>
        </p:nvSpPr>
        <p:spPr/>
        <p:txBody>
          <a:bodyPr/>
          <a:lstStyle/>
          <a:p>
            <a:fld id="{B4FFCC06-BC85-8244-A9DE-11745B1DC4B3}" type="slidenum">
              <a:rPr lang="en-US" smtClean="0"/>
              <a:t>7</a:t>
            </a:fld>
            <a:endParaRPr lang="en-US"/>
          </a:p>
        </p:txBody>
      </p:sp>
    </p:spTree>
    <p:extLst>
      <p:ext uri="{BB962C8B-B14F-4D97-AF65-F5344CB8AC3E}">
        <p14:creationId xmlns:p14="http://schemas.microsoft.com/office/powerpoint/2010/main" val="396876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read out a personality report – students are to find errors in it.  They will then be re-writing it in groups!</a:t>
            </a:r>
          </a:p>
        </p:txBody>
      </p:sp>
      <p:sp>
        <p:nvSpPr>
          <p:cNvPr id="4" name="Slide Number Placeholder 3"/>
          <p:cNvSpPr>
            <a:spLocks noGrp="1"/>
          </p:cNvSpPr>
          <p:nvPr>
            <p:ph type="sldNum" sz="quarter" idx="5"/>
          </p:nvPr>
        </p:nvSpPr>
        <p:spPr/>
        <p:txBody>
          <a:bodyPr/>
          <a:lstStyle/>
          <a:p>
            <a:fld id="{B4FFCC06-BC85-8244-A9DE-11745B1DC4B3}" type="slidenum">
              <a:rPr lang="en-US" smtClean="0"/>
              <a:t>8</a:t>
            </a:fld>
            <a:endParaRPr lang="en-US"/>
          </a:p>
        </p:txBody>
      </p:sp>
    </p:spTree>
    <p:extLst>
      <p:ext uri="{BB962C8B-B14F-4D97-AF65-F5344CB8AC3E}">
        <p14:creationId xmlns:p14="http://schemas.microsoft.com/office/powerpoint/2010/main" val="276991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read out a personality report – students are to find errors in it.  They will then be re-writing it in groups!</a:t>
            </a:r>
          </a:p>
        </p:txBody>
      </p:sp>
      <p:sp>
        <p:nvSpPr>
          <p:cNvPr id="4" name="Slide Number Placeholder 3"/>
          <p:cNvSpPr>
            <a:spLocks noGrp="1"/>
          </p:cNvSpPr>
          <p:nvPr>
            <p:ph type="sldNum" sz="quarter" idx="5"/>
          </p:nvPr>
        </p:nvSpPr>
        <p:spPr/>
        <p:txBody>
          <a:bodyPr/>
          <a:lstStyle/>
          <a:p>
            <a:fld id="{B4FFCC06-BC85-8244-A9DE-11745B1DC4B3}" type="slidenum">
              <a:rPr lang="en-US" smtClean="0"/>
              <a:t>9</a:t>
            </a:fld>
            <a:endParaRPr lang="en-US"/>
          </a:p>
        </p:txBody>
      </p:sp>
    </p:spTree>
    <p:extLst>
      <p:ext uri="{BB962C8B-B14F-4D97-AF65-F5344CB8AC3E}">
        <p14:creationId xmlns:p14="http://schemas.microsoft.com/office/powerpoint/2010/main" val="421779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FFCC06-BC85-8244-A9DE-11745B1DC4B3}" type="slidenum">
              <a:rPr lang="en-US" smtClean="0"/>
              <a:t>10</a:t>
            </a:fld>
            <a:endParaRPr lang="en-US"/>
          </a:p>
        </p:txBody>
      </p:sp>
    </p:spTree>
    <p:extLst>
      <p:ext uri="{BB962C8B-B14F-4D97-AF65-F5344CB8AC3E}">
        <p14:creationId xmlns:p14="http://schemas.microsoft.com/office/powerpoint/2010/main" val="71578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FC517-64FE-4CC5-98D8-31C456CE5F30}" type="datetimeFigureOut">
              <a:rPr lang="en-GB" smtClean="0"/>
              <a:t>14/03/2023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403160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C517-64FE-4CC5-98D8-31C456CE5F30}" type="datetimeFigureOut">
              <a:rPr lang="en-GB" smtClean="0"/>
              <a:t>14/03/2023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338091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C517-64FE-4CC5-98D8-31C456CE5F30}" type="datetimeFigureOut">
              <a:rPr lang="en-GB" smtClean="0"/>
              <a:t>14/03/2023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263668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C517-64FE-4CC5-98D8-31C456CE5F30}" type="datetimeFigureOut">
              <a:rPr lang="en-GB" smtClean="0"/>
              <a:t>14/03/2023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89066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FC517-64FE-4CC5-98D8-31C456CE5F30}" type="datetimeFigureOut">
              <a:rPr lang="en-GB" smtClean="0"/>
              <a:t>14/03/2023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220270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AFC517-64FE-4CC5-98D8-31C456CE5F30}" type="datetimeFigureOut">
              <a:rPr lang="en-GB" smtClean="0"/>
              <a:t>14/03/2023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157966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FC517-64FE-4CC5-98D8-31C456CE5F30}" type="datetimeFigureOut">
              <a:rPr lang="en-GB" smtClean="0"/>
              <a:t>14/03/2023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258436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AFC517-64FE-4CC5-98D8-31C456CE5F30}" type="datetimeFigureOut">
              <a:rPr lang="en-GB" smtClean="0"/>
              <a:t>14/03/2023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423003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FC517-64FE-4CC5-98D8-31C456CE5F30}" type="datetimeFigureOut">
              <a:rPr lang="en-GB" smtClean="0"/>
              <a:t>14/03/2023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18790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C517-64FE-4CC5-98D8-31C456CE5F30}" type="datetimeFigureOut">
              <a:rPr lang="en-GB" smtClean="0"/>
              <a:t>14/03/2023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184775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FC517-64FE-4CC5-98D8-31C456CE5F30}" type="datetimeFigureOut">
              <a:rPr lang="en-GB" smtClean="0"/>
              <a:t>14/03/2023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BFB48A-5442-48C6-B2C3-5EC21EA87CE8}" type="slidenum">
              <a:rPr lang="en-GB" smtClean="0"/>
              <a:t>‹#›</a:t>
            </a:fld>
            <a:endParaRPr lang="en-GB"/>
          </a:p>
        </p:txBody>
      </p:sp>
    </p:spTree>
    <p:extLst>
      <p:ext uri="{BB962C8B-B14F-4D97-AF65-F5344CB8AC3E}">
        <p14:creationId xmlns:p14="http://schemas.microsoft.com/office/powerpoint/2010/main" val="108324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FC517-64FE-4CC5-98D8-31C456CE5F30}" type="datetimeFigureOut">
              <a:rPr lang="en-GB" smtClean="0"/>
              <a:t>14/03/2023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FB48A-5442-48C6-B2C3-5EC21EA87CE8}" type="slidenum">
              <a:rPr lang="en-GB" smtClean="0"/>
              <a:t>‹#›</a:t>
            </a:fld>
            <a:endParaRPr lang="en-GB"/>
          </a:p>
        </p:txBody>
      </p:sp>
    </p:spTree>
    <p:extLst>
      <p:ext uri="{BB962C8B-B14F-4D97-AF65-F5344CB8AC3E}">
        <p14:creationId xmlns:p14="http://schemas.microsoft.com/office/powerpoint/2010/main" val="6484308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ustomXml" Target="../ink/ink1.xml"/><Relationship Id="rId9"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marker on a calendar">
            <a:extLst>
              <a:ext uri="{FF2B5EF4-FFF2-40B4-BE49-F238E27FC236}">
                <a16:creationId xmlns:a16="http://schemas.microsoft.com/office/drawing/2014/main" id="{450985A9-F17A-9647-CEDB-6AFFFE7A9A28}"/>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EA5066-F1EE-8F92-5F57-D5C1DF083ABC}"/>
              </a:ext>
            </a:extLst>
          </p:cNvPr>
          <p:cNvSpPr>
            <a:spLocks noGrp="1"/>
          </p:cNvSpPr>
          <p:nvPr>
            <p:ph type="ctrTitle"/>
          </p:nvPr>
        </p:nvSpPr>
        <p:spPr>
          <a:xfrm>
            <a:off x="477981" y="1122363"/>
            <a:ext cx="4023360" cy="3204134"/>
          </a:xfrm>
        </p:spPr>
        <p:txBody>
          <a:bodyPr anchor="b">
            <a:normAutofit/>
          </a:bodyPr>
          <a:lstStyle/>
          <a:p>
            <a:pPr algn="l"/>
            <a:r>
              <a:rPr lang="en-US" sz="4800"/>
              <a:t>Week 8 Hour 1</a:t>
            </a:r>
            <a:endParaRPr lang="en-GB" sz="4800"/>
          </a:p>
        </p:txBody>
      </p:sp>
      <p:sp>
        <p:nvSpPr>
          <p:cNvPr id="3" name="Subtitle 2">
            <a:extLst>
              <a:ext uri="{FF2B5EF4-FFF2-40B4-BE49-F238E27FC236}">
                <a16:creationId xmlns:a16="http://schemas.microsoft.com/office/drawing/2014/main" id="{087500F2-E44D-ABC3-BD99-77C87192F8FA}"/>
              </a:ext>
            </a:extLst>
          </p:cNvPr>
          <p:cNvSpPr>
            <a:spLocks noGrp="1"/>
          </p:cNvSpPr>
          <p:nvPr>
            <p:ph type="subTitle" idx="1"/>
          </p:nvPr>
        </p:nvSpPr>
        <p:spPr>
          <a:xfrm>
            <a:off x="477980" y="4872922"/>
            <a:ext cx="4023359" cy="1208141"/>
          </a:xfrm>
        </p:spPr>
        <p:txBody>
          <a:bodyPr>
            <a:normAutofit/>
          </a:bodyPr>
          <a:lstStyle/>
          <a:p>
            <a:pPr algn="l"/>
            <a:endParaRPr lang="en-GB"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22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Task 1 – Example Feedback</a:t>
            </a:r>
          </a:p>
        </p:txBody>
      </p:sp>
      <p:sp>
        <p:nvSpPr>
          <p:cNvPr id="3" name="TextBox 2">
            <a:extLst>
              <a:ext uri="{FF2B5EF4-FFF2-40B4-BE49-F238E27FC236}">
                <a16:creationId xmlns:a16="http://schemas.microsoft.com/office/drawing/2014/main" id="{2F0EB1B1-FC1C-3D4A-8140-C33CC00485B0}"/>
              </a:ext>
            </a:extLst>
          </p:cNvPr>
          <p:cNvSpPr txBox="1"/>
          <p:nvPr/>
        </p:nvSpPr>
        <p:spPr>
          <a:xfrm>
            <a:off x="1933903" y="3259735"/>
            <a:ext cx="7903780" cy="1754326"/>
          </a:xfrm>
          <a:prstGeom prst="rect">
            <a:avLst/>
          </a:prstGeom>
          <a:noFill/>
        </p:spPr>
        <p:txBody>
          <a:bodyPr wrap="square" rtlCol="0">
            <a:spAutoFit/>
          </a:bodyPr>
          <a:lstStyle/>
          <a:p>
            <a:r>
              <a:rPr lang="en-US" dirty="0"/>
              <a:t>You completed a Big Five personality questionnaire.  This has five domains, and consists of several facets.  For Neuroticism you had a mean score of 3.2 out of a possible 5.  I have compared your score against a group of 100 people.  Your score of 3.2 is in the 40th percentile, this means you scored 40% higher than the population.  </a:t>
            </a:r>
          </a:p>
          <a:p>
            <a:endParaRPr lang="en-US" dirty="0"/>
          </a:p>
        </p:txBody>
      </p:sp>
    </p:spTree>
    <p:extLst>
      <p:ext uri="{BB962C8B-B14F-4D97-AF65-F5344CB8AC3E}">
        <p14:creationId xmlns:p14="http://schemas.microsoft.com/office/powerpoint/2010/main" val="60163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Task 1 – Example Feedback</a:t>
            </a:r>
          </a:p>
        </p:txBody>
      </p:sp>
      <p:sp>
        <p:nvSpPr>
          <p:cNvPr id="3" name="TextBox 2">
            <a:extLst>
              <a:ext uri="{FF2B5EF4-FFF2-40B4-BE49-F238E27FC236}">
                <a16:creationId xmlns:a16="http://schemas.microsoft.com/office/drawing/2014/main" id="{2F0EB1B1-FC1C-3D4A-8140-C33CC00485B0}"/>
              </a:ext>
            </a:extLst>
          </p:cNvPr>
          <p:cNvSpPr txBox="1"/>
          <p:nvPr/>
        </p:nvSpPr>
        <p:spPr>
          <a:xfrm>
            <a:off x="1933903" y="3259735"/>
            <a:ext cx="7903780" cy="1477328"/>
          </a:xfrm>
          <a:prstGeom prst="rect">
            <a:avLst/>
          </a:prstGeom>
          <a:noFill/>
        </p:spPr>
        <p:txBody>
          <a:bodyPr wrap="square" rtlCol="0">
            <a:spAutoFit/>
          </a:bodyPr>
          <a:lstStyle/>
          <a:p>
            <a:r>
              <a:rPr lang="en-US" dirty="0"/>
              <a:t>No score is perfect, and we would always expect a margin of error around it. Give that the reliability for this measure was 0.76 and the standard deviation of the norm group was 0.78, we can calculate the standard error of measurement using a formula.</a:t>
            </a:r>
          </a:p>
          <a:p>
            <a:endParaRPr lang="en-US" dirty="0"/>
          </a:p>
        </p:txBody>
      </p:sp>
    </p:spTree>
    <p:extLst>
      <p:ext uri="{BB962C8B-B14F-4D97-AF65-F5344CB8AC3E}">
        <p14:creationId xmlns:p14="http://schemas.microsoft.com/office/powerpoint/2010/main" val="237829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Task 1 – Example Feedback</a:t>
            </a:r>
          </a:p>
        </p:txBody>
      </p:sp>
      <p:sp>
        <p:nvSpPr>
          <p:cNvPr id="3" name="TextBox 2">
            <a:extLst>
              <a:ext uri="{FF2B5EF4-FFF2-40B4-BE49-F238E27FC236}">
                <a16:creationId xmlns:a16="http://schemas.microsoft.com/office/drawing/2014/main" id="{2F0EB1B1-FC1C-3D4A-8140-C33CC00485B0}"/>
              </a:ext>
            </a:extLst>
          </p:cNvPr>
          <p:cNvSpPr txBox="1"/>
          <p:nvPr/>
        </p:nvSpPr>
        <p:spPr>
          <a:xfrm>
            <a:off x="1933903" y="3259735"/>
            <a:ext cx="7903780" cy="1200329"/>
          </a:xfrm>
          <a:prstGeom prst="rect">
            <a:avLst/>
          </a:prstGeom>
          <a:noFill/>
        </p:spPr>
        <p:txBody>
          <a:bodyPr wrap="square" rtlCol="0">
            <a:spAutoFit/>
          </a:bodyPr>
          <a:lstStyle/>
          <a:p>
            <a:r>
              <a:rPr lang="en-US" dirty="0"/>
              <a:t>We are 68% certain that your score is between 3.2± 0.382 and that were you to complete a similar test again your score would be between 2.82 and 3.58.  Because the items had similar means, we assumed tau equivalence and used an alpha reliability.</a:t>
            </a:r>
          </a:p>
        </p:txBody>
      </p:sp>
    </p:spTree>
    <p:extLst>
      <p:ext uri="{BB962C8B-B14F-4D97-AF65-F5344CB8AC3E}">
        <p14:creationId xmlns:p14="http://schemas.microsoft.com/office/powerpoint/2010/main" val="71635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A2552C-5566-5BC4-981D-DD4A4BF86117}"/>
              </a:ext>
            </a:extLst>
          </p:cNvPr>
          <p:cNvPicPr>
            <a:picLocks noChangeAspect="1"/>
          </p:cNvPicPr>
          <p:nvPr/>
        </p:nvPicPr>
        <p:blipFill rotWithShape="1">
          <a:blip r:embed="rId3">
            <a:alphaModFix amt="35000"/>
          </a:blip>
          <a:srcRect b="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838200" y="365125"/>
            <a:ext cx="10515600" cy="1325563"/>
          </a:xfrm>
        </p:spPr>
        <p:txBody>
          <a:bodyPr>
            <a:normAutofit/>
          </a:bodyPr>
          <a:lstStyle/>
          <a:p>
            <a:r>
              <a:rPr lang="en-US">
                <a:solidFill>
                  <a:srgbClr val="FFFFFF"/>
                </a:solidFill>
              </a:rPr>
              <a:t>Feedback</a:t>
            </a:r>
          </a:p>
        </p:txBody>
      </p:sp>
      <p:graphicFrame>
        <p:nvGraphicFramePr>
          <p:cNvPr id="5" name="Content Placeholder 2">
            <a:extLst>
              <a:ext uri="{FF2B5EF4-FFF2-40B4-BE49-F238E27FC236}">
                <a16:creationId xmlns:a16="http://schemas.microsoft.com/office/drawing/2014/main" id="{467EF65D-A399-91CA-2527-530FC843E00E}"/>
              </a:ext>
            </a:extLst>
          </p:cNvPr>
          <p:cNvGraphicFramePr>
            <a:graphicFrameLocks noGrp="1"/>
          </p:cNvGraphicFramePr>
          <p:nvPr>
            <p:ph idx="1"/>
            <p:extLst>
              <p:ext uri="{D42A27DB-BD31-4B8C-83A1-F6EECF244321}">
                <p14:modId xmlns:p14="http://schemas.microsoft.com/office/powerpoint/2010/main" val="37913724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06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Feedback</a:t>
            </a:r>
          </a:p>
        </p:txBody>
      </p:sp>
      <p:sp>
        <p:nvSpPr>
          <p:cNvPr id="5" name="Rectangle 4">
            <a:extLst>
              <a:ext uri="{FF2B5EF4-FFF2-40B4-BE49-F238E27FC236}">
                <a16:creationId xmlns:a16="http://schemas.microsoft.com/office/drawing/2014/main" id="{BEF31A44-5E7A-594E-BE21-4A6AF4CEB6BC}"/>
              </a:ext>
            </a:extLst>
          </p:cNvPr>
          <p:cNvSpPr/>
          <p:nvPr/>
        </p:nvSpPr>
        <p:spPr>
          <a:xfrm>
            <a:off x="1393615" y="4528699"/>
            <a:ext cx="4155847" cy="923330"/>
          </a:xfrm>
          <a:prstGeom prst="rect">
            <a:avLst/>
          </a:prstGeom>
        </p:spPr>
        <p:txBody>
          <a:bodyPr wrap="square">
            <a:spAutoFit/>
          </a:bodyPr>
          <a:lstStyle/>
          <a:p>
            <a:r>
              <a:rPr lang="en-GB" dirty="0">
                <a:latin typeface="Times New Roman" panose="02020603050405020304" pitchFamily="18" charset="0"/>
                <a:ea typeface="Times New Roman" panose="02020603050405020304" pitchFamily="18" charset="0"/>
              </a:rPr>
              <a:t>Do you give a brief description of the construct each tool measures before describing the score for each test?</a:t>
            </a:r>
            <a:r>
              <a:rPr lang="en-GB" dirty="0"/>
              <a:t> </a:t>
            </a:r>
            <a:endParaRPr lang="en-US" dirty="0"/>
          </a:p>
        </p:txBody>
      </p:sp>
      <p:sp>
        <p:nvSpPr>
          <p:cNvPr id="9" name="Rectangle 8">
            <a:extLst>
              <a:ext uri="{FF2B5EF4-FFF2-40B4-BE49-F238E27FC236}">
                <a16:creationId xmlns:a16="http://schemas.microsoft.com/office/drawing/2014/main" id="{29BE0393-42A8-DB40-8BB1-1A9CC5F09CD1}"/>
              </a:ext>
            </a:extLst>
          </p:cNvPr>
          <p:cNvSpPr/>
          <p:nvPr/>
        </p:nvSpPr>
        <p:spPr>
          <a:xfrm>
            <a:off x="2034746" y="2782669"/>
            <a:ext cx="6096000" cy="646331"/>
          </a:xfrm>
          <a:prstGeom prst="rect">
            <a:avLst/>
          </a:prstGeom>
        </p:spPr>
        <p:txBody>
          <a:bodyPr>
            <a:spAutoFit/>
          </a:bodyPr>
          <a:lstStyle/>
          <a:p>
            <a:r>
              <a:rPr lang="en-GB" dirty="0">
                <a:latin typeface="Times New Roman" panose="02020603050405020304" pitchFamily="18" charset="0"/>
                <a:ea typeface="Times New Roman" panose="02020603050405020304" pitchFamily="18" charset="0"/>
              </a:rPr>
              <a:t>Do you introduce each measure and briefly describe how and when each  was administered?</a:t>
            </a:r>
            <a:r>
              <a:rPr lang="en-GB" dirty="0"/>
              <a:t> </a:t>
            </a:r>
            <a:endParaRPr lang="en-US" dirty="0"/>
          </a:p>
        </p:txBody>
      </p:sp>
      <p:sp>
        <p:nvSpPr>
          <p:cNvPr id="11" name="TextBox 10">
            <a:extLst>
              <a:ext uri="{FF2B5EF4-FFF2-40B4-BE49-F238E27FC236}">
                <a16:creationId xmlns:a16="http://schemas.microsoft.com/office/drawing/2014/main" id="{40A6C915-4400-2C41-98BD-99D7418A7B44}"/>
              </a:ext>
            </a:extLst>
          </p:cNvPr>
          <p:cNvSpPr txBox="1"/>
          <p:nvPr/>
        </p:nvSpPr>
        <p:spPr>
          <a:xfrm>
            <a:off x="6417648" y="3438607"/>
            <a:ext cx="1713098" cy="369332"/>
          </a:xfrm>
          <a:prstGeom prst="rect">
            <a:avLst/>
          </a:prstGeom>
          <a:noFill/>
        </p:spPr>
        <p:txBody>
          <a:bodyPr wrap="none" rtlCol="0">
            <a:spAutoFit/>
          </a:bodyPr>
          <a:lstStyle/>
          <a:p>
            <a:r>
              <a:rPr lang="en-US" dirty="0">
                <a:solidFill>
                  <a:srgbClr val="00B050"/>
                </a:solidFill>
              </a:rPr>
              <a:t>Make up a date!</a:t>
            </a:r>
          </a:p>
        </p:txBody>
      </p:sp>
      <p:sp>
        <p:nvSpPr>
          <p:cNvPr id="13" name="TextBox 12">
            <a:extLst>
              <a:ext uri="{FF2B5EF4-FFF2-40B4-BE49-F238E27FC236}">
                <a16:creationId xmlns:a16="http://schemas.microsoft.com/office/drawing/2014/main" id="{36D007BC-09C0-064C-A659-F1E86F647454}"/>
              </a:ext>
            </a:extLst>
          </p:cNvPr>
          <p:cNvSpPr txBox="1"/>
          <p:nvPr/>
        </p:nvSpPr>
        <p:spPr>
          <a:xfrm>
            <a:off x="5738648" y="4307699"/>
            <a:ext cx="3972911" cy="646331"/>
          </a:xfrm>
          <a:prstGeom prst="rect">
            <a:avLst/>
          </a:prstGeom>
          <a:noFill/>
        </p:spPr>
        <p:txBody>
          <a:bodyPr wrap="square" rtlCol="0">
            <a:spAutoFit/>
          </a:bodyPr>
          <a:lstStyle/>
          <a:p>
            <a:r>
              <a:rPr lang="en-US" dirty="0"/>
              <a:t>e.g. “Neuroticism describes a tendency towards harm avoidance”</a:t>
            </a:r>
          </a:p>
        </p:txBody>
      </p:sp>
      <p:sp>
        <p:nvSpPr>
          <p:cNvPr id="17" name="TextBox 16">
            <a:extLst>
              <a:ext uri="{FF2B5EF4-FFF2-40B4-BE49-F238E27FC236}">
                <a16:creationId xmlns:a16="http://schemas.microsoft.com/office/drawing/2014/main" id="{B0EBF965-BF8D-F046-9719-29E645ADEA4C}"/>
              </a:ext>
            </a:extLst>
          </p:cNvPr>
          <p:cNvSpPr txBox="1"/>
          <p:nvPr/>
        </p:nvSpPr>
        <p:spPr>
          <a:xfrm>
            <a:off x="5758144" y="5128863"/>
            <a:ext cx="3972911" cy="646331"/>
          </a:xfrm>
          <a:prstGeom prst="rect">
            <a:avLst/>
          </a:prstGeom>
          <a:noFill/>
        </p:spPr>
        <p:txBody>
          <a:bodyPr wrap="square" rtlCol="0">
            <a:spAutoFit/>
          </a:bodyPr>
          <a:lstStyle/>
          <a:p>
            <a:r>
              <a:rPr lang="en-US" dirty="0"/>
              <a:t>e.g. “</a:t>
            </a:r>
            <a:r>
              <a:rPr lang="en-US" i="1" dirty="0"/>
              <a:t>Sadism describes a tendency to enjoy the suffering of others</a:t>
            </a:r>
            <a:r>
              <a:rPr lang="en-US" dirty="0"/>
              <a:t>”</a:t>
            </a:r>
          </a:p>
        </p:txBody>
      </p:sp>
      <p:grpSp>
        <p:nvGrpSpPr>
          <p:cNvPr id="20" name="Group 19">
            <a:extLst>
              <a:ext uri="{FF2B5EF4-FFF2-40B4-BE49-F238E27FC236}">
                <a16:creationId xmlns:a16="http://schemas.microsoft.com/office/drawing/2014/main" id="{29E50447-0E1E-0B4F-9A2B-8AE579338194}"/>
              </a:ext>
            </a:extLst>
          </p:cNvPr>
          <p:cNvGrpSpPr/>
          <p:nvPr/>
        </p:nvGrpSpPr>
        <p:grpSpPr>
          <a:xfrm>
            <a:off x="4919040" y="4374252"/>
            <a:ext cx="1159200" cy="1265400"/>
            <a:chOff x="4919040" y="4374252"/>
            <a:chExt cx="1159200" cy="126540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4">
                  <a:extLst>
                    <a:ext uri="{FF2B5EF4-FFF2-40B4-BE49-F238E27FC236}">
                      <a16:creationId xmlns:a16="http://schemas.microsoft.com/office/drawing/2014/main" id="{D6847AAD-5F66-F741-81FF-14D0C3070B24}"/>
                    </a:ext>
                  </a:extLst>
                </p14:cNvPr>
                <p14:cNvContentPartPr/>
                <p14:nvPr/>
              </p14:nvContentPartPr>
              <p14:xfrm>
                <a:off x="4966560" y="4374252"/>
                <a:ext cx="1111680" cy="470160"/>
              </p14:xfrm>
            </p:contentPart>
          </mc:Choice>
          <mc:Fallback xmlns="">
            <p:pic>
              <p:nvPicPr>
                <p:cNvPr id="15" name="Ink 14">
                  <a:extLst>
                    <a:ext uri="{FF2B5EF4-FFF2-40B4-BE49-F238E27FC236}">
                      <a16:creationId xmlns:a16="http://schemas.microsoft.com/office/drawing/2014/main" id="{D6847AAD-5F66-F741-81FF-14D0C3070B24}"/>
                    </a:ext>
                  </a:extLst>
                </p:cNvPr>
                <p:cNvPicPr/>
                <p:nvPr/>
              </p:nvPicPr>
              <p:blipFill>
                <a:blip r:embed="rId7"/>
                <a:stretch>
                  <a:fillRect/>
                </a:stretch>
              </p:blipFill>
              <p:spPr>
                <a:xfrm>
                  <a:off x="4957560" y="4365612"/>
                  <a:ext cx="1129320" cy="487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9" name="Ink 18">
                  <a:extLst>
                    <a:ext uri="{FF2B5EF4-FFF2-40B4-BE49-F238E27FC236}">
                      <a16:creationId xmlns:a16="http://schemas.microsoft.com/office/drawing/2014/main" id="{DB1031BC-0C18-CA4A-8C24-0E7A1B775704}"/>
                    </a:ext>
                  </a:extLst>
                </p14:cNvPr>
                <p14:cNvContentPartPr/>
                <p14:nvPr/>
              </p14:nvContentPartPr>
              <p14:xfrm>
                <a:off x="4919040" y="4877532"/>
                <a:ext cx="923760" cy="762120"/>
              </p14:xfrm>
            </p:contentPart>
          </mc:Choice>
          <mc:Fallback xmlns="">
            <p:pic>
              <p:nvPicPr>
                <p:cNvPr id="19" name="Ink 18">
                  <a:extLst>
                    <a:ext uri="{FF2B5EF4-FFF2-40B4-BE49-F238E27FC236}">
                      <a16:creationId xmlns:a16="http://schemas.microsoft.com/office/drawing/2014/main" id="{DB1031BC-0C18-CA4A-8C24-0E7A1B775704}"/>
                    </a:ext>
                  </a:extLst>
                </p:cNvPr>
                <p:cNvPicPr/>
                <p:nvPr/>
              </p:nvPicPr>
              <p:blipFill>
                <a:blip r:embed="rId9"/>
                <a:stretch>
                  <a:fillRect/>
                </a:stretch>
              </p:blipFill>
              <p:spPr>
                <a:xfrm>
                  <a:off x="4910040" y="4868892"/>
                  <a:ext cx="941400" cy="779760"/>
                </a:xfrm>
                <a:prstGeom prst="rect">
                  <a:avLst/>
                </a:prstGeom>
              </p:spPr>
            </p:pic>
          </mc:Fallback>
        </mc:AlternateContent>
      </p:grpSp>
    </p:spTree>
    <p:custDataLst>
      <p:tags r:id="rId1"/>
    </p:custDataLst>
    <p:extLst>
      <p:ext uri="{BB962C8B-B14F-4D97-AF65-F5344CB8AC3E}">
        <p14:creationId xmlns:p14="http://schemas.microsoft.com/office/powerpoint/2010/main" val="271341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Feedback</a:t>
            </a:r>
          </a:p>
        </p:txBody>
      </p:sp>
      <p:sp>
        <p:nvSpPr>
          <p:cNvPr id="3" name="TextBox 2">
            <a:extLst>
              <a:ext uri="{FF2B5EF4-FFF2-40B4-BE49-F238E27FC236}">
                <a16:creationId xmlns:a16="http://schemas.microsoft.com/office/drawing/2014/main" id="{AD096B26-4FC6-2B4B-BCD1-FB91A64C2667}"/>
              </a:ext>
            </a:extLst>
          </p:cNvPr>
          <p:cNvSpPr txBox="1"/>
          <p:nvPr/>
        </p:nvSpPr>
        <p:spPr>
          <a:xfrm>
            <a:off x="1598661" y="3117851"/>
            <a:ext cx="5055476" cy="646331"/>
          </a:xfrm>
          <a:prstGeom prst="rect">
            <a:avLst/>
          </a:prstGeom>
          <a:noFill/>
        </p:spPr>
        <p:txBody>
          <a:bodyPr wrap="square" rtlCol="0">
            <a:spAutoFit/>
          </a:bodyPr>
          <a:lstStyle/>
          <a:p>
            <a:r>
              <a:rPr lang="en-GB" dirty="0"/>
              <a:t>Do you give a rationale and justification for the measure before describing the scores? </a:t>
            </a:r>
            <a:endParaRPr lang="en-US" dirty="0"/>
          </a:p>
        </p:txBody>
      </p:sp>
      <p:sp>
        <p:nvSpPr>
          <p:cNvPr id="4" name="TextBox 3">
            <a:extLst>
              <a:ext uri="{FF2B5EF4-FFF2-40B4-BE49-F238E27FC236}">
                <a16:creationId xmlns:a16="http://schemas.microsoft.com/office/drawing/2014/main" id="{4F617B98-2381-C64F-90A3-FD2F7D42E03F}"/>
              </a:ext>
            </a:extLst>
          </p:cNvPr>
          <p:cNvSpPr txBox="1"/>
          <p:nvPr/>
        </p:nvSpPr>
        <p:spPr>
          <a:xfrm>
            <a:off x="6505904" y="3647090"/>
            <a:ext cx="4558556" cy="646331"/>
          </a:xfrm>
          <a:prstGeom prst="rect">
            <a:avLst/>
          </a:prstGeom>
          <a:noFill/>
        </p:spPr>
        <p:txBody>
          <a:bodyPr wrap="none" rtlCol="0">
            <a:spAutoFit/>
          </a:bodyPr>
          <a:lstStyle/>
          <a:p>
            <a:r>
              <a:rPr lang="en-US" dirty="0"/>
              <a:t>Has this measure been used previously?</a:t>
            </a:r>
          </a:p>
          <a:p>
            <a:r>
              <a:rPr lang="en-US" dirty="0"/>
              <a:t>Is there validity evidence for it being effective?</a:t>
            </a:r>
          </a:p>
        </p:txBody>
      </p:sp>
      <p:sp>
        <p:nvSpPr>
          <p:cNvPr id="6" name="TextBox 5">
            <a:extLst>
              <a:ext uri="{FF2B5EF4-FFF2-40B4-BE49-F238E27FC236}">
                <a16:creationId xmlns:a16="http://schemas.microsoft.com/office/drawing/2014/main" id="{6BD80EA0-D535-A744-8B74-69E8994BE10F}"/>
              </a:ext>
            </a:extLst>
          </p:cNvPr>
          <p:cNvSpPr txBox="1"/>
          <p:nvPr/>
        </p:nvSpPr>
        <p:spPr>
          <a:xfrm>
            <a:off x="1303282" y="5044965"/>
            <a:ext cx="4172607" cy="923330"/>
          </a:xfrm>
          <a:prstGeom prst="rect">
            <a:avLst/>
          </a:prstGeom>
          <a:noFill/>
        </p:spPr>
        <p:txBody>
          <a:bodyPr wrap="square" rtlCol="0">
            <a:spAutoFit/>
          </a:bodyPr>
          <a:lstStyle/>
          <a:p>
            <a:r>
              <a:rPr lang="en-GB" dirty="0"/>
              <a:t>Do you explain clearly the nature of norm group comparison and their relevant characteristics? </a:t>
            </a:r>
            <a:endParaRPr lang="en-US" dirty="0"/>
          </a:p>
        </p:txBody>
      </p:sp>
      <p:sp>
        <p:nvSpPr>
          <p:cNvPr id="7" name="TextBox 6">
            <a:extLst>
              <a:ext uri="{FF2B5EF4-FFF2-40B4-BE49-F238E27FC236}">
                <a16:creationId xmlns:a16="http://schemas.microsoft.com/office/drawing/2014/main" id="{86798FE7-E2E2-6B4C-8D01-D9E9919E250D}"/>
              </a:ext>
            </a:extLst>
          </p:cNvPr>
          <p:cNvSpPr txBox="1"/>
          <p:nvPr/>
        </p:nvSpPr>
        <p:spPr>
          <a:xfrm>
            <a:off x="6651051" y="5044965"/>
            <a:ext cx="4362739" cy="923330"/>
          </a:xfrm>
          <a:prstGeom prst="rect">
            <a:avLst/>
          </a:prstGeom>
          <a:noFill/>
        </p:spPr>
        <p:txBody>
          <a:bodyPr wrap="square" rtlCol="0">
            <a:spAutoFit/>
          </a:bodyPr>
          <a:lstStyle/>
          <a:p>
            <a:r>
              <a:rPr lang="en-US" i="1" dirty="0"/>
              <a:t>e.g. 62 MSc Forensic Psychology students.</a:t>
            </a:r>
          </a:p>
          <a:p>
            <a:r>
              <a:rPr lang="en-US" i="1" dirty="0"/>
              <a:t>Most were in the UK, all were fluent English speakers</a:t>
            </a:r>
          </a:p>
        </p:txBody>
      </p:sp>
    </p:spTree>
    <p:custDataLst>
      <p:tags r:id="rId1"/>
    </p:custDataLst>
    <p:extLst>
      <p:ext uri="{BB962C8B-B14F-4D97-AF65-F5344CB8AC3E}">
        <p14:creationId xmlns:p14="http://schemas.microsoft.com/office/powerpoint/2010/main" val="237278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Feedback</a:t>
            </a:r>
          </a:p>
        </p:txBody>
      </p:sp>
      <p:sp>
        <p:nvSpPr>
          <p:cNvPr id="5" name="TextBox 4">
            <a:extLst>
              <a:ext uri="{FF2B5EF4-FFF2-40B4-BE49-F238E27FC236}">
                <a16:creationId xmlns:a16="http://schemas.microsoft.com/office/drawing/2014/main" id="{8366DB24-D434-A944-A5AE-2F909A0E552B}"/>
              </a:ext>
            </a:extLst>
          </p:cNvPr>
          <p:cNvSpPr txBox="1"/>
          <p:nvPr/>
        </p:nvSpPr>
        <p:spPr>
          <a:xfrm>
            <a:off x="1418897" y="2640725"/>
            <a:ext cx="3405351" cy="1754326"/>
          </a:xfrm>
          <a:prstGeom prst="rect">
            <a:avLst/>
          </a:prstGeom>
          <a:noFill/>
        </p:spPr>
        <p:txBody>
          <a:bodyPr wrap="square" rtlCol="0">
            <a:spAutoFit/>
          </a:bodyPr>
          <a:lstStyle/>
          <a:p>
            <a:r>
              <a:rPr lang="en-GB" dirty="0"/>
              <a:t>Do you describe the meaning of the scale (e.g. percentiles) or scales (e.g. percentiles and T scores) accurately and in terms which the test taker could understand? </a:t>
            </a:r>
            <a:endParaRPr lang="en-US" dirty="0"/>
          </a:p>
        </p:txBody>
      </p:sp>
      <p:sp>
        <p:nvSpPr>
          <p:cNvPr id="9" name="TextBox 8">
            <a:extLst>
              <a:ext uri="{FF2B5EF4-FFF2-40B4-BE49-F238E27FC236}">
                <a16:creationId xmlns:a16="http://schemas.microsoft.com/office/drawing/2014/main" id="{C6EA945C-B2C2-9F43-ADB5-352E8BBFBC77}"/>
              </a:ext>
            </a:extLst>
          </p:cNvPr>
          <p:cNvSpPr txBox="1"/>
          <p:nvPr/>
        </p:nvSpPr>
        <p:spPr>
          <a:xfrm>
            <a:off x="5831244" y="2656186"/>
            <a:ext cx="5350712" cy="923330"/>
          </a:xfrm>
          <a:prstGeom prst="rect">
            <a:avLst/>
          </a:prstGeom>
          <a:noFill/>
        </p:spPr>
        <p:txBody>
          <a:bodyPr wrap="square" rtlCol="0">
            <a:spAutoFit/>
          </a:bodyPr>
          <a:lstStyle/>
          <a:p>
            <a:r>
              <a:rPr lang="en-US" i="1" dirty="0"/>
              <a:t>To compare scores with a norm group, we can transform to a standard scale… Most people score between 40 and 60 on this scale </a:t>
            </a:r>
          </a:p>
        </p:txBody>
      </p:sp>
      <p:sp>
        <p:nvSpPr>
          <p:cNvPr id="17" name="TextBox 16">
            <a:extLst>
              <a:ext uri="{FF2B5EF4-FFF2-40B4-BE49-F238E27FC236}">
                <a16:creationId xmlns:a16="http://schemas.microsoft.com/office/drawing/2014/main" id="{EF9E14AC-1ECC-5743-96D4-DEE079B857DA}"/>
              </a:ext>
            </a:extLst>
          </p:cNvPr>
          <p:cNvSpPr txBox="1"/>
          <p:nvPr/>
        </p:nvSpPr>
        <p:spPr>
          <a:xfrm>
            <a:off x="1418897" y="5257193"/>
            <a:ext cx="3647089" cy="923330"/>
          </a:xfrm>
          <a:prstGeom prst="rect">
            <a:avLst/>
          </a:prstGeom>
          <a:noFill/>
        </p:spPr>
        <p:txBody>
          <a:bodyPr wrap="square" rtlCol="0">
            <a:spAutoFit/>
          </a:bodyPr>
          <a:lstStyle/>
          <a:p>
            <a:r>
              <a:rPr lang="en-US" dirty="0"/>
              <a:t>Do you communicate clearly and accurately the score for each measure? </a:t>
            </a:r>
          </a:p>
        </p:txBody>
      </p:sp>
      <p:sp>
        <p:nvSpPr>
          <p:cNvPr id="20" name="TextBox 19">
            <a:extLst>
              <a:ext uri="{FF2B5EF4-FFF2-40B4-BE49-F238E27FC236}">
                <a16:creationId xmlns:a16="http://schemas.microsoft.com/office/drawing/2014/main" id="{1E01C5AF-85DB-4942-9BD9-CBB7EB9F50A3}"/>
              </a:ext>
            </a:extLst>
          </p:cNvPr>
          <p:cNvSpPr txBox="1"/>
          <p:nvPr/>
        </p:nvSpPr>
        <p:spPr>
          <a:xfrm>
            <a:off x="6582267" y="5257193"/>
            <a:ext cx="4120055" cy="646331"/>
          </a:xfrm>
          <a:prstGeom prst="rect">
            <a:avLst/>
          </a:prstGeom>
          <a:noFill/>
        </p:spPr>
        <p:txBody>
          <a:bodyPr wrap="square" rtlCol="0">
            <a:spAutoFit/>
          </a:bodyPr>
          <a:lstStyle/>
          <a:p>
            <a:r>
              <a:rPr lang="en-US" dirty="0"/>
              <a:t>You scored 3.5 out of 5 on the neuroticism measure</a:t>
            </a:r>
          </a:p>
        </p:txBody>
      </p:sp>
    </p:spTree>
    <p:custDataLst>
      <p:tags r:id="rId1"/>
    </p:custDataLst>
    <p:extLst>
      <p:ext uri="{BB962C8B-B14F-4D97-AF65-F5344CB8AC3E}">
        <p14:creationId xmlns:p14="http://schemas.microsoft.com/office/powerpoint/2010/main" val="262399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heckerboard(across)">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Feedback</a:t>
            </a:r>
          </a:p>
        </p:txBody>
      </p:sp>
      <p:sp>
        <p:nvSpPr>
          <p:cNvPr id="4" name="Rectangle 3">
            <a:extLst>
              <a:ext uri="{FF2B5EF4-FFF2-40B4-BE49-F238E27FC236}">
                <a16:creationId xmlns:a16="http://schemas.microsoft.com/office/drawing/2014/main" id="{C1C589A2-48C9-7845-A4E2-D303028F8BF4}"/>
              </a:ext>
            </a:extLst>
          </p:cNvPr>
          <p:cNvSpPr/>
          <p:nvPr/>
        </p:nvSpPr>
        <p:spPr>
          <a:xfrm>
            <a:off x="1651686" y="2812887"/>
            <a:ext cx="6096000" cy="1200329"/>
          </a:xfrm>
          <a:prstGeom prst="rect">
            <a:avLst/>
          </a:prstGeom>
        </p:spPr>
        <p:txBody>
          <a:bodyPr>
            <a:spAutoFit/>
          </a:bodyPr>
          <a:lstStyle/>
          <a:p>
            <a:r>
              <a:rPr lang="en-US" dirty="0"/>
              <a:t>Do you communicate clearly and accurately the confidence limits associated with each score?  </a:t>
            </a:r>
          </a:p>
          <a:p>
            <a:endParaRPr lang="en-US" dirty="0"/>
          </a:p>
          <a:p>
            <a:endParaRPr lang="en-US" dirty="0"/>
          </a:p>
        </p:txBody>
      </p:sp>
      <p:sp>
        <p:nvSpPr>
          <p:cNvPr id="6" name="TextBox 5">
            <a:extLst>
              <a:ext uri="{FF2B5EF4-FFF2-40B4-BE49-F238E27FC236}">
                <a16:creationId xmlns:a16="http://schemas.microsoft.com/office/drawing/2014/main" id="{D663ED6A-540D-7A4F-AAFA-5FF525D5C970}"/>
              </a:ext>
            </a:extLst>
          </p:cNvPr>
          <p:cNvSpPr txBox="1"/>
          <p:nvPr/>
        </p:nvSpPr>
        <p:spPr>
          <a:xfrm>
            <a:off x="1396313" y="4435556"/>
            <a:ext cx="4275438" cy="1200329"/>
          </a:xfrm>
          <a:prstGeom prst="rect">
            <a:avLst/>
          </a:prstGeom>
          <a:noFill/>
        </p:spPr>
        <p:txBody>
          <a:bodyPr wrap="square" rtlCol="0">
            <a:spAutoFit/>
          </a:bodyPr>
          <a:lstStyle/>
          <a:p>
            <a:r>
              <a:rPr lang="en-US" dirty="0"/>
              <a:t>Are any statements implications (e.g. risk,) supported by background information for the test (e.g. validity)?</a:t>
            </a:r>
          </a:p>
          <a:p>
            <a:endParaRPr lang="en-US" dirty="0"/>
          </a:p>
        </p:txBody>
      </p:sp>
      <p:sp>
        <p:nvSpPr>
          <p:cNvPr id="7" name="TextBox 6">
            <a:extLst>
              <a:ext uri="{FF2B5EF4-FFF2-40B4-BE49-F238E27FC236}">
                <a16:creationId xmlns:a16="http://schemas.microsoft.com/office/drawing/2014/main" id="{475AFA22-8147-104D-B6A4-B3A4985E6938}"/>
              </a:ext>
            </a:extLst>
          </p:cNvPr>
          <p:cNvSpPr txBox="1"/>
          <p:nvPr/>
        </p:nvSpPr>
        <p:spPr>
          <a:xfrm>
            <a:off x="7831536" y="2834987"/>
            <a:ext cx="3555973" cy="923330"/>
          </a:xfrm>
          <a:prstGeom prst="rect">
            <a:avLst/>
          </a:prstGeom>
          <a:noFill/>
        </p:spPr>
        <p:txBody>
          <a:bodyPr wrap="none" rtlCol="0">
            <a:spAutoFit/>
          </a:bodyPr>
          <a:lstStyle/>
          <a:p>
            <a:r>
              <a:rPr lang="en-US" dirty="0"/>
              <a:t>No test is perfectly accurate,</a:t>
            </a:r>
          </a:p>
          <a:p>
            <a:r>
              <a:rPr lang="en-US" dirty="0"/>
              <a:t>and we would expect some level of </a:t>
            </a:r>
          </a:p>
          <a:p>
            <a:r>
              <a:rPr lang="en-US" dirty="0"/>
              <a:t>error in scores we observe…</a:t>
            </a:r>
          </a:p>
        </p:txBody>
      </p:sp>
      <p:sp>
        <p:nvSpPr>
          <p:cNvPr id="11" name="TextBox 10">
            <a:extLst>
              <a:ext uri="{FF2B5EF4-FFF2-40B4-BE49-F238E27FC236}">
                <a16:creationId xmlns:a16="http://schemas.microsoft.com/office/drawing/2014/main" id="{5FFF6B92-5699-404B-B5D7-65BEA0CC8258}"/>
              </a:ext>
            </a:extLst>
          </p:cNvPr>
          <p:cNvSpPr txBox="1"/>
          <p:nvPr/>
        </p:nvSpPr>
        <p:spPr>
          <a:xfrm>
            <a:off x="6697363" y="4992130"/>
            <a:ext cx="4854452" cy="1200329"/>
          </a:xfrm>
          <a:prstGeom prst="rect">
            <a:avLst/>
          </a:prstGeom>
          <a:noFill/>
        </p:spPr>
        <p:txBody>
          <a:bodyPr wrap="square" rtlCol="0">
            <a:spAutoFit/>
          </a:bodyPr>
          <a:lstStyle/>
          <a:p>
            <a:r>
              <a:rPr lang="en-US" dirty="0"/>
              <a:t>Scoring in the high range for conscientiousness has been associated with higher job ratings – but this may be reduced in people with lower agreeableness (Witt et al, 2002)</a:t>
            </a:r>
          </a:p>
        </p:txBody>
      </p:sp>
    </p:spTree>
    <p:custDataLst>
      <p:tags r:id="rId1"/>
    </p:custDataLst>
    <p:extLst>
      <p:ext uri="{BB962C8B-B14F-4D97-AF65-F5344CB8AC3E}">
        <p14:creationId xmlns:p14="http://schemas.microsoft.com/office/powerpoint/2010/main" val="340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Feedback</a:t>
            </a:r>
          </a:p>
        </p:txBody>
      </p:sp>
      <p:sp>
        <p:nvSpPr>
          <p:cNvPr id="9" name="Rectangle 8">
            <a:extLst>
              <a:ext uri="{FF2B5EF4-FFF2-40B4-BE49-F238E27FC236}">
                <a16:creationId xmlns:a16="http://schemas.microsoft.com/office/drawing/2014/main" id="{350FBFD6-74FE-6C49-B490-055CDB167279}"/>
              </a:ext>
            </a:extLst>
          </p:cNvPr>
          <p:cNvSpPr/>
          <p:nvPr/>
        </p:nvSpPr>
        <p:spPr>
          <a:xfrm>
            <a:off x="1125838" y="2967335"/>
            <a:ext cx="6096000" cy="923330"/>
          </a:xfrm>
          <a:prstGeom prst="rect">
            <a:avLst/>
          </a:prstGeom>
        </p:spPr>
        <p:txBody>
          <a:bodyPr>
            <a:spAutoFit/>
          </a:bodyPr>
          <a:lstStyle/>
          <a:p>
            <a:r>
              <a:rPr lang="en-US" dirty="0"/>
              <a:t>Do you give clear guidance as to the appropriate weight to be put on the findings (e.g. such tests are only one source of information about abilities and values)?</a:t>
            </a:r>
          </a:p>
        </p:txBody>
      </p:sp>
      <p:sp>
        <p:nvSpPr>
          <p:cNvPr id="15" name="TextBox 14">
            <a:extLst>
              <a:ext uri="{FF2B5EF4-FFF2-40B4-BE49-F238E27FC236}">
                <a16:creationId xmlns:a16="http://schemas.microsoft.com/office/drawing/2014/main" id="{11AD84A7-BAE4-644D-95E5-037523DB0A65}"/>
              </a:ext>
            </a:extLst>
          </p:cNvPr>
          <p:cNvSpPr txBox="1"/>
          <p:nvPr/>
        </p:nvSpPr>
        <p:spPr>
          <a:xfrm>
            <a:off x="8677876" y="2828835"/>
            <a:ext cx="3000939" cy="1200329"/>
          </a:xfrm>
          <a:prstGeom prst="rect">
            <a:avLst/>
          </a:prstGeom>
          <a:noFill/>
        </p:spPr>
        <p:txBody>
          <a:bodyPr wrap="square" rtlCol="0">
            <a:spAutoFit/>
          </a:bodyPr>
          <a:lstStyle/>
          <a:p>
            <a:r>
              <a:rPr lang="en-US" i="1" dirty="0"/>
              <a:t>Personality questionnaires are only one source of information – and do not define you as a person… </a:t>
            </a:r>
            <a:r>
              <a:rPr lang="en-US" i="1" dirty="0" err="1"/>
              <a:t>etc</a:t>
            </a:r>
            <a:endParaRPr lang="en-US" i="1" dirty="0"/>
          </a:p>
        </p:txBody>
      </p:sp>
    </p:spTree>
    <p:custDataLst>
      <p:tags r:id="rId1"/>
    </p:custDataLst>
    <p:extLst>
      <p:ext uri="{BB962C8B-B14F-4D97-AF65-F5344CB8AC3E}">
        <p14:creationId xmlns:p14="http://schemas.microsoft.com/office/powerpoint/2010/main" val="346423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3459A15D-E254-0743-979D-614FA29EE58F}"/>
              </a:ext>
            </a:extLst>
          </p:cNvPr>
          <p:cNvPicPr>
            <a:picLocks noChangeAspect="1"/>
          </p:cNvPicPr>
          <p:nvPr/>
        </p:nvPicPr>
        <p:blipFill rotWithShape="1">
          <a:blip r:embed="rId3"/>
          <a:srcRect l="17173" r="504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4" name="Freeform: Shape 1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Task 1 – Example Feedback</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33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78D-A7B4-D84D-B891-0D778B099F5E}"/>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Task 1 – Example Feedback</a:t>
            </a:r>
          </a:p>
        </p:txBody>
      </p:sp>
      <p:sp>
        <p:nvSpPr>
          <p:cNvPr id="3" name="TextBox 2">
            <a:extLst>
              <a:ext uri="{FF2B5EF4-FFF2-40B4-BE49-F238E27FC236}">
                <a16:creationId xmlns:a16="http://schemas.microsoft.com/office/drawing/2014/main" id="{2F0EB1B1-FC1C-3D4A-8140-C33CC00485B0}"/>
              </a:ext>
            </a:extLst>
          </p:cNvPr>
          <p:cNvSpPr txBox="1"/>
          <p:nvPr/>
        </p:nvSpPr>
        <p:spPr>
          <a:xfrm>
            <a:off x="1933903" y="3259735"/>
            <a:ext cx="7903780" cy="2031325"/>
          </a:xfrm>
          <a:prstGeom prst="rect">
            <a:avLst/>
          </a:prstGeom>
          <a:noFill/>
        </p:spPr>
        <p:txBody>
          <a:bodyPr wrap="square" rtlCol="0">
            <a:spAutoFit/>
          </a:bodyPr>
          <a:lstStyle/>
          <a:p>
            <a:r>
              <a:rPr lang="en-US" dirty="0"/>
              <a:t>On the 30th of March you completed a personality questionnaire. You were measured using a Big Five Questionnaire.  You completed this whilst sat at a desk with a 2015 HP Desktop computer with the psychometrician watching. The room was 21 degrees and the lights were switched on.  It was 1pm in the afternoon.  The following will </a:t>
            </a:r>
            <a:r>
              <a:rPr lang="en-US" dirty="0" err="1"/>
              <a:t>summarise</a:t>
            </a:r>
            <a:r>
              <a:rPr lang="en-US" dirty="0"/>
              <a:t> your scores.</a:t>
            </a:r>
          </a:p>
          <a:p>
            <a:endParaRPr lang="en-US" dirty="0"/>
          </a:p>
          <a:p>
            <a:endParaRPr lang="en-US" dirty="0"/>
          </a:p>
        </p:txBody>
      </p:sp>
    </p:spTree>
    <p:extLst>
      <p:ext uri="{BB962C8B-B14F-4D97-AF65-F5344CB8AC3E}">
        <p14:creationId xmlns:p14="http://schemas.microsoft.com/office/powerpoint/2010/main" val="2287250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7|68.1|17.6"/>
</p:tagLst>
</file>

<file path=ppt/tags/tag2.xml><?xml version="1.0" encoding="utf-8"?>
<p:tagLst xmlns:a="http://schemas.openxmlformats.org/drawingml/2006/main" xmlns:r="http://schemas.openxmlformats.org/officeDocument/2006/relationships" xmlns:p="http://schemas.openxmlformats.org/presentationml/2006/main">
  <p:tag name="TIMING" val="|28.6|26.1|8.2"/>
</p:tagLst>
</file>

<file path=ppt/tags/tag3.xml><?xml version="1.0" encoding="utf-8"?>
<p:tagLst xmlns:a="http://schemas.openxmlformats.org/drawingml/2006/main" xmlns:r="http://schemas.openxmlformats.org/officeDocument/2006/relationships" xmlns:p="http://schemas.openxmlformats.org/presentationml/2006/main">
  <p:tag name="TIMING" val="|13.6|53.5|8.8"/>
</p:tagLst>
</file>

<file path=ppt/tags/tag4.xml><?xml version="1.0" encoding="utf-8"?>
<p:tagLst xmlns:a="http://schemas.openxmlformats.org/drawingml/2006/main" xmlns:r="http://schemas.openxmlformats.org/officeDocument/2006/relationships" xmlns:p="http://schemas.openxmlformats.org/presentationml/2006/main">
  <p:tag name="TIMING" val="|32.5|38.5|20.1"/>
</p:tagLst>
</file>

<file path=ppt/tags/tag5.xml><?xml version="1.0" encoding="utf-8"?>
<p:tagLst xmlns:a="http://schemas.openxmlformats.org/drawingml/2006/main" xmlns:r="http://schemas.openxmlformats.org/officeDocument/2006/relationships" xmlns:p="http://schemas.openxmlformats.org/presentationml/2006/main">
  <p:tag name="TIMING" val="|20.5|42.2|51.6"/>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810</Words>
  <Application>Microsoft Office PowerPoint</Application>
  <PresentationFormat>Widescreen</PresentationFormat>
  <Paragraphs>61</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1_Office Theme</vt:lpstr>
      <vt:lpstr>Week 8 Hour 1</vt:lpstr>
      <vt:lpstr>Feedback</vt:lpstr>
      <vt:lpstr>Feedback</vt:lpstr>
      <vt:lpstr>Feedback</vt:lpstr>
      <vt:lpstr>Feedback</vt:lpstr>
      <vt:lpstr>Feedback</vt:lpstr>
      <vt:lpstr>Feedback</vt:lpstr>
      <vt:lpstr>Task 1 – Example Feedback</vt:lpstr>
      <vt:lpstr>Task 1 – Example Feedback</vt:lpstr>
      <vt:lpstr>Task 1 – Example Feedback</vt:lpstr>
      <vt:lpstr>Task 1 – Example Feedback</vt:lpstr>
      <vt:lpstr>Task 1 – Example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Hour 1</dc:title>
  <dc:creator>Oliver Clark</dc:creator>
  <cp:lastModifiedBy>Oliver Clark</cp:lastModifiedBy>
  <cp:revision>2</cp:revision>
  <dcterms:created xsi:type="dcterms:W3CDTF">2023-03-14T18:07:46Z</dcterms:created>
  <dcterms:modified xsi:type="dcterms:W3CDTF">2023-03-14T18:14:08Z</dcterms:modified>
</cp:coreProperties>
</file>