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  <p:sldId id="264" r:id="rId12"/>
    <p:sldId id="263" r:id="rId13"/>
    <p:sldId id="265" r:id="rId14"/>
    <p:sldId id="266" r:id="rId15"/>
    <p:sldId id="268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EBFC0-72E8-4EFD-9E25-DDCD808126D3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C1F60-9E4A-4ACF-AEB4-55EEE1C75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71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C1F60-9E4A-4ACF-AEB4-55EEE1C75A1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043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C1F60-9E4A-4ACF-AEB4-55EEE1C75A1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170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C1F60-9E4A-4ACF-AEB4-55EEE1C75A1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942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C1F60-9E4A-4ACF-AEB4-55EEE1C75A1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294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C1F60-9E4A-4ACF-AEB4-55EEE1C75A1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908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C1F60-9E4A-4ACF-AEB4-55EEE1C75A1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647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C1F60-9E4A-4ACF-AEB4-55EEE1C75A1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197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C1F60-9E4A-4ACF-AEB4-55EEE1C75A1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23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C1F60-9E4A-4ACF-AEB4-55EEE1C75A1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372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C1F60-9E4A-4ACF-AEB4-55EEE1C75A1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887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C1F60-9E4A-4ACF-AEB4-55EEE1C75A1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604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C1F60-9E4A-4ACF-AEB4-55EEE1C75A1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166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0A34-EF45-41AB-8140-B9FC6515B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ED539-1E1B-4A45-8749-0EF459800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07F17-04C2-4C60-A082-257298A3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B2DF-57DA-4F71-9D56-77D509C4EE15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2CF5-D036-471A-9666-7CD700B5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48B8B-4669-4AC5-A4B0-F5145D41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EB9E-92A8-4766-9C0E-4EF5C4714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19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D2F04-1FF9-4414-96E6-6BDCC18B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D5963-BA5E-48EC-99C1-B25AF3DD7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A73D7-C79E-4626-BDAE-6E28DB5A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B2DF-57DA-4F71-9D56-77D509C4EE15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51A85-1A60-438B-B8E0-8A005C2E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07844-EEB2-4F2F-9AEB-FB830F34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EB9E-92A8-4766-9C0E-4EF5C4714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00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458ED2-0994-4261-84C4-3DF4184F9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60313-D9EC-41C6-A22B-6EDB0E9C3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A812B-58E1-4D7F-B30E-52EF032C3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B2DF-57DA-4F71-9D56-77D509C4EE15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9EE83-0E34-4E16-94E9-57BD014F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7653C-43D0-462D-85C0-DC01A8CC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EB9E-92A8-4766-9C0E-4EF5C4714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4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3DAF-43D4-4BEA-8192-386BEC53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2E397-0B86-4D96-9D06-A457A7BF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82D80-A213-460E-90C0-CAD76AD1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B2DF-57DA-4F71-9D56-77D509C4EE15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FB3E8-30B4-4A09-AB4C-DBA3A88F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0B6CA-51D7-4BBF-BCC5-8D55ED3A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EB9E-92A8-4766-9C0E-4EF5C4714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3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A76D-4E45-4BE8-A903-B2DC8FB2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33DDC-CFD9-4587-8CB2-45CA928D7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C90AF-AFF7-410F-8E48-A817C20F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B2DF-57DA-4F71-9D56-77D509C4EE15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30E98-4F39-48EE-BAF0-99EC0F51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82D01-6AB8-47DF-A5F0-E667734F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EB9E-92A8-4766-9C0E-4EF5C4714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59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C5EB2-6375-44D3-8510-FF021385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DAEDB-813B-453A-8591-7D3CBCF32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9C3A9-B1EC-44D6-B485-92CFBF25E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280ED-D0CD-464D-A3B2-F61F5FD7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B2DF-57DA-4F71-9D56-77D509C4EE15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48EEC-EB7F-48D3-B81F-A35A56CD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85493-898B-49FD-AF70-E5C09CBFE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EB9E-92A8-4766-9C0E-4EF5C4714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33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FBC0-FC8A-49CB-9099-DBE79D33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56F0C-9351-4DB8-88C7-4BBAC7CE1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4894C-6790-4DA3-81DD-A0CA7461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E06CA5-5634-4AB7-98F1-38BB07D51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43AF80-DD75-4461-B113-78E61BB18C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2CB44D-9F37-4124-AE0A-6A8BE909F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B2DF-57DA-4F71-9D56-77D509C4EE15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7AC7C1-F289-429F-947F-C01587CD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A97529-33B3-4BDC-BC6F-8272973D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EB9E-92A8-4766-9C0E-4EF5C4714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4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5703-A8EF-4EED-9AAE-EEE73ACB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C6C53-4806-488A-A978-A8B36EC3A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B2DF-57DA-4F71-9D56-77D509C4EE15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DB7F7-C787-4C5E-8757-1580DD2D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6CE43-6709-4E23-A7D1-E6B10468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EB9E-92A8-4766-9C0E-4EF5C4714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23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4FE6DA-9510-4C96-B3B0-CD77BB44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B2DF-57DA-4F71-9D56-77D509C4EE15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AA8F6-9CC5-4573-A6B2-B94850DB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812C2-630C-4E4F-AE28-118C2011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EB9E-92A8-4766-9C0E-4EF5C4714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10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ECCB-59DD-4588-9015-8EDF35E7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D84FA-A7F8-415F-ABE7-91ED2FBBA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26F20-78D5-4EC6-A64C-56B3D286F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3D0C1-3864-41BD-BF59-BBA6A95B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B2DF-57DA-4F71-9D56-77D509C4EE15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BCB32-5062-47B8-8AAA-CC9543208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0D0D1-D6BF-476A-B60E-86F0C556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EB9E-92A8-4766-9C0E-4EF5C4714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37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E8F0-E190-42E3-90DF-BC37DC09A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5D034-D68D-41E1-BE7F-1786C6EE9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C90B4-99F8-403B-A679-64608F92E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C1B20-8138-41B4-815B-0DEC4AA6B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B2DF-57DA-4F71-9D56-77D509C4EE15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1ADE9-286E-4005-B3CF-B13A0403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AACEB-7309-4434-BB78-F477222C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EB9E-92A8-4766-9C0E-4EF5C4714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16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EBB249-404D-4E82-ACE0-AF66A31EE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7F0D7-BB51-4CF6-A159-AF403A2D3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11439-6A3F-42AC-8DB4-BFA614CE8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AB2DF-57DA-4F71-9D56-77D509C4EE15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1CC21-02EE-464A-8CF1-FA92310E0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F960A-F56F-4738-A65C-A3536B20B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5EB9E-92A8-4766-9C0E-4EF5C4714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05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46EEC-DFF7-4FA9-AC80-CC5CEF4B7F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Bias in Psychological Measurement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E2E1B-E217-4494-BD1A-5AF5F1B70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6528" y="4079875"/>
            <a:ext cx="9144000" cy="1655762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Dr Julia Wolska</a:t>
            </a:r>
          </a:p>
        </p:txBody>
      </p:sp>
    </p:spTree>
    <p:extLst>
      <p:ext uri="{BB962C8B-B14F-4D97-AF65-F5344CB8AC3E}">
        <p14:creationId xmlns:p14="http://schemas.microsoft.com/office/powerpoint/2010/main" val="3629999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F2806-FCC6-497E-A90F-406E7B52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Bias in risk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F0B0A-5CCC-4E04-A9A7-5075B1E4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Important to check assessment manual/ norm group!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Men over-represented in criminal populations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Most tests validated on adult males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Not predictive of females (and other genders) or juveniles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(Ackerman, p90; Beech, Fisher, &amp; Thornton, 2003)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6938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C0C7-B3A6-4FA8-BDBB-4888D9EE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Intelligence - ethnicity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AFAB8-16A5-4AD0-8E20-8C2C255A5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Large debate about intelligence and invariance across racial and ethnic groups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(see chapter 6, Kaplan and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Saccuzzo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; Ford, 2005)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Debate extends to forensic assessment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Clinical interviewing, diagnostic assessment and psychological testing in minority ethnic groups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(Weiss, &amp; Rosenfeld, 2012)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7463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EC1E-B017-4729-ABEA-6E5B13403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Sources of bias in forensic evaluations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8F6F30-9931-495C-977E-721061D54A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6" y="1690688"/>
            <a:ext cx="10515600" cy="41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709832-378A-4978-9B1E-C14E802343AC}"/>
              </a:ext>
            </a:extLst>
          </p:cNvPr>
          <p:cNvSpPr txBox="1"/>
          <p:nvPr/>
        </p:nvSpPr>
        <p:spPr>
          <a:xfrm>
            <a:off x="1659118" y="5842536"/>
            <a:ext cx="412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Guarnera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Murrie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&amp;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Boccaccini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(2017)</a:t>
            </a:r>
          </a:p>
        </p:txBody>
      </p:sp>
    </p:spTree>
    <p:extLst>
      <p:ext uri="{BB962C8B-B14F-4D97-AF65-F5344CB8AC3E}">
        <p14:creationId xmlns:p14="http://schemas.microsoft.com/office/powerpoint/2010/main" val="2601047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2A97-E01F-4F37-AA33-FC221C102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53619-CCF3-4593-9328-BA42978B0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Books: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Ackerman – Chapter 1 – Forensic Specific introduction​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Kaplan and 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Saccuzzo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– Chapter 6 (Bias)​</a:t>
            </a:r>
          </a:p>
          <a:p>
            <a:pPr marL="0" indent="0" fontAlgn="base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Articles: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 Beech, A. R., Fisher, D. D., &amp; Thornton, D. (2003). Risk assessment of sex offenders.  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Professional Psychology: Research and Practice,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(4), 339-352.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Guarnera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L.A.,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Murrie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D.C., &amp;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Boccaccini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M.T. (2017). Why do forensic experts disagree? Sources of unreliability and bias in forensic psychology evaluations.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Translational Issues in Psychological Science, 3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(2), 143-152.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Weiss, R.A., &amp; Rosenfeld, B. (2012). Navigating cross-cultural issues in forensic assessment: Recommendations for Practice.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Professional Psychology Research and Practice, 43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(3), 234-240.</a:t>
            </a:r>
          </a:p>
          <a:p>
            <a:pPr marL="0" indent="0" fontAlgn="base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Internet resources:</a:t>
            </a:r>
          </a:p>
          <a:p>
            <a:pPr>
              <a:buFont typeface="Wingdings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Ford, D.Y. (2005).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Intelligence Testing and Cultural Diversity: Pitfalls and Promises.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National Research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Center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on the Gifted and Talented (NRC/GT). https://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nrcgt.uconn.edu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/newsletters/winter052/</a:t>
            </a:r>
          </a:p>
        </p:txBody>
      </p:sp>
    </p:spTree>
    <p:extLst>
      <p:ext uri="{BB962C8B-B14F-4D97-AF65-F5344CB8AC3E}">
        <p14:creationId xmlns:p14="http://schemas.microsoft.com/office/powerpoint/2010/main" val="297120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90C9-290D-4788-851E-8260EA7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This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D3333-8FD6-46C2-B6D3-4F4D1AD55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Statistical biases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Slope bias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Intercept bias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Differential Item Functioning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Bias from use of measurement</a:t>
            </a:r>
          </a:p>
        </p:txBody>
      </p:sp>
    </p:spTree>
    <p:extLst>
      <p:ext uri="{BB962C8B-B14F-4D97-AF65-F5344CB8AC3E}">
        <p14:creationId xmlns:p14="http://schemas.microsoft.com/office/powerpoint/2010/main" val="695126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29CE3-4535-494A-BF72-D5189549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Statistical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EE5A9-315D-408A-99CD-905A71A39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Expected value of results differs from true underlying score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Systematic deviation from actual value</a:t>
            </a:r>
          </a:p>
        </p:txBody>
      </p:sp>
    </p:spTree>
    <p:extLst>
      <p:ext uri="{BB962C8B-B14F-4D97-AF65-F5344CB8AC3E}">
        <p14:creationId xmlns:p14="http://schemas.microsoft.com/office/powerpoint/2010/main" val="326282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5BD0-E02A-4E10-9F1D-63C38B222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Distinction: Test bias and test fairness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0946B-10EC-41B9-83EC-05E29C822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Whether a test is biased is subject to “objective statistical indices that examine patterning of test scores for relevant test populations”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(Gregory, 1996, p.263)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Whether test is fair depends on social values, ethical principles</a:t>
            </a:r>
          </a:p>
        </p:txBody>
      </p:sp>
    </p:spTree>
    <p:extLst>
      <p:ext uri="{BB962C8B-B14F-4D97-AF65-F5344CB8AC3E}">
        <p14:creationId xmlns:p14="http://schemas.microsoft.com/office/powerpoint/2010/main" val="33095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AFA0-A5DA-4DBE-85B2-6DEC75D8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Slope bias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D2D25B-EE79-4327-9A5A-2CB427C5C6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35" y="1606169"/>
            <a:ext cx="475021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54A8C11-5C9D-4E02-9D4D-E8F0764A8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823" y="1606169"/>
            <a:ext cx="498157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07A6CE8-C6F1-4E22-9882-4101679DD2AE}"/>
              </a:ext>
            </a:extLst>
          </p:cNvPr>
          <p:cNvSpPr/>
          <p:nvPr/>
        </p:nvSpPr>
        <p:spPr>
          <a:xfrm>
            <a:off x="1355678" y="6123543"/>
            <a:ext cx="1871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Group 1: r = 0.7 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62ABA8-F18A-4D41-8DF1-F010F581C9ED}"/>
              </a:ext>
            </a:extLst>
          </p:cNvPr>
          <p:cNvSpPr/>
          <p:nvPr/>
        </p:nvSpPr>
        <p:spPr>
          <a:xfrm>
            <a:off x="6257617" y="6123543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Group 2: r = 0.2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253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E6A88-6347-406C-84E4-BC8EAC0D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Slope bias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A8BD23B-330E-4BAF-B7F7-9D871E0845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895" y="1825625"/>
            <a:ext cx="475021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54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F278-8802-4BAB-8840-598C1502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Intercept bias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B3F3769-A060-4D86-8AEB-5EA5AEF0CC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75311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93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47C0B-F4C2-49FC-B491-3CB25846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Intercept bias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9C9A8F7-F399-4CCA-BFA8-39AE7EE327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1006"/>
            <a:ext cx="475021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730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FE59A-78CC-442F-A44D-207ACB885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Differential Item Functioning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68D58-F0B9-4E18-96F4-CA7C86629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Take samples from 2 groups with about same scores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Examine individual items for differences between 2 groups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If items function differently across different groups -&gt; test bias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Items that show significant differences should be removed</a:t>
            </a:r>
          </a:p>
        </p:txBody>
      </p:sp>
    </p:spTree>
    <p:extLst>
      <p:ext uri="{BB962C8B-B14F-4D97-AF65-F5344CB8AC3E}">
        <p14:creationId xmlns:p14="http://schemas.microsoft.com/office/powerpoint/2010/main" val="4173356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F24CEED2317540A995C301D6CF1D5B" ma:contentTypeVersion="12" ma:contentTypeDescription="Create a new document." ma:contentTypeScope="" ma:versionID="8bc555a23d7961a403ffe09941ec6174">
  <xsd:schema xmlns:xsd="http://www.w3.org/2001/XMLSchema" xmlns:xs="http://www.w3.org/2001/XMLSchema" xmlns:p="http://schemas.microsoft.com/office/2006/metadata/properties" xmlns:ns2="3450dea5-9c92-46d7-80ec-867c4bee000d" xmlns:ns3="a544f5c6-c2b2-44cf-9139-519269434505" targetNamespace="http://schemas.microsoft.com/office/2006/metadata/properties" ma:root="true" ma:fieldsID="f3284d8fa4187eed0b7e9a3acab04707" ns2:_="" ns3:_="">
    <xsd:import namespace="3450dea5-9c92-46d7-80ec-867c4bee000d"/>
    <xsd:import namespace="a544f5c6-c2b2-44cf-9139-5192694345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AcademicYear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0dea5-9c92-46d7-80ec-867c4bee00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AcademicYear" ma:index="15" nillable="true" ma:displayName="Academic Year" ma:format="Dropdown" ma:internalName="AcademicYear">
      <xsd:simpleType>
        <xsd:restriction base="dms:Text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44f5c6-c2b2-44cf-9139-51926943450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cademicYear xmlns="3450dea5-9c92-46d7-80ec-867c4bee000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B5558F-E3E6-4D28-90C0-C315BB4F98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0dea5-9c92-46d7-80ec-867c4bee000d"/>
    <ds:schemaRef ds:uri="a544f5c6-c2b2-44cf-9139-5192694345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80991B-18A9-4017-8D3E-8678F8489FB0}">
  <ds:schemaRefs>
    <ds:schemaRef ds:uri="http://schemas.microsoft.com/office/2006/metadata/properties"/>
    <ds:schemaRef ds:uri="http://schemas.microsoft.com/office/infopath/2007/PartnerControls"/>
    <ds:schemaRef ds:uri="3450dea5-9c92-46d7-80ec-867c4bee000d"/>
  </ds:schemaRefs>
</ds:datastoreItem>
</file>

<file path=customXml/itemProps3.xml><?xml version="1.0" encoding="utf-8"?>
<ds:datastoreItem xmlns:ds="http://schemas.openxmlformats.org/officeDocument/2006/customXml" ds:itemID="{76A3B66A-5799-482B-ABB5-202DAB2B19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474</Words>
  <Application>Microsoft Macintosh PowerPoint</Application>
  <PresentationFormat>Widescreen</PresentationFormat>
  <Paragraphs>60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Bias in Psychological Measurement</vt:lpstr>
      <vt:lpstr>This Video</vt:lpstr>
      <vt:lpstr>Statistical bias</vt:lpstr>
      <vt:lpstr>Distinction: Test bias and test fairness</vt:lpstr>
      <vt:lpstr>Slope bias</vt:lpstr>
      <vt:lpstr>Slope bias</vt:lpstr>
      <vt:lpstr>Intercept bias</vt:lpstr>
      <vt:lpstr>Intercept bias</vt:lpstr>
      <vt:lpstr>Differential Item Functioning</vt:lpstr>
      <vt:lpstr>Bias in risk assessment</vt:lpstr>
      <vt:lpstr>Intelligence - ethnicity</vt:lpstr>
      <vt:lpstr>Sources of bias in forensic evaluations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Bias</dc:title>
  <dc:creator>Julia Wolska</dc:creator>
  <cp:lastModifiedBy>Oliver Clark</cp:lastModifiedBy>
  <cp:revision>45</cp:revision>
  <dcterms:created xsi:type="dcterms:W3CDTF">2021-03-13T10:35:10Z</dcterms:created>
  <dcterms:modified xsi:type="dcterms:W3CDTF">2021-03-30T08:11:36Z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0x0101005AF24CEED2317540A995C301D6CF1D5B</vt:lpwstr>
  </property>
</Properties>
</file>