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47F90-8192-8B9D-CBEC-114A20906A2D}" v="56" dt="2021-03-15T15:36:55.001"/>
    <p1510:client id="{2B6EA6DC-308C-830F-5DCE-81E4DC699C18}" v="48" dt="2022-03-21T17:45:26.783"/>
    <p1510:client id="{76087235-18FA-9190-E2BD-701D5F0056E5}" v="23" dt="2022-03-23T08:59:24.107"/>
    <p1510:client id="{9E5964DA-9173-A348-B884-8826E9AF4F9D}" v="238" dt="2021-03-15T15:19:04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1363B-A753-A34A-8038-3713A8DDA4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FCC06-BC85-8244-A9DE-11745B1DC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04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44FD-46A7-804E-ACD0-D2954EEC3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E42DD-E075-3C4E-B61D-65368402E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C1D19-4790-9347-940C-2DA1F27C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F08EF-982C-884F-93CF-30178C7F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4602-722B-A648-9CAA-3751F0F9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4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79F6-2547-9442-8E2C-AB26D66A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82FF3-01A7-154B-B2EF-71C6F3755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03D23-1DFB-C641-BD9A-35337AA5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B4275-0E14-4B4D-805A-E80F3220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A2A7-919B-0E4B-B633-3739B467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6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218DF-2763-3D49-AEE2-B4F1289F8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54B4F-B192-7948-B1B6-53C3AAFEC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CB6C1-D173-A547-B250-4964683D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13443-75F9-0A44-A08E-84EB9E44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1E19F-3652-A946-BB87-6F0C64CB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6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5829-2249-E840-AE94-97E61FE7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5078-031B-B74B-8993-E31BC519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524B8-4D91-444D-AAA2-E52B0589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100A7-7C5C-D440-ACC3-0B195DBB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F6807-7486-854D-80C5-E94FA0E0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2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D252-DA15-C34E-B268-B5476F5B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87FC6-33F6-3945-9075-E654D1FA2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E8D2-14A3-D845-AF38-D47A7661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71C06-2735-A244-96A3-E9508155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2697C-5C35-A541-BCC6-F1D10E7B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8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6B34-92C0-AB4D-9422-B5C493EA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CA71-70B8-4446-B7B9-59BE7914C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1FBFA-1592-4844-B40B-716B6986B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E9E39-BA0F-9D4A-858D-0F8662DF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73D6B-99A9-6B49-932D-C80311A1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EB0D5-F44C-5240-85AC-88B67FCC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0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DFBE-EEF6-5341-A98C-B806DE1E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5AAFA-C5AE-2643-B0C4-1B140A6B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9AE8C-FFF3-5743-8FB5-5E0F4A464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27205-62C0-5244-92B7-4362A5905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EA427-D5A1-5F43-80FF-AB2021BAC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4DCD5-8682-374F-AC71-968E8EFB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E5CA7-C6E5-F140-B4BA-46ACD0B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73E6C-5D32-7B4C-A21A-68D09D51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67F5-9056-C644-927E-8F2DEF93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EF15E-3224-C34C-9905-B99D25AE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8438E-ABBF-B34C-9653-90B252CA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BD0C3-5590-D246-BC8A-2BA4B1E6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6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95C19-7E70-474C-A826-8CD82B18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A6CF7-C93E-6142-BE0A-57920054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AB5E4-B8BD-5E4C-B9A8-E1CB045E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A98A-1F88-7041-A39B-55EEBF56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9F764-3D66-C64C-BCC1-CBAA61045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3D23C-B883-534E-803F-BE9E3C267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BEF25-0E19-ED4F-A8F8-37F7B421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4819C-9CFA-AD4D-9486-C9E08352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17FE0-CC0A-7D49-A91D-52DDE862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4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2A4F-9470-2D47-B92C-70D49C79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C39B2-DA77-F446-8B06-9455C6EF9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192ED-21DF-8A46-A1E4-A5F013B88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98D0-3033-E645-B076-1D4723BC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3DDA8-09B5-2049-966B-04CC8325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CD41E-B95F-524E-ADE0-E1DA2878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703CD-BCED-994F-BA75-FB22E445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0A372-F466-EB47-92C1-8EA9FABA5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F54FE-5FCF-AC41-A16E-8D3C27D02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DF815-128E-7246-9FA9-1C96BD5D98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C5CDE-072C-5F47-ABFF-8291728C9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94648-4794-6C46-A9FF-A36ADC6EF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5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Close-up of wooden white and yellow ruler">
            <a:extLst>
              <a:ext uri="{FF2B5EF4-FFF2-40B4-BE49-F238E27FC236}">
                <a16:creationId xmlns:a16="http://schemas.microsoft.com/office/drawing/2014/main" id="{8CB4FC2D-ABC6-433D-9918-4797AE639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l="12377" r="10055" b="9089"/>
          <a:stretch/>
        </p:blipFill>
        <p:spPr>
          <a:xfrm>
            <a:off x="2707512" y="29548"/>
            <a:ext cx="6841593" cy="6013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BA5F5-E362-6841-81C9-E8EB58C7E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173" y="630936"/>
            <a:ext cx="7315200" cy="2702018"/>
          </a:xfrm>
          <a:noFill/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Psychological Measurement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Week 6 Hour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0FE2B-5859-6242-925E-F9D1CA3C2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8174" y="3427487"/>
            <a:ext cx="7315200" cy="2615906"/>
          </a:xfrm>
          <a:noFill/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Dr Oliver Clark</a:t>
            </a:r>
          </a:p>
        </p:txBody>
      </p:sp>
    </p:spTree>
    <p:extLst>
      <p:ext uri="{BB962C8B-B14F-4D97-AF65-F5344CB8AC3E}">
        <p14:creationId xmlns:p14="http://schemas.microsoft.com/office/powerpoint/2010/main" val="104896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EFF9-F23E-F996-66F6-0B43DAA1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‘Fake example using real publication’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71E1-0A7C-76B9-ADD7-218778586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psychometrics company wants to recruit sales people and use some tests to screen recruits</a:t>
            </a:r>
          </a:p>
          <a:p>
            <a:r>
              <a:rPr lang="en-US" dirty="0"/>
              <a:t>They want people who will close sales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14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CE8-5BAA-8858-E3DC-5BE2669A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literature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9F42E-36B6-C497-E685-C8F5AF454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080" y="2103078"/>
            <a:ext cx="5096586" cy="695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7656E7-8930-5AE5-DF91-7D3C68384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310" y="3210890"/>
            <a:ext cx="6861733" cy="1135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E25EE-92F5-1022-9370-1D164DA33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478" y="1188585"/>
            <a:ext cx="5125165" cy="57157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309D30-07E4-61B4-6CF0-51A509C34A48}"/>
              </a:ext>
            </a:extLst>
          </p:cNvPr>
          <p:cNvSpPr/>
          <p:nvPr/>
        </p:nvSpPr>
        <p:spPr>
          <a:xfrm>
            <a:off x="7050156" y="2305878"/>
            <a:ext cx="3538331" cy="318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C12C8F-8CE0-0FBC-9C25-893AB2E5656B}"/>
              </a:ext>
            </a:extLst>
          </p:cNvPr>
          <p:cNvSpPr/>
          <p:nvPr/>
        </p:nvSpPr>
        <p:spPr>
          <a:xfrm>
            <a:off x="7202556" y="2845670"/>
            <a:ext cx="3385931" cy="318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E899CF-87D3-9862-D234-3011F1656374}"/>
              </a:ext>
            </a:extLst>
          </p:cNvPr>
          <p:cNvSpPr/>
          <p:nvPr/>
        </p:nvSpPr>
        <p:spPr>
          <a:xfrm>
            <a:off x="4916556" y="3525078"/>
            <a:ext cx="490331" cy="2252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9EBD1A16-C991-BB4A-79CF-918C9D83A7B2}"/>
              </a:ext>
            </a:extLst>
          </p:cNvPr>
          <p:cNvSpPr/>
          <p:nvPr/>
        </p:nvSpPr>
        <p:spPr>
          <a:xfrm>
            <a:off x="838200" y="4393685"/>
            <a:ext cx="4966252" cy="1711506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we want to </a:t>
            </a:r>
            <a:r>
              <a:rPr lang="en-US" dirty="0" err="1">
                <a:solidFill>
                  <a:schemeClr val="tx1"/>
                </a:solidFill>
              </a:rPr>
              <a:t>maximise</a:t>
            </a:r>
            <a:r>
              <a:rPr lang="en-US" dirty="0">
                <a:solidFill>
                  <a:schemeClr val="tx1"/>
                </a:solidFill>
              </a:rPr>
              <a:t> sales, then screening for extraversion and conscientiousness might be a good start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5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46A4-F03A-A02B-A36F-6CF854B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(Fake) Example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E7E180-905B-4FDA-EA6D-A1804A3808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116035"/>
              </p:ext>
            </p:extLst>
          </p:nvPr>
        </p:nvGraphicFramePr>
        <p:xfrm>
          <a:off x="363578" y="2683258"/>
          <a:ext cx="8917112" cy="1325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2774">
                  <a:extLst>
                    <a:ext uri="{9D8B030D-6E8A-4147-A177-3AD203B41FA5}">
                      <a16:colId xmlns:a16="http://schemas.microsoft.com/office/drawing/2014/main" val="4283609317"/>
                    </a:ext>
                  </a:extLst>
                </a:gridCol>
                <a:gridCol w="1537945">
                  <a:extLst>
                    <a:ext uri="{9D8B030D-6E8A-4147-A177-3AD203B41FA5}">
                      <a16:colId xmlns:a16="http://schemas.microsoft.com/office/drawing/2014/main" val="2175792669"/>
                    </a:ext>
                  </a:extLst>
                </a:gridCol>
                <a:gridCol w="1436074">
                  <a:extLst>
                    <a:ext uri="{9D8B030D-6E8A-4147-A177-3AD203B41FA5}">
                      <a16:colId xmlns:a16="http://schemas.microsoft.com/office/drawing/2014/main" val="3126137526"/>
                    </a:ext>
                  </a:extLst>
                </a:gridCol>
                <a:gridCol w="1635860">
                  <a:extLst>
                    <a:ext uri="{9D8B030D-6E8A-4147-A177-3AD203B41FA5}">
                      <a16:colId xmlns:a16="http://schemas.microsoft.com/office/drawing/2014/main" val="2506024425"/>
                    </a:ext>
                  </a:extLst>
                </a:gridCol>
                <a:gridCol w="1511240">
                  <a:extLst>
                    <a:ext uri="{9D8B030D-6E8A-4147-A177-3AD203B41FA5}">
                      <a16:colId xmlns:a16="http://schemas.microsoft.com/office/drawing/2014/main" val="1091925044"/>
                    </a:ext>
                  </a:extLst>
                </a:gridCol>
                <a:gridCol w="1513219">
                  <a:extLst>
                    <a:ext uri="{9D8B030D-6E8A-4147-A177-3AD203B41FA5}">
                      <a16:colId xmlns:a16="http://schemas.microsoft.com/office/drawing/2014/main" val="3696534369"/>
                    </a:ext>
                  </a:extLst>
                </a:gridCol>
              </a:tblGrid>
              <a:tr h="670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Dormaus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Open to Crit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Perfectionist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Inner-thinking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Sagacity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0323689"/>
                  </a:ext>
                </a:extLst>
              </a:tr>
              <a:tr h="327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Raw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75203"/>
                  </a:ext>
                </a:extLst>
              </a:tr>
              <a:tr h="327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T score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59.3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06413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D4FF1E-5E66-6781-B4F6-C599860BC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29465"/>
              </p:ext>
            </p:extLst>
          </p:nvPr>
        </p:nvGraphicFramePr>
        <p:xfrm>
          <a:off x="2087161" y="4479542"/>
          <a:ext cx="7802329" cy="2196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2407">
                  <a:extLst>
                    <a:ext uri="{9D8B030D-6E8A-4147-A177-3AD203B41FA5}">
                      <a16:colId xmlns:a16="http://schemas.microsoft.com/office/drawing/2014/main" val="1581432284"/>
                    </a:ext>
                  </a:extLst>
                </a:gridCol>
                <a:gridCol w="1345677">
                  <a:extLst>
                    <a:ext uri="{9D8B030D-6E8A-4147-A177-3AD203B41FA5}">
                      <a16:colId xmlns:a16="http://schemas.microsoft.com/office/drawing/2014/main" val="4131965329"/>
                    </a:ext>
                  </a:extLst>
                </a:gridCol>
                <a:gridCol w="1256542">
                  <a:extLst>
                    <a:ext uri="{9D8B030D-6E8A-4147-A177-3AD203B41FA5}">
                      <a16:colId xmlns:a16="http://schemas.microsoft.com/office/drawing/2014/main" val="1896920473"/>
                    </a:ext>
                  </a:extLst>
                </a:gridCol>
                <a:gridCol w="1431350">
                  <a:extLst>
                    <a:ext uri="{9D8B030D-6E8A-4147-A177-3AD203B41FA5}">
                      <a16:colId xmlns:a16="http://schemas.microsoft.com/office/drawing/2014/main" val="1730302531"/>
                    </a:ext>
                  </a:extLst>
                </a:gridCol>
                <a:gridCol w="1322311">
                  <a:extLst>
                    <a:ext uri="{9D8B030D-6E8A-4147-A177-3AD203B41FA5}">
                      <a16:colId xmlns:a16="http://schemas.microsoft.com/office/drawing/2014/main" val="3273743750"/>
                    </a:ext>
                  </a:extLst>
                </a:gridCol>
                <a:gridCol w="1324042">
                  <a:extLst>
                    <a:ext uri="{9D8B030D-6E8A-4147-A177-3AD203B41FA5}">
                      <a16:colId xmlns:a16="http://schemas.microsoft.com/office/drawing/2014/main" val="1774206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Dormaus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Open to Crit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Perfectionist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Inner-thinking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Sagacity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8165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Mean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5.1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244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SD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0.97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9514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Alpha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0.86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296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SEM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0.36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943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T SEM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3.74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28707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D0EE831F-E882-F38A-711C-615808DDB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52" y="1477433"/>
            <a:ext cx="10730948" cy="158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have been handed a person’s DOPISDO profile and have been asked about likely behaviours for someone with a similar profile: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16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FDA9-E24A-8E2C-8730-B18717FB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/>
          <a:lstStyle/>
          <a:p>
            <a:r>
              <a:rPr lang="en-US" sz="4000" dirty="0"/>
              <a:t>Example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DAA91-CB49-81A7-5BC6-343C7A321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2614612"/>
            <a:ext cx="5291663" cy="3752849"/>
          </a:xfrm>
        </p:spPr>
        <p:txBody>
          <a:bodyPr/>
          <a:lstStyle/>
          <a:p>
            <a:r>
              <a:rPr lang="en-US" dirty="0"/>
              <a:t>Their T score was 59.3, so their range is:</a:t>
            </a:r>
          </a:p>
          <a:p>
            <a:pPr lvl="1"/>
            <a:r>
              <a:rPr lang="en-US" dirty="0"/>
              <a:t> 59.3 – 3.74 </a:t>
            </a:r>
          </a:p>
          <a:p>
            <a:pPr lvl="1"/>
            <a:r>
              <a:rPr lang="en-US" dirty="0"/>
              <a:t>59.5 +3.74.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2D67E29-596B-98DB-B0B4-2B0065A89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505" r="27927" b="-1"/>
          <a:stretch>
            <a:fillRect/>
          </a:stretch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38C68D2-EB36-8A38-90DA-330C47704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149" y="4031282"/>
            <a:ext cx="887896" cy="209413"/>
          </a:xfrm>
          <a:prstGeom prst="rect">
            <a:avLst/>
          </a:prstGeom>
          <a:solidFill>
            <a:srgbClr val="70AD4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74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8A94-86FF-6371-3CB7-C36DC060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31EA0-3F14-8FDC-B07D-9AAEF164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who scores high on </a:t>
            </a:r>
            <a:r>
              <a:rPr lang="en-US" dirty="0" err="1"/>
              <a:t>Dormaus</a:t>
            </a:r>
            <a:r>
              <a:rPr lang="en-US" dirty="0"/>
              <a:t> is more likely to be found sleeping on the job!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57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60E4-85ED-DA58-4EFB-F95C8224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0ABF-BAA1-3F33-B527-636FC7632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this process with some of the other 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22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D5B7CF51FD7D419C5CAA01758E47AC" ma:contentTypeVersion="13" ma:contentTypeDescription="Create a new document." ma:contentTypeScope="" ma:versionID="b64f38b3ec8a3619e5554203bfedb273">
  <xsd:schema xmlns:xsd="http://www.w3.org/2001/XMLSchema" xmlns:xs="http://www.w3.org/2001/XMLSchema" xmlns:p="http://schemas.microsoft.com/office/2006/metadata/properties" xmlns:ns2="22dc0c7b-222c-4368-9d25-b23c1c5625aa" xmlns:ns3="a544f5c6-c2b2-44cf-9139-519269434505" targetNamespace="http://schemas.microsoft.com/office/2006/metadata/properties" ma:root="true" ma:fieldsID="24a7b17ef24addfb07d34f978b6a18cc" ns2:_="" ns3:_="">
    <xsd:import namespace="22dc0c7b-222c-4368-9d25-b23c1c5625aa"/>
    <xsd:import namespace="a544f5c6-c2b2-44cf-9139-519269434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dc0c7b-222c-4368-9d25-b23c1c562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4f5c6-c2b2-44cf-9139-519269434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7F5D9E-0077-4E09-B69C-7968FBCA2803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a544f5c6-c2b2-44cf-9139-519269434505"/>
    <ds:schemaRef ds:uri="3450dea5-9c92-46d7-80ec-867c4bee000d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B46F19C-CB27-43DA-B94B-ABCCB11B7F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dc0c7b-222c-4368-9d25-b23c1c5625aa"/>
    <ds:schemaRef ds:uri="a544f5c6-c2b2-44cf-9139-5192694345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6969B4-F2F7-4F92-816F-BDBBA6D4D0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Psychological Measurement Week 6 Hour 2</vt:lpstr>
      <vt:lpstr>‘Fake example using real publication’</vt:lpstr>
      <vt:lpstr>Check the literature</vt:lpstr>
      <vt:lpstr>Applied (Fake) Example</vt:lpstr>
      <vt:lpstr>Example</vt:lpstr>
      <vt:lpstr>Example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Measurement</dc:title>
  <dc:creator>Oliver Clark</dc:creator>
  <cp:lastModifiedBy>Oliver Clark</cp:lastModifiedBy>
  <cp:revision>15</cp:revision>
  <dcterms:created xsi:type="dcterms:W3CDTF">2021-03-12T12:40:55Z</dcterms:created>
  <dcterms:modified xsi:type="dcterms:W3CDTF">2023-03-13T12:04:32Z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0x010100A4D5B7CF51FD7D419C5CAA01758E47AC</vt:lpwstr>
  </property>
</Properties>
</file>