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78" r:id="rId5"/>
    <p:sldId id="258" r:id="rId6"/>
    <p:sldId id="261" r:id="rId7"/>
    <p:sldId id="262" r:id="rId8"/>
    <p:sldId id="263" r:id="rId9"/>
    <p:sldId id="259" r:id="rId10"/>
    <p:sldId id="264" r:id="rId11"/>
    <p:sldId id="268" r:id="rId12"/>
    <p:sldId id="269" r:id="rId13"/>
    <p:sldId id="272" r:id="rId14"/>
    <p:sldId id="270" r:id="rId15"/>
    <p:sldId id="273" r:id="rId16"/>
    <p:sldId id="274" r:id="rId17"/>
    <p:sldId id="275" r:id="rId18"/>
    <p:sldId id="276" r:id="rId19"/>
    <p:sldId id="271" r:id="rId20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09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4FE63B-A29E-412C-94CE-D10B6CB4D57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</dgm:pt>
    <dgm:pt modelId="{145DD586-2FB0-4B55-A483-8C06972D2936}">
      <dgm:prSet phldrT="[Text]"/>
      <dgm:spPr/>
      <dgm:t>
        <a:bodyPr/>
        <a:lstStyle/>
        <a:p>
          <a:r>
            <a:rPr lang="en-US" dirty="0"/>
            <a:t>Observe Behaviour</a:t>
          </a:r>
          <a:endParaRPr lang="en-GB" dirty="0"/>
        </a:p>
      </dgm:t>
    </dgm:pt>
    <dgm:pt modelId="{0CAFC49D-485B-4D7F-9B3E-C4A352A2EFC8}" type="parTrans" cxnId="{F6F8C055-05FB-478C-929F-46A61B008AD3}">
      <dgm:prSet/>
      <dgm:spPr/>
      <dgm:t>
        <a:bodyPr/>
        <a:lstStyle/>
        <a:p>
          <a:endParaRPr lang="en-GB"/>
        </a:p>
      </dgm:t>
    </dgm:pt>
    <dgm:pt modelId="{145777A8-BE0F-4C0A-8DCB-3AB41E03BAEA}" type="sibTrans" cxnId="{F6F8C055-05FB-478C-929F-46A61B008AD3}">
      <dgm:prSet/>
      <dgm:spPr/>
      <dgm:t>
        <a:bodyPr/>
        <a:lstStyle/>
        <a:p>
          <a:endParaRPr lang="en-GB"/>
        </a:p>
      </dgm:t>
    </dgm:pt>
    <dgm:pt modelId="{153770B4-C2D4-4198-8E33-063D44C41C71}">
      <dgm:prSet phldrT="[Text]"/>
      <dgm:spPr/>
      <dgm:t>
        <a:bodyPr/>
        <a:lstStyle/>
        <a:p>
          <a:r>
            <a:rPr lang="en-US" dirty="0"/>
            <a:t>Develop Theories</a:t>
          </a:r>
          <a:endParaRPr lang="en-GB" dirty="0"/>
        </a:p>
      </dgm:t>
    </dgm:pt>
    <dgm:pt modelId="{C91860BC-511C-493F-8F53-EF3DB0EA4AE9}" type="parTrans" cxnId="{F4D32DC2-C301-4FA7-BE02-A8BECAF3D751}">
      <dgm:prSet/>
      <dgm:spPr/>
      <dgm:t>
        <a:bodyPr/>
        <a:lstStyle/>
        <a:p>
          <a:endParaRPr lang="en-GB"/>
        </a:p>
      </dgm:t>
    </dgm:pt>
    <dgm:pt modelId="{3BD5D80E-1991-4B3A-BA6D-4D619920EC79}" type="sibTrans" cxnId="{F4D32DC2-C301-4FA7-BE02-A8BECAF3D751}">
      <dgm:prSet/>
      <dgm:spPr/>
      <dgm:t>
        <a:bodyPr/>
        <a:lstStyle/>
        <a:p>
          <a:endParaRPr lang="en-GB"/>
        </a:p>
      </dgm:t>
    </dgm:pt>
    <dgm:pt modelId="{FE2B1067-0B6F-4FCE-BF9F-43B972944C19}">
      <dgm:prSet phldrT="[Text]"/>
      <dgm:spPr/>
      <dgm:t>
        <a:bodyPr/>
        <a:lstStyle/>
        <a:p>
          <a:r>
            <a:rPr lang="en-US" dirty="0"/>
            <a:t>Generate hypotheses</a:t>
          </a:r>
          <a:endParaRPr lang="en-GB" dirty="0"/>
        </a:p>
      </dgm:t>
    </dgm:pt>
    <dgm:pt modelId="{A597E635-65F5-452A-A37B-D49BF6E76997}" type="parTrans" cxnId="{F30EA8F3-B38C-4C26-B217-18C42A8C555F}">
      <dgm:prSet/>
      <dgm:spPr/>
      <dgm:t>
        <a:bodyPr/>
        <a:lstStyle/>
        <a:p>
          <a:endParaRPr lang="en-GB"/>
        </a:p>
      </dgm:t>
    </dgm:pt>
    <dgm:pt modelId="{2BACB9A4-747C-4BB2-8770-7AF5A672171A}" type="sibTrans" cxnId="{F30EA8F3-B38C-4C26-B217-18C42A8C555F}">
      <dgm:prSet/>
      <dgm:spPr/>
      <dgm:t>
        <a:bodyPr/>
        <a:lstStyle/>
        <a:p>
          <a:endParaRPr lang="en-GB"/>
        </a:p>
      </dgm:t>
    </dgm:pt>
    <dgm:pt modelId="{52A1C539-D6AC-49FE-AC4C-5D6A40C9DA6B}">
      <dgm:prSet phldrT="[Text]"/>
      <dgm:spPr/>
      <dgm:t>
        <a:bodyPr/>
        <a:lstStyle/>
        <a:p>
          <a:r>
            <a:rPr lang="en-US" dirty="0"/>
            <a:t>Make predictions</a:t>
          </a:r>
          <a:endParaRPr lang="en-GB" dirty="0"/>
        </a:p>
      </dgm:t>
    </dgm:pt>
    <dgm:pt modelId="{73A99EE9-5DA8-4DD9-A242-E6BAC8B77659}" type="parTrans" cxnId="{1CCC46F9-918C-4A29-987F-DFE3C1E6933A}">
      <dgm:prSet/>
      <dgm:spPr/>
      <dgm:t>
        <a:bodyPr/>
        <a:lstStyle/>
        <a:p>
          <a:endParaRPr lang="en-GB"/>
        </a:p>
      </dgm:t>
    </dgm:pt>
    <dgm:pt modelId="{42815539-2BD8-438A-A649-1383FA5B8FE6}" type="sibTrans" cxnId="{1CCC46F9-918C-4A29-987F-DFE3C1E6933A}">
      <dgm:prSet/>
      <dgm:spPr/>
      <dgm:t>
        <a:bodyPr/>
        <a:lstStyle/>
        <a:p>
          <a:endParaRPr lang="en-GB"/>
        </a:p>
      </dgm:t>
    </dgm:pt>
    <dgm:pt modelId="{42938519-51A8-4A37-AD54-8B1EDFA7AEF2}">
      <dgm:prSet phldrT="[Text]"/>
      <dgm:spPr/>
      <dgm:t>
        <a:bodyPr/>
        <a:lstStyle/>
        <a:p>
          <a:r>
            <a:rPr lang="en-US" dirty="0"/>
            <a:t>Collect data</a:t>
          </a:r>
          <a:endParaRPr lang="en-GB" dirty="0"/>
        </a:p>
      </dgm:t>
    </dgm:pt>
    <dgm:pt modelId="{B76999F5-21F3-4A53-9910-8D73B00A1A2C}" type="parTrans" cxnId="{39DDBF64-E969-497F-A340-3AD65B4DDA32}">
      <dgm:prSet/>
      <dgm:spPr/>
    </dgm:pt>
    <dgm:pt modelId="{77C2E07E-D05F-4463-836C-2B869F1B618A}" type="sibTrans" cxnId="{39DDBF64-E969-497F-A340-3AD65B4DDA32}">
      <dgm:prSet/>
      <dgm:spPr/>
      <dgm:t>
        <a:bodyPr/>
        <a:lstStyle/>
        <a:p>
          <a:endParaRPr lang="en-GB"/>
        </a:p>
      </dgm:t>
    </dgm:pt>
    <dgm:pt modelId="{9C593894-ED82-4A5F-898C-42D2EEA7F05F}" type="pres">
      <dgm:prSet presAssocID="{F74FE63B-A29E-412C-94CE-D10B6CB4D579}" presName="cycle" presStyleCnt="0">
        <dgm:presLayoutVars>
          <dgm:dir/>
          <dgm:resizeHandles val="exact"/>
        </dgm:presLayoutVars>
      </dgm:prSet>
      <dgm:spPr/>
    </dgm:pt>
    <dgm:pt modelId="{EF6D9A71-E0F0-4C45-BDB9-B7E11569B229}" type="pres">
      <dgm:prSet presAssocID="{145DD586-2FB0-4B55-A483-8C06972D2936}" presName="node" presStyleLbl="node1" presStyleIdx="0" presStyleCnt="4">
        <dgm:presLayoutVars>
          <dgm:bulletEnabled val="1"/>
        </dgm:presLayoutVars>
      </dgm:prSet>
      <dgm:spPr/>
    </dgm:pt>
    <dgm:pt modelId="{61108071-75DF-4DF8-B88C-855DA8CCAB07}" type="pres">
      <dgm:prSet presAssocID="{145777A8-BE0F-4C0A-8DCB-3AB41E03BAEA}" presName="sibTrans" presStyleLbl="sibTrans2D1" presStyleIdx="0" presStyleCnt="4"/>
      <dgm:spPr/>
    </dgm:pt>
    <dgm:pt modelId="{0FD040B7-F539-4A5F-8382-183F37C8E970}" type="pres">
      <dgm:prSet presAssocID="{145777A8-BE0F-4C0A-8DCB-3AB41E03BAEA}" presName="connectorText" presStyleLbl="sibTrans2D1" presStyleIdx="0" presStyleCnt="4"/>
      <dgm:spPr/>
    </dgm:pt>
    <dgm:pt modelId="{A9315597-FDF8-4E01-AA3F-CC008CE1B728}" type="pres">
      <dgm:prSet presAssocID="{153770B4-C2D4-4198-8E33-063D44C41C71}" presName="node" presStyleLbl="node1" presStyleIdx="1" presStyleCnt="4">
        <dgm:presLayoutVars>
          <dgm:bulletEnabled val="1"/>
        </dgm:presLayoutVars>
      </dgm:prSet>
      <dgm:spPr/>
    </dgm:pt>
    <dgm:pt modelId="{38C57133-3115-4C0D-9396-4D73A888882C}" type="pres">
      <dgm:prSet presAssocID="{3BD5D80E-1991-4B3A-BA6D-4D619920EC79}" presName="sibTrans" presStyleLbl="sibTrans2D1" presStyleIdx="1" presStyleCnt="4"/>
      <dgm:spPr/>
    </dgm:pt>
    <dgm:pt modelId="{EFD6BCCD-F08D-4A0C-8BBD-E6C6282D00D6}" type="pres">
      <dgm:prSet presAssocID="{3BD5D80E-1991-4B3A-BA6D-4D619920EC79}" presName="connectorText" presStyleLbl="sibTrans2D1" presStyleIdx="1" presStyleCnt="4"/>
      <dgm:spPr/>
    </dgm:pt>
    <dgm:pt modelId="{C39A67B3-F6B5-4302-8718-C9F00B1B8F44}" type="pres">
      <dgm:prSet presAssocID="{FE2B1067-0B6F-4FCE-BF9F-43B972944C19}" presName="node" presStyleLbl="node1" presStyleIdx="2" presStyleCnt="4">
        <dgm:presLayoutVars>
          <dgm:bulletEnabled val="1"/>
        </dgm:presLayoutVars>
      </dgm:prSet>
      <dgm:spPr/>
    </dgm:pt>
    <dgm:pt modelId="{E072673F-690A-40F1-8088-674FBA3FFED4}" type="pres">
      <dgm:prSet presAssocID="{2BACB9A4-747C-4BB2-8770-7AF5A672171A}" presName="sibTrans" presStyleLbl="sibTrans2D1" presStyleIdx="2" presStyleCnt="4"/>
      <dgm:spPr/>
    </dgm:pt>
    <dgm:pt modelId="{348CDE35-560B-427F-8446-D3517F402300}" type="pres">
      <dgm:prSet presAssocID="{2BACB9A4-747C-4BB2-8770-7AF5A672171A}" presName="connectorText" presStyleLbl="sibTrans2D1" presStyleIdx="2" presStyleCnt="4"/>
      <dgm:spPr/>
    </dgm:pt>
    <dgm:pt modelId="{92D8D070-4CC6-43AA-8686-CF4E73E21160}" type="pres">
      <dgm:prSet presAssocID="{52A1C539-D6AC-49FE-AC4C-5D6A40C9DA6B}" presName="node" presStyleLbl="node1" presStyleIdx="3" presStyleCnt="4">
        <dgm:presLayoutVars>
          <dgm:bulletEnabled val="1"/>
        </dgm:presLayoutVars>
      </dgm:prSet>
      <dgm:spPr/>
    </dgm:pt>
    <dgm:pt modelId="{52E42B36-A920-49CB-A5C7-45166612EA7A}" type="pres">
      <dgm:prSet presAssocID="{42815539-2BD8-438A-A649-1383FA5B8FE6}" presName="sibTrans" presStyleLbl="sibTrans2D1" presStyleIdx="3" presStyleCnt="4"/>
      <dgm:spPr/>
    </dgm:pt>
    <dgm:pt modelId="{7AA1CEF0-D809-48E4-8069-79CA90542747}" type="pres">
      <dgm:prSet presAssocID="{42815539-2BD8-438A-A649-1383FA5B8FE6}" presName="connectorText" presStyleLbl="sibTrans2D1" presStyleIdx="3" presStyleCnt="4"/>
      <dgm:spPr/>
    </dgm:pt>
  </dgm:ptLst>
  <dgm:cxnLst>
    <dgm:cxn modelId="{3B677E21-3449-4652-B5C2-EBF3C1BF66D6}" type="presOf" srcId="{3BD5D80E-1991-4B3A-BA6D-4D619920EC79}" destId="{EFD6BCCD-F08D-4A0C-8BBD-E6C6282D00D6}" srcOrd="1" destOrd="0" presId="urn:microsoft.com/office/officeart/2005/8/layout/cycle2"/>
    <dgm:cxn modelId="{DB24952F-DC61-4AB7-9988-4CF40A8472F4}" type="presOf" srcId="{42815539-2BD8-438A-A649-1383FA5B8FE6}" destId="{52E42B36-A920-49CB-A5C7-45166612EA7A}" srcOrd="0" destOrd="0" presId="urn:microsoft.com/office/officeart/2005/8/layout/cycle2"/>
    <dgm:cxn modelId="{853EF43C-8227-4354-BBF3-E487B99B4AB7}" type="presOf" srcId="{F74FE63B-A29E-412C-94CE-D10B6CB4D579}" destId="{9C593894-ED82-4A5F-898C-42D2EEA7F05F}" srcOrd="0" destOrd="0" presId="urn:microsoft.com/office/officeart/2005/8/layout/cycle2"/>
    <dgm:cxn modelId="{579D3241-9D23-4E25-A9BC-C28F8C87D13F}" type="presOf" srcId="{2BACB9A4-747C-4BB2-8770-7AF5A672171A}" destId="{E072673F-690A-40F1-8088-674FBA3FFED4}" srcOrd="0" destOrd="0" presId="urn:microsoft.com/office/officeart/2005/8/layout/cycle2"/>
    <dgm:cxn modelId="{39DDBF64-E969-497F-A340-3AD65B4DDA32}" srcId="{145DD586-2FB0-4B55-A483-8C06972D2936}" destId="{42938519-51A8-4A37-AD54-8B1EDFA7AEF2}" srcOrd="0" destOrd="0" parTransId="{B76999F5-21F3-4A53-9910-8D73B00A1A2C}" sibTransId="{77C2E07E-D05F-4463-836C-2B869F1B618A}"/>
    <dgm:cxn modelId="{F6F8C055-05FB-478C-929F-46A61B008AD3}" srcId="{F74FE63B-A29E-412C-94CE-D10B6CB4D579}" destId="{145DD586-2FB0-4B55-A483-8C06972D2936}" srcOrd="0" destOrd="0" parTransId="{0CAFC49D-485B-4D7F-9B3E-C4A352A2EFC8}" sibTransId="{145777A8-BE0F-4C0A-8DCB-3AB41E03BAEA}"/>
    <dgm:cxn modelId="{1C8D7D8D-7F78-486C-A00F-4EA9E2958AF4}" type="presOf" srcId="{3BD5D80E-1991-4B3A-BA6D-4D619920EC79}" destId="{38C57133-3115-4C0D-9396-4D73A888882C}" srcOrd="0" destOrd="0" presId="urn:microsoft.com/office/officeart/2005/8/layout/cycle2"/>
    <dgm:cxn modelId="{BDB0A88E-717D-418E-9CBD-0B307B65C3CA}" type="presOf" srcId="{2BACB9A4-747C-4BB2-8770-7AF5A672171A}" destId="{348CDE35-560B-427F-8446-D3517F402300}" srcOrd="1" destOrd="0" presId="urn:microsoft.com/office/officeart/2005/8/layout/cycle2"/>
    <dgm:cxn modelId="{4E081494-36D5-4DC3-836B-DE83ED0A03DC}" type="presOf" srcId="{145777A8-BE0F-4C0A-8DCB-3AB41E03BAEA}" destId="{0FD040B7-F539-4A5F-8382-183F37C8E970}" srcOrd="1" destOrd="0" presId="urn:microsoft.com/office/officeart/2005/8/layout/cycle2"/>
    <dgm:cxn modelId="{D8F444A4-6AB0-46C7-A267-0BCEE9653E19}" type="presOf" srcId="{153770B4-C2D4-4198-8E33-063D44C41C71}" destId="{A9315597-FDF8-4E01-AA3F-CC008CE1B728}" srcOrd="0" destOrd="0" presId="urn:microsoft.com/office/officeart/2005/8/layout/cycle2"/>
    <dgm:cxn modelId="{A26EB6AD-A0D3-4AC4-86FE-E93E479A28D1}" type="presOf" srcId="{FE2B1067-0B6F-4FCE-BF9F-43B972944C19}" destId="{C39A67B3-F6B5-4302-8718-C9F00B1B8F44}" srcOrd="0" destOrd="0" presId="urn:microsoft.com/office/officeart/2005/8/layout/cycle2"/>
    <dgm:cxn modelId="{8EC7F6BC-9072-4AA0-AAC2-5F68241F7892}" type="presOf" srcId="{145777A8-BE0F-4C0A-8DCB-3AB41E03BAEA}" destId="{61108071-75DF-4DF8-B88C-855DA8CCAB07}" srcOrd="0" destOrd="0" presId="urn:microsoft.com/office/officeart/2005/8/layout/cycle2"/>
    <dgm:cxn modelId="{97185FBF-5BB2-4607-93C9-B1607B8F086E}" type="presOf" srcId="{145DD586-2FB0-4B55-A483-8C06972D2936}" destId="{EF6D9A71-E0F0-4C45-BDB9-B7E11569B229}" srcOrd="0" destOrd="0" presId="urn:microsoft.com/office/officeart/2005/8/layout/cycle2"/>
    <dgm:cxn modelId="{F4D32DC2-C301-4FA7-BE02-A8BECAF3D751}" srcId="{F74FE63B-A29E-412C-94CE-D10B6CB4D579}" destId="{153770B4-C2D4-4198-8E33-063D44C41C71}" srcOrd="1" destOrd="0" parTransId="{C91860BC-511C-493F-8F53-EF3DB0EA4AE9}" sibTransId="{3BD5D80E-1991-4B3A-BA6D-4D619920EC79}"/>
    <dgm:cxn modelId="{711876C4-37EC-4FDA-B820-A725B4A4FD59}" type="presOf" srcId="{42815539-2BD8-438A-A649-1383FA5B8FE6}" destId="{7AA1CEF0-D809-48E4-8069-79CA90542747}" srcOrd="1" destOrd="0" presId="urn:microsoft.com/office/officeart/2005/8/layout/cycle2"/>
    <dgm:cxn modelId="{DCC6FCD9-D523-4C7D-BF8F-335BE12CA53E}" type="presOf" srcId="{42938519-51A8-4A37-AD54-8B1EDFA7AEF2}" destId="{EF6D9A71-E0F0-4C45-BDB9-B7E11569B229}" srcOrd="0" destOrd="1" presId="urn:microsoft.com/office/officeart/2005/8/layout/cycle2"/>
    <dgm:cxn modelId="{EEEF8AED-676D-451D-B349-7E8CF84AC479}" type="presOf" srcId="{52A1C539-D6AC-49FE-AC4C-5D6A40C9DA6B}" destId="{92D8D070-4CC6-43AA-8686-CF4E73E21160}" srcOrd="0" destOrd="0" presId="urn:microsoft.com/office/officeart/2005/8/layout/cycle2"/>
    <dgm:cxn modelId="{F30EA8F3-B38C-4C26-B217-18C42A8C555F}" srcId="{F74FE63B-A29E-412C-94CE-D10B6CB4D579}" destId="{FE2B1067-0B6F-4FCE-BF9F-43B972944C19}" srcOrd="2" destOrd="0" parTransId="{A597E635-65F5-452A-A37B-D49BF6E76997}" sibTransId="{2BACB9A4-747C-4BB2-8770-7AF5A672171A}"/>
    <dgm:cxn modelId="{1CCC46F9-918C-4A29-987F-DFE3C1E6933A}" srcId="{F74FE63B-A29E-412C-94CE-D10B6CB4D579}" destId="{52A1C539-D6AC-49FE-AC4C-5D6A40C9DA6B}" srcOrd="3" destOrd="0" parTransId="{73A99EE9-5DA8-4DD9-A242-E6BAC8B77659}" sibTransId="{42815539-2BD8-438A-A649-1383FA5B8FE6}"/>
    <dgm:cxn modelId="{EFE5F396-A3F6-443A-863B-9F814ABAB56E}" type="presParOf" srcId="{9C593894-ED82-4A5F-898C-42D2EEA7F05F}" destId="{EF6D9A71-E0F0-4C45-BDB9-B7E11569B229}" srcOrd="0" destOrd="0" presId="urn:microsoft.com/office/officeart/2005/8/layout/cycle2"/>
    <dgm:cxn modelId="{E30AA634-0FF6-40AC-AB03-BCA1C891306B}" type="presParOf" srcId="{9C593894-ED82-4A5F-898C-42D2EEA7F05F}" destId="{61108071-75DF-4DF8-B88C-855DA8CCAB07}" srcOrd="1" destOrd="0" presId="urn:microsoft.com/office/officeart/2005/8/layout/cycle2"/>
    <dgm:cxn modelId="{2E57D7A7-6C69-4798-A60B-7A37DF89C35C}" type="presParOf" srcId="{61108071-75DF-4DF8-B88C-855DA8CCAB07}" destId="{0FD040B7-F539-4A5F-8382-183F37C8E970}" srcOrd="0" destOrd="0" presId="urn:microsoft.com/office/officeart/2005/8/layout/cycle2"/>
    <dgm:cxn modelId="{8A5E0B63-9BF3-495D-96BE-E0DE86B9C07A}" type="presParOf" srcId="{9C593894-ED82-4A5F-898C-42D2EEA7F05F}" destId="{A9315597-FDF8-4E01-AA3F-CC008CE1B728}" srcOrd="2" destOrd="0" presId="urn:microsoft.com/office/officeart/2005/8/layout/cycle2"/>
    <dgm:cxn modelId="{1E0DF6A0-6D75-474B-AF8F-2F41660352AB}" type="presParOf" srcId="{9C593894-ED82-4A5F-898C-42D2EEA7F05F}" destId="{38C57133-3115-4C0D-9396-4D73A888882C}" srcOrd="3" destOrd="0" presId="urn:microsoft.com/office/officeart/2005/8/layout/cycle2"/>
    <dgm:cxn modelId="{B3F38859-0509-402F-8B74-561CDBCB5D4D}" type="presParOf" srcId="{38C57133-3115-4C0D-9396-4D73A888882C}" destId="{EFD6BCCD-F08D-4A0C-8BBD-E6C6282D00D6}" srcOrd="0" destOrd="0" presId="urn:microsoft.com/office/officeart/2005/8/layout/cycle2"/>
    <dgm:cxn modelId="{BDCA82E3-798C-490C-B599-6378AFB6FD92}" type="presParOf" srcId="{9C593894-ED82-4A5F-898C-42D2EEA7F05F}" destId="{C39A67B3-F6B5-4302-8718-C9F00B1B8F44}" srcOrd="4" destOrd="0" presId="urn:microsoft.com/office/officeart/2005/8/layout/cycle2"/>
    <dgm:cxn modelId="{5A0A50C3-B958-49D6-B16A-56C80861EFAF}" type="presParOf" srcId="{9C593894-ED82-4A5F-898C-42D2EEA7F05F}" destId="{E072673F-690A-40F1-8088-674FBA3FFED4}" srcOrd="5" destOrd="0" presId="urn:microsoft.com/office/officeart/2005/8/layout/cycle2"/>
    <dgm:cxn modelId="{3588C834-E882-4E8A-B3EA-9EBCFE304A09}" type="presParOf" srcId="{E072673F-690A-40F1-8088-674FBA3FFED4}" destId="{348CDE35-560B-427F-8446-D3517F402300}" srcOrd="0" destOrd="0" presId="urn:microsoft.com/office/officeart/2005/8/layout/cycle2"/>
    <dgm:cxn modelId="{CA334959-ADD8-400C-A741-0C86C1ABFE6E}" type="presParOf" srcId="{9C593894-ED82-4A5F-898C-42D2EEA7F05F}" destId="{92D8D070-4CC6-43AA-8686-CF4E73E21160}" srcOrd="6" destOrd="0" presId="urn:microsoft.com/office/officeart/2005/8/layout/cycle2"/>
    <dgm:cxn modelId="{7B81CDD9-36FD-44A9-8DDC-FA4D85B759E2}" type="presParOf" srcId="{9C593894-ED82-4A5F-898C-42D2EEA7F05F}" destId="{52E42B36-A920-49CB-A5C7-45166612EA7A}" srcOrd="7" destOrd="0" presId="urn:microsoft.com/office/officeart/2005/8/layout/cycle2"/>
    <dgm:cxn modelId="{C5D25323-5D3B-4429-B57F-DD48CC7AECC0}" type="presParOf" srcId="{52E42B36-A920-49CB-A5C7-45166612EA7A}" destId="{7AA1CEF0-D809-48E4-8069-79CA9054274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D9A71-E0F0-4C45-BDB9-B7E11569B229}">
      <dsp:nvSpPr>
        <dsp:cNvPr id="0" name=""/>
        <dsp:cNvSpPr/>
      </dsp:nvSpPr>
      <dsp:spPr>
        <a:xfrm>
          <a:off x="2729028" y="1619"/>
          <a:ext cx="1598824" cy="1598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Observe Behaviour</a:t>
          </a:r>
          <a:endParaRPr lang="en-GB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Collect data</a:t>
          </a:r>
          <a:endParaRPr lang="en-GB" sz="1400" kern="1200" dirty="0"/>
        </a:p>
      </dsp:txBody>
      <dsp:txXfrm>
        <a:off x="2963170" y="235761"/>
        <a:ext cx="1130540" cy="1130540"/>
      </dsp:txXfrm>
    </dsp:sp>
    <dsp:sp modelId="{61108071-75DF-4DF8-B88C-855DA8CCAB07}">
      <dsp:nvSpPr>
        <dsp:cNvPr id="0" name=""/>
        <dsp:cNvSpPr/>
      </dsp:nvSpPr>
      <dsp:spPr>
        <a:xfrm rot="2700000">
          <a:off x="4156349" y="1372095"/>
          <a:ext cx="425913" cy="5396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4175061" y="1434841"/>
        <a:ext cx="298139" cy="323761"/>
      </dsp:txXfrm>
    </dsp:sp>
    <dsp:sp modelId="{A9315597-FDF8-4E01-AA3F-CC008CE1B728}">
      <dsp:nvSpPr>
        <dsp:cNvPr id="0" name=""/>
        <dsp:cNvSpPr/>
      </dsp:nvSpPr>
      <dsp:spPr>
        <a:xfrm>
          <a:off x="4427806" y="1700397"/>
          <a:ext cx="1598824" cy="1598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Develop Theories</a:t>
          </a:r>
          <a:endParaRPr lang="en-GB" sz="1800" kern="1200" dirty="0"/>
        </a:p>
      </dsp:txBody>
      <dsp:txXfrm>
        <a:off x="4661948" y="1934539"/>
        <a:ext cx="1130540" cy="1130540"/>
      </dsp:txXfrm>
    </dsp:sp>
    <dsp:sp modelId="{38C57133-3115-4C0D-9396-4D73A888882C}">
      <dsp:nvSpPr>
        <dsp:cNvPr id="0" name=""/>
        <dsp:cNvSpPr/>
      </dsp:nvSpPr>
      <dsp:spPr>
        <a:xfrm rot="8100000">
          <a:off x="4173396" y="3070873"/>
          <a:ext cx="425913" cy="5396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 rot="10800000">
        <a:off x="4282458" y="3133619"/>
        <a:ext cx="298139" cy="323761"/>
      </dsp:txXfrm>
    </dsp:sp>
    <dsp:sp modelId="{C39A67B3-F6B5-4302-8718-C9F00B1B8F44}">
      <dsp:nvSpPr>
        <dsp:cNvPr id="0" name=""/>
        <dsp:cNvSpPr/>
      </dsp:nvSpPr>
      <dsp:spPr>
        <a:xfrm>
          <a:off x="2729028" y="3399175"/>
          <a:ext cx="1598824" cy="1598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Generate hypotheses</a:t>
          </a:r>
          <a:endParaRPr lang="en-GB" sz="1800" kern="1200" dirty="0"/>
        </a:p>
      </dsp:txBody>
      <dsp:txXfrm>
        <a:off x="2963170" y="3633317"/>
        <a:ext cx="1130540" cy="1130540"/>
      </dsp:txXfrm>
    </dsp:sp>
    <dsp:sp modelId="{E072673F-690A-40F1-8088-674FBA3FFED4}">
      <dsp:nvSpPr>
        <dsp:cNvPr id="0" name=""/>
        <dsp:cNvSpPr/>
      </dsp:nvSpPr>
      <dsp:spPr>
        <a:xfrm rot="13500000">
          <a:off x="2474618" y="3087921"/>
          <a:ext cx="425913" cy="5396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 rot="10800000">
        <a:off x="2583680" y="3241017"/>
        <a:ext cx="298139" cy="323761"/>
      </dsp:txXfrm>
    </dsp:sp>
    <dsp:sp modelId="{92D8D070-4CC6-43AA-8686-CF4E73E21160}">
      <dsp:nvSpPr>
        <dsp:cNvPr id="0" name=""/>
        <dsp:cNvSpPr/>
      </dsp:nvSpPr>
      <dsp:spPr>
        <a:xfrm>
          <a:off x="1030250" y="1700397"/>
          <a:ext cx="1598824" cy="1598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Make predictions</a:t>
          </a:r>
          <a:endParaRPr lang="en-GB" sz="1800" kern="1200" dirty="0"/>
        </a:p>
      </dsp:txBody>
      <dsp:txXfrm>
        <a:off x="1264392" y="1934539"/>
        <a:ext cx="1130540" cy="1130540"/>
      </dsp:txXfrm>
    </dsp:sp>
    <dsp:sp modelId="{52E42B36-A920-49CB-A5C7-45166612EA7A}">
      <dsp:nvSpPr>
        <dsp:cNvPr id="0" name=""/>
        <dsp:cNvSpPr/>
      </dsp:nvSpPr>
      <dsp:spPr>
        <a:xfrm rot="18900000">
          <a:off x="2457571" y="1389142"/>
          <a:ext cx="425913" cy="5396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2476283" y="1542238"/>
        <a:ext cx="298139" cy="323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02C3-9C0D-8580-EBF7-8EEB0C3EF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B67D0-F2CA-38EC-B62C-A0998446E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C6A87-E81C-0990-D2ED-BFE1235E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59CB-AC54-4974-A4D0-F6F707FD2295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4F4E9-151E-E943-6F91-7417A5AD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5A12-A38C-1024-B47E-DC5F0400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6B17-DF4A-4F64-955B-771FCF9F5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81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6A6E-2511-E168-E8E2-FCEBDB23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2F5F2-C919-786D-0D01-CE75A1497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AC634-E3BF-F733-AC0E-EF2BC4B9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59CB-AC54-4974-A4D0-F6F707FD2295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AACA-A830-85DF-B669-401137AB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12EA5-AEC2-6C74-0DCD-6E52916C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6B17-DF4A-4F64-955B-771FCF9F5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97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40045-3482-15E3-6FAC-B1C490663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61F32-1AD9-B065-BFD1-E44A472BB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78F7D-D870-681C-21D3-4338D282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59CB-AC54-4974-A4D0-F6F707FD2295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653D5-E34C-980B-31BA-90535F5B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946EE-AD51-B69D-6C1D-4249F243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6B17-DF4A-4F64-955B-771FCF9F5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58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E330-B648-4D79-D4C7-72417DCC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31728-9726-709B-E855-0E72095C9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88FAA-F8E3-9E97-1543-1D2E1D21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59CB-AC54-4974-A4D0-F6F707FD2295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BAA00-EC22-E6A8-7FDB-5BB72F8F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085FC-F821-668E-0B12-13F38449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6B17-DF4A-4F64-955B-771FCF9F5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05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B83B-0587-E9DE-4260-EDC60458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1DE41-0A7B-D0BA-16C7-AD06DD8B9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B9AEE-3FAE-73BA-760C-A8AB7EEF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59CB-AC54-4974-A4D0-F6F707FD2295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CC635-A30C-803D-C752-AA3CD2B3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59106-B7B4-E69A-D939-A4306C32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6B17-DF4A-4F64-955B-771FCF9F5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30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4623-C4FD-5C4C-03D3-20F3C050B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D0197-092D-89C8-EEF8-94F985BFF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2AC86-1C5C-9D2B-0151-CF9BC9D9F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9AE00-C967-D46C-9AF6-F606FED1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59CB-AC54-4974-A4D0-F6F707FD2295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A944-7DDE-DB32-FC5E-3E784C9A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21E0C-970C-4C6C-7262-80B6E698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6B17-DF4A-4F64-955B-771FCF9F5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34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5449-F0C6-E71D-A5AC-C60DB53F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DEEBA-034C-AFD6-D927-48065BD4E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CB587-4A3F-2725-C949-F384B6CED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FAA00-619B-68C4-B76F-56F6BE30C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52E43-A470-551C-CE9E-628AF7AA8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F57CA-0775-22A1-C825-93B77C5F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59CB-AC54-4974-A4D0-F6F707FD2295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B656DE-6422-5DC8-A962-458C7F65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DE0A02-2B0E-41A2-1E41-9C780724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6B17-DF4A-4F64-955B-771FCF9F5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10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490B-3D6A-8F7F-7261-740D1E65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CDBAD-DF5B-9A73-8237-EB32F88E9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59CB-AC54-4974-A4D0-F6F707FD2295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79923-5FA6-48EB-FA4B-1E186C68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05B0F-5CB6-8D37-F2EF-15F0B9D2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6B17-DF4A-4F64-955B-771FCF9F5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72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8258B-F7C5-2833-5B63-ED330379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59CB-AC54-4974-A4D0-F6F707FD2295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24C21-6642-BF92-5C04-2C886AE8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419E6-6A4D-BFF9-D7DE-2AD5AACC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6B17-DF4A-4F64-955B-771FCF9F5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89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1E23-EB70-C439-988F-9C309BD94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DBF7C-C9DA-5397-02A9-48D1C9E8F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4BA8E-6A39-9DB0-8216-93851517B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BBF8A-A691-F2E7-A5C0-08E915B8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59CB-AC54-4974-A4D0-F6F707FD2295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A480D-1A5E-252D-E511-193643AE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39F6A-D827-F727-3AAF-FC9D3B7F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6B17-DF4A-4F64-955B-771FCF9F5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17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09D1-8EA6-07FF-AE04-840B49223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04F69-EF0A-0926-497E-8116974F9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F32EA-624F-73FB-D677-18B77906E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4C545-34FC-1A61-240F-9093A9A9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59CB-AC54-4974-A4D0-F6F707FD2295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78A39-8E0E-5E4E-D124-BE30ED4C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A28A7-2EBC-62DB-8EB6-F5AD21A5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6B17-DF4A-4F64-955B-771FCF9F5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76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4CBDF-B1CB-D6F9-5FB8-33C7FAFE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F9C78-B372-93FB-9E15-C61D8D192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F240C-1ABD-A2C8-ACFA-1C95288C7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759CB-AC54-4974-A4D0-F6F707FD2295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21684-34C8-5106-A9FF-9227451A8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4C985-F861-1CD2-0476-C2CE9FA77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26B17-DF4A-4F64-955B-771FCF9F5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49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twistedpear.github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ED433-8A6B-174C-8C76-24E223111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dirty="0"/>
              <a:t>Introduction to Test Taking and Behaviour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B8581-8206-072F-BCF3-ACA9C70FF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Dr Oliver Clark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84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00B69-B6A6-BDDE-8DB8-C14E8303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are Psychological Tests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66FC-3C2F-513E-F8D0-9D6329E29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Implication that </a:t>
            </a:r>
            <a:r>
              <a:rPr lang="en-GB" sz="2400"/>
              <a:t>psychological attributes:</a:t>
            </a:r>
          </a:p>
          <a:p>
            <a:pPr lvl="1"/>
            <a:r>
              <a:rPr lang="en-GB" dirty="0"/>
              <a:t>exist</a:t>
            </a:r>
          </a:p>
          <a:p>
            <a:pPr lvl="1"/>
            <a:r>
              <a:rPr lang="en-GB" dirty="0"/>
              <a:t>can be measured</a:t>
            </a:r>
          </a:p>
          <a:p>
            <a:pPr lvl="1"/>
            <a:r>
              <a:rPr lang="en-GB" dirty="0"/>
              <a:t>can vary between individuals and groups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87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EF191EB-7AC7-2CC2-D73E-3F6D4442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are Psychological Tests?</a:t>
            </a:r>
            <a:endParaRPr lang="en-GB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0EF702B-9180-2E11-9439-D5113FE1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Example Behaviour:</a:t>
            </a:r>
            <a:endParaRPr lang="en-US" sz="22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A5E82F4-6C5B-F560-864C-F698FF8FFB8D}"/>
              </a:ext>
            </a:extLst>
          </p:cNvPr>
          <p:cNvSpPr/>
          <p:nvPr/>
        </p:nvSpPr>
        <p:spPr>
          <a:xfrm>
            <a:off x="317500" y="3162300"/>
            <a:ext cx="2438400" cy="119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Ability</a:t>
            </a:r>
            <a:endParaRPr lang="en-GB" sz="4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992BD9E-F186-9866-A6C0-A420E4244698}"/>
              </a:ext>
            </a:extLst>
          </p:cNvPr>
          <p:cNvSpPr/>
          <p:nvPr/>
        </p:nvSpPr>
        <p:spPr>
          <a:xfrm>
            <a:off x="2895600" y="3162300"/>
            <a:ext cx="2438400" cy="1193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To Solve</a:t>
            </a:r>
            <a:endParaRPr lang="en-GB" sz="40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1C53ED8-DFE8-7A42-727C-E31F46D4C431}"/>
              </a:ext>
            </a:extLst>
          </p:cNvPr>
          <p:cNvSpPr/>
          <p:nvPr/>
        </p:nvSpPr>
        <p:spPr>
          <a:xfrm>
            <a:off x="5588000" y="3162300"/>
            <a:ext cx="2324100" cy="11938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Verbal</a:t>
            </a:r>
            <a:endParaRPr lang="en-GB" sz="40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81113AD-62D7-7B95-00A0-97F742E474C1}"/>
              </a:ext>
            </a:extLst>
          </p:cNvPr>
          <p:cNvSpPr/>
          <p:nvPr/>
        </p:nvSpPr>
        <p:spPr>
          <a:xfrm>
            <a:off x="8051800" y="3162300"/>
            <a:ext cx="2438400" cy="11938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Puzzles</a:t>
            </a:r>
            <a:endParaRPr lang="en-GB" sz="40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7564E20-45DC-32C7-084B-40333879FE58}"/>
              </a:ext>
            </a:extLst>
          </p:cNvPr>
          <p:cNvSpPr/>
          <p:nvPr/>
        </p:nvSpPr>
        <p:spPr>
          <a:xfrm>
            <a:off x="5473700" y="3162300"/>
            <a:ext cx="2438400" cy="11938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Numerical</a:t>
            </a:r>
            <a:endParaRPr lang="en-GB" sz="40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50CD204-F718-2467-DA50-9AC1D094AC30}"/>
              </a:ext>
            </a:extLst>
          </p:cNvPr>
          <p:cNvSpPr/>
          <p:nvPr/>
        </p:nvSpPr>
        <p:spPr>
          <a:xfrm>
            <a:off x="5473700" y="3162300"/>
            <a:ext cx="2438400" cy="11938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Spatial</a:t>
            </a:r>
            <a:endParaRPr lang="en-GB" sz="40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4E5DBB4-D11F-031D-2D2F-77B48A1E8DC4}"/>
              </a:ext>
            </a:extLst>
          </p:cNvPr>
          <p:cNvSpPr/>
          <p:nvPr/>
        </p:nvSpPr>
        <p:spPr>
          <a:xfrm>
            <a:off x="5473700" y="3162300"/>
            <a:ext cx="2438400" cy="11938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Mechanical</a:t>
            </a:r>
            <a:endParaRPr lang="en-GB" sz="36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0DE8F5D-B4CE-2D03-C164-EFEA25C1FCDA}"/>
              </a:ext>
            </a:extLst>
          </p:cNvPr>
          <p:cNvSpPr/>
          <p:nvPr/>
        </p:nvSpPr>
        <p:spPr>
          <a:xfrm>
            <a:off x="2895600" y="3162300"/>
            <a:ext cx="2438400" cy="1193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To Make</a:t>
            </a:r>
            <a:endParaRPr lang="en-GB" sz="40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FF30D57-6AD0-50F9-3EF0-7BAEAA979C0D}"/>
              </a:ext>
            </a:extLst>
          </p:cNvPr>
          <p:cNvSpPr/>
          <p:nvPr/>
        </p:nvSpPr>
        <p:spPr>
          <a:xfrm>
            <a:off x="5473700" y="3162300"/>
            <a:ext cx="2438400" cy="11938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New</a:t>
            </a:r>
            <a:endParaRPr lang="en-GB" sz="36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723DA35-F347-478D-47E6-2DBC9BACB7C8}"/>
              </a:ext>
            </a:extLst>
          </p:cNvPr>
          <p:cNvSpPr/>
          <p:nvPr/>
        </p:nvSpPr>
        <p:spPr>
          <a:xfrm>
            <a:off x="8051800" y="3162300"/>
            <a:ext cx="2438400" cy="11938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Friends</a:t>
            </a:r>
            <a:endParaRPr lang="en-GB" sz="40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A2CD702-ADD5-46E1-B331-30B1C12589D3}"/>
              </a:ext>
            </a:extLst>
          </p:cNvPr>
          <p:cNvSpPr/>
          <p:nvPr/>
        </p:nvSpPr>
        <p:spPr>
          <a:xfrm>
            <a:off x="317500" y="3162300"/>
            <a:ext cx="2438400" cy="119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Ability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666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B9BCC1A-90A5-87EA-C150-E29C1196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are Psychological Tests?</a:t>
            </a:r>
            <a:endParaRPr lang="en-GB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D1D2F1-46C8-3000-DA71-FC41B3EB3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Example Behaviour:</a:t>
            </a:r>
            <a:endParaRPr lang="en-US" sz="22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58F8866-54D8-1BF6-0D46-A69FE558845C}"/>
              </a:ext>
            </a:extLst>
          </p:cNvPr>
          <p:cNvSpPr/>
          <p:nvPr/>
        </p:nvSpPr>
        <p:spPr>
          <a:xfrm>
            <a:off x="317500" y="3162300"/>
            <a:ext cx="2438400" cy="119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Ability</a:t>
            </a:r>
            <a:endParaRPr lang="en-GB" sz="4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F616A30-2946-69A6-0C30-54B8B6E135C5}"/>
              </a:ext>
            </a:extLst>
          </p:cNvPr>
          <p:cNvSpPr/>
          <p:nvPr/>
        </p:nvSpPr>
        <p:spPr>
          <a:xfrm>
            <a:off x="2895600" y="3162300"/>
            <a:ext cx="2438400" cy="1193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To Make</a:t>
            </a:r>
            <a:endParaRPr lang="en-GB" sz="40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6392129-B4DF-BBBA-414E-55EE6B99D142}"/>
              </a:ext>
            </a:extLst>
          </p:cNvPr>
          <p:cNvSpPr/>
          <p:nvPr/>
        </p:nvSpPr>
        <p:spPr>
          <a:xfrm>
            <a:off x="5588000" y="3162300"/>
            <a:ext cx="2324100" cy="11938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New</a:t>
            </a:r>
            <a:endParaRPr lang="en-GB" sz="4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FEFC6F1-CF46-A6DE-7EF0-8F8E0E8248F9}"/>
              </a:ext>
            </a:extLst>
          </p:cNvPr>
          <p:cNvSpPr/>
          <p:nvPr/>
        </p:nvSpPr>
        <p:spPr>
          <a:xfrm>
            <a:off x="8051800" y="3162300"/>
            <a:ext cx="2438400" cy="11938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Friends</a:t>
            </a:r>
            <a:endParaRPr lang="en-GB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28340-2840-87F2-4A58-7B58C15D4CC7}"/>
              </a:ext>
            </a:extLst>
          </p:cNvPr>
          <p:cNvSpPr txBox="1"/>
          <p:nvPr/>
        </p:nvSpPr>
        <p:spPr>
          <a:xfrm>
            <a:off x="2603500" y="4473527"/>
            <a:ext cx="8293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Self reported number of friends and recency of acquaintance?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D2744-7C23-0197-8235-4C76A076C921}"/>
              </a:ext>
            </a:extLst>
          </p:cNvPr>
          <p:cNvSpPr txBox="1"/>
          <p:nvPr/>
        </p:nvSpPr>
        <p:spPr>
          <a:xfrm>
            <a:off x="2603500" y="5427634"/>
            <a:ext cx="8293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Self reported response to items that predict making new friends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7688ADF-8A2B-5748-DEB5-F45CCEFC27D9}"/>
              </a:ext>
            </a:extLst>
          </p:cNvPr>
          <p:cNvSpPr/>
          <p:nvPr/>
        </p:nvSpPr>
        <p:spPr>
          <a:xfrm>
            <a:off x="177800" y="3157537"/>
            <a:ext cx="2578100" cy="1193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Propensity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11735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B9BCC1A-90A5-87EA-C150-E29C1196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are Psychological Tests?</a:t>
            </a:r>
            <a:endParaRPr lang="en-GB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D1D2F1-46C8-3000-DA71-FC41B3EB3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04400" cy="3825875"/>
          </a:xfrm>
        </p:spPr>
        <p:txBody>
          <a:bodyPr/>
          <a:lstStyle/>
          <a:p>
            <a:r>
              <a:rPr lang="en-US" dirty="0"/>
              <a:t>Example Behaviour:</a:t>
            </a:r>
            <a:endParaRPr lang="en-US" sz="2200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5B42D6-C6AE-08CD-2786-D5A10E002508}"/>
              </a:ext>
            </a:extLst>
          </p:cNvPr>
          <p:cNvGrpSpPr/>
          <p:nvPr/>
        </p:nvGrpSpPr>
        <p:grpSpPr>
          <a:xfrm>
            <a:off x="317500" y="3162300"/>
            <a:ext cx="9461500" cy="876300"/>
            <a:chOff x="317500" y="3162300"/>
            <a:chExt cx="10172700" cy="119380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58F8866-54D8-1BF6-0D46-A69FE558845C}"/>
                </a:ext>
              </a:extLst>
            </p:cNvPr>
            <p:cNvSpPr/>
            <p:nvPr/>
          </p:nvSpPr>
          <p:spPr>
            <a:xfrm>
              <a:off x="317500" y="3162300"/>
              <a:ext cx="2438400" cy="1193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Ability</a:t>
              </a:r>
              <a:endParaRPr lang="en-GB" sz="4000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F616A30-2946-69A6-0C30-54B8B6E135C5}"/>
                </a:ext>
              </a:extLst>
            </p:cNvPr>
            <p:cNvSpPr/>
            <p:nvPr/>
          </p:nvSpPr>
          <p:spPr>
            <a:xfrm>
              <a:off x="2895600" y="3162300"/>
              <a:ext cx="2438400" cy="11938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To Make</a:t>
              </a:r>
              <a:endParaRPr lang="en-GB" sz="4000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6392129-B4DF-BBBA-414E-55EE6B99D142}"/>
                </a:ext>
              </a:extLst>
            </p:cNvPr>
            <p:cNvSpPr/>
            <p:nvPr/>
          </p:nvSpPr>
          <p:spPr>
            <a:xfrm>
              <a:off x="5588000" y="3162300"/>
              <a:ext cx="2324100" cy="11938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New</a:t>
              </a:r>
              <a:endParaRPr lang="en-GB" sz="4000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FEFC6F1-CF46-A6DE-7EF0-8F8E0E8248F9}"/>
                </a:ext>
              </a:extLst>
            </p:cNvPr>
            <p:cNvSpPr/>
            <p:nvPr/>
          </p:nvSpPr>
          <p:spPr>
            <a:xfrm>
              <a:off x="8051800" y="3162300"/>
              <a:ext cx="2438400" cy="119380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Friends</a:t>
              </a:r>
              <a:endParaRPr lang="en-GB" sz="4000" dirty="0"/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520F6A-DF0A-0C4F-A128-4BEB02F2DC34}"/>
              </a:ext>
            </a:extLst>
          </p:cNvPr>
          <p:cNvSpPr/>
          <p:nvPr/>
        </p:nvSpPr>
        <p:spPr>
          <a:xfrm>
            <a:off x="317499" y="4889500"/>
            <a:ext cx="2267925" cy="8763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/>
              <a:t>Change in</a:t>
            </a:r>
            <a:endParaRPr lang="en-GB" sz="3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D0618-7E6C-22EF-03B6-FB5BE0711A8F}"/>
              </a:ext>
            </a:extLst>
          </p:cNvPr>
          <p:cNvSpPr txBox="1"/>
          <p:nvPr/>
        </p:nvSpPr>
        <p:spPr>
          <a:xfrm>
            <a:off x="5092700" y="4521200"/>
            <a:ext cx="6642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Ask about number of friends and date of acquaintance at time 1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61B77-FEAE-557C-C769-3A9FA581AE05}"/>
              </a:ext>
            </a:extLst>
          </p:cNvPr>
          <p:cNvSpPr txBox="1"/>
          <p:nvPr/>
        </p:nvSpPr>
        <p:spPr>
          <a:xfrm>
            <a:off x="5092700" y="5385653"/>
            <a:ext cx="6642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Ask about number of friends and date of acquaintance at time 2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7427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0.20677 0.0009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-4.16667E-7 -0.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35353-1137-3DA8-78C0-3B0EEE5E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Why Study Behaviour?</a:t>
            </a:r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F6C29DB-6266-AEBE-EC10-CF7E98CC0F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3864277"/>
              </p:ext>
            </p:extLst>
          </p:nvPr>
        </p:nvGraphicFramePr>
        <p:xfrm>
          <a:off x="156718" y="1514528"/>
          <a:ext cx="7056882" cy="4999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D018D359-7424-B8AD-07E1-6F9EA4FA609B}"/>
              </a:ext>
            </a:extLst>
          </p:cNvPr>
          <p:cNvSpPr/>
          <p:nvPr/>
        </p:nvSpPr>
        <p:spPr>
          <a:xfrm>
            <a:off x="5994400" y="3746500"/>
            <a:ext cx="2197100" cy="355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B50EF6-B0C7-C7FC-1E54-4C79D47F3E2D}"/>
              </a:ext>
            </a:extLst>
          </p:cNvPr>
          <p:cNvSpPr/>
          <p:nvPr/>
        </p:nvSpPr>
        <p:spPr>
          <a:xfrm>
            <a:off x="8271764" y="3200400"/>
            <a:ext cx="3022600" cy="1447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Apply to the real world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65220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35353-1137-3DA8-78C0-3B0EEE5E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Why Study Behaviour?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D047C-9AE2-07B1-0804-09814992F564}"/>
              </a:ext>
            </a:extLst>
          </p:cNvPr>
          <p:cNvSpPr txBox="1"/>
          <p:nvPr/>
        </p:nvSpPr>
        <p:spPr>
          <a:xfrm>
            <a:off x="1016000" y="20613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Theories</a:t>
            </a:r>
            <a:endParaRPr lang="en-GB" sz="4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B678E0-72D3-C84C-9A36-46A84A75AE1E}"/>
              </a:ext>
            </a:extLst>
          </p:cNvPr>
          <p:cNvSpPr>
            <a:spLocks noGrp="1"/>
          </p:cNvSpPr>
          <p:nvPr/>
        </p:nvSpPr>
        <p:spPr>
          <a:xfrm>
            <a:off x="2745416" y="2817768"/>
            <a:ext cx="6737420" cy="1116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kern="1200" dirty="0">
                <a:latin typeface="+mn-lt"/>
                <a:ea typeface="+mn-ea"/>
                <a:cs typeface="+mn-cs"/>
              </a:rPr>
              <a:t>‘</a:t>
            </a:r>
            <a:r>
              <a:rPr lang="en-US" sz="2000" i="1" dirty="0"/>
              <a:t>…</a:t>
            </a:r>
            <a:r>
              <a:rPr lang="en-US" sz="2000" i="1" kern="1200" dirty="0">
                <a:latin typeface="+mn-lt"/>
                <a:ea typeface="+mn-ea"/>
                <a:cs typeface="+mn-cs"/>
              </a:rPr>
              <a:t>set[s] of axioms or assumptions that explain, predict, and control phenomena’ (Fried; 2020)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AB678E0-72D3-C84C-9A36-46A84A75AE1E}"/>
              </a:ext>
            </a:extLst>
          </p:cNvPr>
          <p:cNvSpPr>
            <a:spLocks noGrp="1"/>
          </p:cNvSpPr>
          <p:nvPr/>
        </p:nvSpPr>
        <p:spPr>
          <a:xfrm>
            <a:off x="6548615" y="3808551"/>
            <a:ext cx="52171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Axioms or Assumptions:</a:t>
            </a:r>
          </a:p>
          <a:p>
            <a:pPr marL="457200" lvl="1" indent="0">
              <a:buNone/>
            </a:pPr>
            <a:r>
              <a:rPr lang="en-US" dirty="0"/>
              <a:t>“A statement that is taken to be true”</a:t>
            </a:r>
          </a:p>
          <a:p>
            <a:pPr marL="0" indent="0">
              <a:buNone/>
            </a:pPr>
            <a:r>
              <a:rPr lang="en-US" sz="2400" dirty="0"/>
              <a:t>Phenomena</a:t>
            </a:r>
          </a:p>
          <a:p>
            <a:pPr marL="457200" lvl="1" indent="0">
              <a:buNone/>
            </a:pPr>
            <a:r>
              <a:rPr lang="en-US" dirty="0"/>
              <a:t>Robust features of the world</a:t>
            </a:r>
          </a:p>
        </p:txBody>
      </p:sp>
    </p:spTree>
    <p:extLst>
      <p:ext uri="{BB962C8B-B14F-4D97-AF65-F5344CB8AC3E}">
        <p14:creationId xmlns:p14="http://schemas.microsoft.com/office/powerpoint/2010/main" val="416562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35353-1137-3DA8-78C0-3B0EEE5E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Why Study Behaviour?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D047C-9AE2-07B1-0804-09814992F564}"/>
              </a:ext>
            </a:extLst>
          </p:cNvPr>
          <p:cNvSpPr txBox="1"/>
          <p:nvPr/>
        </p:nvSpPr>
        <p:spPr>
          <a:xfrm>
            <a:off x="1016000" y="20613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Hypotheses</a:t>
            </a:r>
            <a:endParaRPr lang="en-GB" sz="4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B678E0-72D3-C84C-9A36-46A84A75AE1E}"/>
              </a:ext>
            </a:extLst>
          </p:cNvPr>
          <p:cNvSpPr>
            <a:spLocks noGrp="1"/>
          </p:cNvSpPr>
          <p:nvPr/>
        </p:nvSpPr>
        <p:spPr>
          <a:xfrm>
            <a:off x="2745416" y="2817768"/>
            <a:ext cx="6737420" cy="1116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Predictions about phenomena that are drawn from a theory that if confirmed corroborate the theory</a:t>
            </a:r>
            <a:endParaRPr lang="en-US" sz="2000" i="1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49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35353-1137-3DA8-78C0-3B0EEE5E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Why Study Behaviour?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D047C-9AE2-07B1-0804-09814992F564}"/>
              </a:ext>
            </a:extLst>
          </p:cNvPr>
          <p:cNvSpPr txBox="1"/>
          <p:nvPr/>
        </p:nvSpPr>
        <p:spPr>
          <a:xfrm>
            <a:off x="1016000" y="20613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Data</a:t>
            </a:r>
            <a:endParaRPr lang="en-GB" sz="4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B678E0-72D3-C84C-9A36-46A84A75AE1E}"/>
              </a:ext>
            </a:extLst>
          </p:cNvPr>
          <p:cNvSpPr>
            <a:spLocks noGrp="1"/>
          </p:cNvSpPr>
          <p:nvPr/>
        </p:nvSpPr>
        <p:spPr>
          <a:xfrm>
            <a:off x="2745416" y="2817768"/>
            <a:ext cx="6737420" cy="1563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i="1" dirty="0"/>
              <a:t>“…public records produced by measurement and experiment that serve as evidence for the existence or features of phenomena.”</a:t>
            </a:r>
            <a:r>
              <a:rPr lang="en-GB" sz="2000" dirty="0"/>
              <a:t> </a:t>
            </a:r>
            <a:r>
              <a:rPr lang="en-GB" sz="1600" dirty="0"/>
              <a:t>Woodward (2011)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D9126-401E-B980-CC87-C72E5F2E7041}"/>
              </a:ext>
            </a:extLst>
          </p:cNvPr>
          <p:cNvSpPr txBox="1"/>
          <p:nvPr/>
        </p:nvSpPr>
        <p:spPr>
          <a:xfrm>
            <a:off x="6094476" y="4005769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= Phenomena ± Error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6501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35353-1137-3DA8-78C0-3B0EEE5E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Why Study Behaviour?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A5A09-8F25-0CE9-935F-6B791DCB1DD5}"/>
              </a:ext>
            </a:extLst>
          </p:cNvPr>
          <p:cNvSpPr txBox="1"/>
          <p:nvPr/>
        </p:nvSpPr>
        <p:spPr>
          <a:xfrm>
            <a:off x="1028700" y="2819400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generate theories that predict, explain, or control behaviour.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the workshop we will discuss some of the scenarios in which behaviour might be measured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will also discuss the relationship between behaviours and attributes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00084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35353-1137-3DA8-78C0-3B0EEE5E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2CB215-1A9E-2D83-344C-EE0BB7E1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Cronbach, L. J. (1960). Essentials of psychological testing (2e ed. rev.).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Fried, E. I. (2020). Lack of theory building and testing impedes progress in the factor and network literature.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Psychological Inquiry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31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271-288.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Thorndike, E. L. (1914, September). Units and scales for measuring educational products. In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a Conference on Educational Measurements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128-141).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01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4F7BB69-3C3B-174C-D4E8-7DF3AA8592F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Learning Outcomes</a:t>
            </a:r>
            <a:endParaRPr lang="en-GB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D351E50-303F-67BF-C563-4A280847C9C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Understand what is meant by measurement and tests</a:t>
            </a:r>
          </a:p>
          <a:p>
            <a:r>
              <a:rPr lang="en-US"/>
              <a:t>Understand the relationship between behaviour, data, and phenomena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523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4F7BB69-3C3B-174C-D4E8-7DF3AA8592F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Reading</a:t>
            </a:r>
            <a:endParaRPr lang="en-GB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D351E50-303F-67BF-C563-4A280847C9C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5FE9E4-B02C-44DD-B32C-596D8B263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72151"/>
            <a:ext cx="4850544" cy="31639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803509-9A87-44BD-BA39-6745C151D498}"/>
              </a:ext>
            </a:extLst>
          </p:cNvPr>
          <p:cNvSpPr txBox="1"/>
          <p:nvPr/>
        </p:nvSpPr>
        <p:spPr>
          <a:xfrm>
            <a:off x="1630680" y="2462530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 to Chapter 2.2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6693E-52CA-4C14-A50C-F274AB9CD6B6}"/>
              </a:ext>
            </a:extLst>
          </p:cNvPr>
          <p:cNvSpPr txBox="1"/>
          <p:nvPr/>
        </p:nvSpPr>
        <p:spPr>
          <a:xfrm>
            <a:off x="990600" y="5756104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The Twisted Pear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6B5601-EED2-4955-A976-B1D7F5C1D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524" y="2040573"/>
            <a:ext cx="2124371" cy="3029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3DBBAC-E205-4ED8-BC7A-729C98D68543}"/>
              </a:ext>
            </a:extLst>
          </p:cNvPr>
          <p:cNvSpPr txBox="1"/>
          <p:nvPr/>
        </p:nvSpPr>
        <p:spPr>
          <a:xfrm>
            <a:off x="8639175" y="5251398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191954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1E59C-2DF5-B6D0-E2EE-6D6F1DD7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Structure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F1B0-7D8F-9A49-F8F7-4EA8D1477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What is measurement?</a:t>
            </a:r>
          </a:p>
          <a:p>
            <a:r>
              <a:rPr lang="en-US" sz="2400" dirty="0"/>
              <a:t>What are tests?</a:t>
            </a:r>
          </a:p>
          <a:p>
            <a:r>
              <a:rPr lang="en-US" sz="2400" dirty="0"/>
              <a:t>When are they used?</a:t>
            </a:r>
          </a:p>
        </p:txBody>
      </p:sp>
    </p:spTree>
    <p:extLst>
      <p:ext uri="{BB962C8B-B14F-4D97-AF65-F5344CB8AC3E}">
        <p14:creationId xmlns:p14="http://schemas.microsoft.com/office/powerpoint/2010/main" val="208739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1E59C-2DF5-B6D0-E2EE-6D6F1DD7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is Measurement?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F1B0-7D8F-9A49-F8F7-4EA8D1477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Open Sans" panose="020B0606030504020204" pitchFamily="34" charset="0"/>
              </a:rPr>
              <a:t>If a thing exists, it exists in some amount....</a:t>
            </a:r>
          </a:p>
          <a:p>
            <a:pPr marL="457200" lvl="1" indent="0">
              <a:buNone/>
            </a:pPr>
            <a:r>
              <a:rPr lang="en-US" b="0" i="0" dirty="0">
                <a:effectLst/>
                <a:latin typeface="Open Sans" panose="020B0606030504020204" pitchFamily="34" charset="0"/>
              </a:rPr>
              <a:t>–E. L. Thorndike (1914)</a:t>
            </a:r>
          </a:p>
        </p:txBody>
      </p:sp>
    </p:spTree>
    <p:extLst>
      <p:ext uri="{BB962C8B-B14F-4D97-AF65-F5344CB8AC3E}">
        <p14:creationId xmlns:p14="http://schemas.microsoft.com/office/powerpoint/2010/main" val="422045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1E59C-2DF5-B6D0-E2EE-6D6F1DD7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is Measurement?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F1B0-7D8F-9A49-F8F7-4EA8D1477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b="0" i="0">
                <a:effectLst/>
                <a:latin typeface="Open Sans" panose="020B0606030504020204" pitchFamily="34" charset="0"/>
              </a:rPr>
              <a:t>If a thing exists, it exists in some amount….; and if it exists in some amount, it can be measured.” </a:t>
            </a:r>
          </a:p>
          <a:p>
            <a:pPr marL="457200" lvl="1" indent="0">
              <a:buNone/>
            </a:pPr>
            <a:r>
              <a:rPr lang="en-US" b="0" i="0">
                <a:effectLst/>
                <a:latin typeface="Open Sans" panose="020B0606030504020204" pitchFamily="34" charset="0"/>
              </a:rPr>
              <a:t>–E. L. Thorndike (1914)</a:t>
            </a:r>
          </a:p>
        </p:txBody>
      </p:sp>
    </p:spTree>
    <p:extLst>
      <p:ext uri="{BB962C8B-B14F-4D97-AF65-F5344CB8AC3E}">
        <p14:creationId xmlns:p14="http://schemas.microsoft.com/office/powerpoint/2010/main" val="53455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0582E-4025-1FE8-0B32-463DADBD0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Measurement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A0B4-22B3-BAD8-55D5-961CC71E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Is a statement indicating the quantity of ‘a thing’</a:t>
            </a:r>
          </a:p>
          <a:p>
            <a:r>
              <a:rPr lang="en-US" sz="2400"/>
              <a:t>Expressed numerically</a:t>
            </a:r>
          </a:p>
          <a:p>
            <a:r>
              <a:rPr lang="en-US" sz="2400"/>
              <a:t>Numerical statements have:</a:t>
            </a:r>
          </a:p>
          <a:p>
            <a:pPr lvl="1"/>
            <a:r>
              <a:rPr lang="en-US" dirty="0"/>
              <a:t>Identity</a:t>
            </a:r>
          </a:p>
          <a:p>
            <a:pPr lvl="1"/>
            <a:r>
              <a:rPr lang="en-US" dirty="0"/>
              <a:t>Order</a:t>
            </a:r>
          </a:p>
          <a:p>
            <a:pPr lvl="1"/>
            <a:r>
              <a:rPr lang="en-US" dirty="0"/>
              <a:t>Magnitude</a:t>
            </a:r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730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2BD9E-BF68-F806-D1E7-B0D03710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Measurement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3737-3DAE-0C31-D15D-FC1B2D7A3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Identity</a:t>
            </a:r>
          </a:p>
          <a:p>
            <a:pPr lvl="1"/>
            <a:r>
              <a:rPr lang="en-US" dirty="0"/>
              <a:t>is something the same or different?</a:t>
            </a:r>
          </a:p>
          <a:p>
            <a:pPr lvl="1"/>
            <a:r>
              <a:rPr lang="en-GB" dirty="0"/>
              <a:t>Are mutually exclusive</a:t>
            </a:r>
          </a:p>
          <a:p>
            <a:pPr lvl="1"/>
            <a:r>
              <a:rPr lang="en-GB" dirty="0"/>
              <a:t>No indication of quantity</a:t>
            </a:r>
          </a:p>
          <a:p>
            <a:r>
              <a:rPr lang="en-GB" sz="2400"/>
              <a:t>Order</a:t>
            </a:r>
          </a:p>
          <a:p>
            <a:pPr lvl="1"/>
            <a:r>
              <a:rPr lang="en-GB" dirty="0"/>
              <a:t>Relative differences between entities</a:t>
            </a:r>
          </a:p>
          <a:p>
            <a:pPr lvl="1"/>
            <a:r>
              <a:rPr lang="en-GB" dirty="0"/>
              <a:t>No information about distance between entities</a:t>
            </a:r>
          </a:p>
          <a:p>
            <a:r>
              <a:rPr lang="en-GB" sz="2400"/>
              <a:t>Quantity</a:t>
            </a:r>
          </a:p>
          <a:p>
            <a:pPr lvl="1"/>
            <a:r>
              <a:rPr lang="en-GB" dirty="0"/>
              <a:t>Exact statement about quantity</a:t>
            </a:r>
          </a:p>
          <a:p>
            <a:pPr lvl="1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4539C-60C0-FDB8-D5D2-29DDC71A26BB}"/>
              </a:ext>
            </a:extLst>
          </p:cNvPr>
          <p:cNvSpPr txBox="1"/>
          <p:nvPr/>
        </p:nvSpPr>
        <p:spPr>
          <a:xfrm>
            <a:off x="7264400" y="5664200"/>
            <a:ext cx="311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Furr (Chapter 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8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1E59C-2DF5-B6D0-E2EE-6D6F1DD7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are Psychological Tests?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F1B0-7D8F-9A49-F8F7-4EA8D1477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“A systematic procedure for comparing the behaviour of one or more people”</a:t>
            </a:r>
          </a:p>
          <a:p>
            <a:pPr lvl="1"/>
            <a:r>
              <a:rPr lang="en-US" dirty="0"/>
              <a:t>Cronbach (1960, p 21)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4357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f9a8b57-89c7-4e20-8bcd-423284405e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557</Words>
  <Application>Microsoft Office PowerPoint</Application>
  <PresentationFormat>Widescreen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Open Sans</vt:lpstr>
      <vt:lpstr>Office Theme</vt:lpstr>
      <vt:lpstr>Introduction to Test Taking and Behaviour</vt:lpstr>
      <vt:lpstr>PowerPoint Presentation</vt:lpstr>
      <vt:lpstr>PowerPoint Presentation</vt:lpstr>
      <vt:lpstr>Structure</vt:lpstr>
      <vt:lpstr>What is Measurement?</vt:lpstr>
      <vt:lpstr>What is Measurement?</vt:lpstr>
      <vt:lpstr>Measurement</vt:lpstr>
      <vt:lpstr>Measurement</vt:lpstr>
      <vt:lpstr>What are Psychological Tests?</vt:lpstr>
      <vt:lpstr>What are Psychological Tests</vt:lpstr>
      <vt:lpstr>What are Psychological Tests?</vt:lpstr>
      <vt:lpstr>What are Psychological Tests?</vt:lpstr>
      <vt:lpstr>What are Psychological Tests?</vt:lpstr>
      <vt:lpstr>Why Study Behaviour?</vt:lpstr>
      <vt:lpstr>Why Study Behaviour?</vt:lpstr>
      <vt:lpstr>Why Study Behaviour?</vt:lpstr>
      <vt:lpstr>Why Study Behaviour?</vt:lpstr>
      <vt:lpstr>Why Study Behaviour?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Test Taking and Measurement</dc:title>
  <dc:creator>Oliver Clark</dc:creator>
  <cp:lastModifiedBy>Oliver Clark</cp:lastModifiedBy>
  <cp:revision>14</cp:revision>
  <dcterms:created xsi:type="dcterms:W3CDTF">2023-01-12T13:37:56Z</dcterms:created>
  <dcterms:modified xsi:type="dcterms:W3CDTF">2023-01-13T17:16:12Z</dcterms:modified>
</cp:coreProperties>
</file>