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9" r:id="rId4"/>
    <p:sldId id="276" r:id="rId5"/>
    <p:sldId id="260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02DD-E1E6-298D-7014-9976A263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E9F75-6C37-3A5B-F541-FEFD94C0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8C7E-9108-6BCF-B1E2-63A28BD4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8932-A939-6C08-6435-7F78563C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8D11-B36D-F3CC-7E87-4316A879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2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F257-76CE-FC41-C288-E5155021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0984-B42E-034B-905D-E2C20FB3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9614-D2D9-22C8-6232-FCCCB673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2EEC-C527-D712-904E-9C474D86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F268-DA66-0842-F9D6-BFECC1FE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2A389-2362-83FA-BD28-B4C1F719E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2A13-D089-D02B-BD6A-BBA46EB5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04D3-B350-CACE-B6D8-E639E243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A264-B71A-1196-ECCF-46B591FE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3B2A-5974-11B9-3215-3C63D4F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6019-6174-7BEA-E32D-5A1C684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8A6-06D7-B035-CBA1-6990038F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14460-8BA3-589E-F378-46AF7D87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9D4A-703D-316A-1DD6-912AB87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FA2F-0290-4464-A67E-A22F2F28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F0F4-20FC-D59E-D7D3-2C0CECE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D1C7-50D4-5971-12F9-D5649C67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BD24-FEDD-03EF-F699-CE1B335D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70FA-6636-71A4-3B5E-9E84AA63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1A90-90CD-4188-C105-42D223AD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428A-7D4A-6A8A-05D3-37EDEFA3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0509-546C-0F21-5076-BB29EBED2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0BF15-4B04-DAB7-3209-9B0CD1C4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B408-B743-CDC1-C305-23471EC7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23B9-845C-18AD-0ABE-BCF205C3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D8EA-3BF1-AF6F-E674-47EC32A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18CF-7A6B-6B06-900B-5B0F5046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430F8-B190-311A-3169-4610AB4F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4EBA-8D4F-626E-9527-AE0B9203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3AEB-60E2-7886-37D3-C059A1B88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C04CB-805E-06E8-91C6-04182C531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D83AC-D97D-E0DB-4F4A-759FC4E2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8FB06-7E01-2389-23F0-2F522C21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AF8D4-BF32-A032-8F99-AF8B88F3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C42-B5AF-7810-1A41-DDA8D57F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7A076-220C-9564-3F6F-46E94D5E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16C0C-A1AA-6B83-AFD9-BBA1F086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C58E-FF0D-4AAF-A33F-8F3291C6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88466-304E-67BD-E11E-E4F2282D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5E9BD-53CA-EB31-3C4D-85E65A12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DBFE-BA4E-21B9-2EFE-AA8863B0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8828-5526-0250-2090-E243B92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0FB6-A15D-44CB-B67E-B252AA72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9083-5FB6-1230-FEE6-B8189FFD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CD5EA-3BA0-073B-B414-28E1D43E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7817-D731-88BE-47AB-780909E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601C-0A50-8C71-D538-BFBA94C4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4B16-207B-1419-AB85-8FFD483B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07285-8D43-72AA-2111-EBCAB65DE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4BC76-3043-2CE6-8699-F899B746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12DB-D906-3A4E-F227-3B89AB61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66CE-BECD-48A5-2EDB-873B60B5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D0062-0446-B151-3DD0-46AAB232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0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A1DCD-A6CB-3EFC-ED86-91A1683A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4514-DC30-930C-97B2-1EEA47F0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AB08-A199-07BE-80F0-EDCF3CE32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493-1CE2-419B-919E-0AFC5FE308AE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477C-D61A-5EE3-1193-89FEF5DF2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C0F1-8021-7B19-79CF-AE8C21AA1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DE35-0C04-40D8-B0E1-0BB429323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metuni.padlet.org/oclark16/ncxeo0ddwsnot82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9698E-9BA0-5B51-80E4-15C603A6E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5" b="19980"/>
          <a:stretch/>
        </p:blipFill>
        <p:spPr>
          <a:xfrm>
            <a:off x="7882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1EA25-5F3A-A624-9EF7-B77B61DC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0" y="3059653"/>
            <a:ext cx="3852041" cy="183405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Psychological Measurement – Workshop 1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1E9-283C-95FC-0251-E0EAFEA8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F4D6-277B-E51F-7C61-3A14C148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Today’s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A9E9-6BFF-5584-EC7F-0B9F4FFC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Hour 1:</a:t>
            </a:r>
          </a:p>
          <a:p>
            <a:pPr lvl="1"/>
            <a:r>
              <a:rPr lang="en-US" sz="2000" dirty="0"/>
              <a:t>Consider how we group behaviours</a:t>
            </a:r>
          </a:p>
          <a:p>
            <a:pPr lvl="1"/>
            <a:r>
              <a:rPr lang="en-US" sz="2000" dirty="0"/>
              <a:t>Consider how we ascribe behaviours to attributes</a:t>
            </a:r>
          </a:p>
          <a:p>
            <a:pPr lvl="1"/>
            <a:r>
              <a:rPr lang="en-US" sz="2000" dirty="0"/>
              <a:t>Think of situations in which we might </a:t>
            </a:r>
            <a:r>
              <a:rPr lang="en-US" sz="2000" dirty="0" err="1"/>
              <a:t>categorise</a:t>
            </a:r>
            <a:r>
              <a:rPr lang="en-US" sz="2000" dirty="0"/>
              <a:t> people based on behaviours</a:t>
            </a:r>
          </a:p>
          <a:p>
            <a:pPr lvl="1"/>
            <a:r>
              <a:rPr lang="en-GB" sz="2000" dirty="0"/>
              <a:t>Think of the types of labels we attach to behaviours</a:t>
            </a:r>
          </a:p>
          <a:p>
            <a:r>
              <a:rPr lang="en-GB" sz="2000" dirty="0"/>
              <a:t>Hour 2</a:t>
            </a:r>
          </a:p>
          <a:p>
            <a:pPr lvl="1"/>
            <a:r>
              <a:rPr lang="en-GB" sz="2000" dirty="0"/>
              <a:t>Complete a fun(</a:t>
            </a:r>
            <a:r>
              <a:rPr lang="en-GB" sz="2000" dirty="0" err="1"/>
              <a:t>ish</a:t>
            </a:r>
            <a:r>
              <a:rPr lang="en-GB" sz="2000" dirty="0"/>
              <a:t>) online personality questionnaire</a:t>
            </a:r>
          </a:p>
          <a:p>
            <a:pPr lvl="1"/>
            <a:r>
              <a:rPr lang="en-GB" sz="2000" dirty="0"/>
              <a:t>Interpret and critically evaluate the feedback</a:t>
            </a:r>
          </a:p>
          <a:p>
            <a:pPr lvl="1"/>
            <a:r>
              <a:rPr lang="en-GB" sz="2000" dirty="0"/>
              <a:t>Open </a:t>
            </a:r>
            <a:r>
              <a:rPr lang="en-GB" sz="2000" dirty="0" err="1"/>
              <a:t>Jamovi</a:t>
            </a:r>
            <a:endParaRPr lang="en-GB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ADFAC1C-5C95-D705-DF77-8E6FA29D6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6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tinyurl.com/3k6yxs6y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4F4E8-92AD-948A-13DE-39B89B4E98DB}"/>
              </a:ext>
            </a:extLst>
          </p:cNvPr>
          <p:cNvSpPr/>
          <p:nvPr/>
        </p:nvSpPr>
        <p:spPr>
          <a:xfrm>
            <a:off x="797625" y="576326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GB" sz="2400" dirty="0"/>
              <a:t>tinyurl.com/hjbynnnw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2" descr="QR code for this padlet">
            <a:extLst>
              <a:ext uri="{FF2B5EF4-FFF2-40B4-BE49-F238E27FC236}">
                <a16:creationId xmlns:a16="http://schemas.microsoft.com/office/drawing/2014/main" id="{7699B3F9-3893-583D-E4CE-8A0BE980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22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C00D57-9BE9-0945-6FC8-A14ECB36A3E1}"/>
              </a:ext>
            </a:extLst>
          </p:cNvPr>
          <p:cNvSpPr/>
          <p:nvPr/>
        </p:nvSpPr>
        <p:spPr>
          <a:xfrm>
            <a:off x="381000" y="5891836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2E6C-48A2-8987-5D8D-4F9262BB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Activity 1 – 20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C126-981E-C0DF-AEFD-C21BA3A4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 what scenarios might we judge people based on their behaviours?</a:t>
            </a:r>
          </a:p>
          <a:p>
            <a:r>
              <a:rPr lang="en-US" sz="2000" dirty="0"/>
              <a:t>What might the consequences of:</a:t>
            </a:r>
          </a:p>
          <a:p>
            <a:pPr lvl="1"/>
            <a:r>
              <a:rPr lang="en-US" sz="2000" dirty="0"/>
              <a:t>Correct judgement</a:t>
            </a:r>
          </a:p>
          <a:p>
            <a:pPr lvl="1"/>
            <a:r>
              <a:rPr lang="en-US" sz="2000" dirty="0"/>
              <a:t>Incorrect judgement</a:t>
            </a:r>
          </a:p>
          <a:p>
            <a:pPr lvl="1"/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B4395-5E97-3195-87A4-0C7C921C4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4" r="3834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2E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F9168-3E4F-0B43-56C2-12E03B8A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Padlet</a:t>
            </a:r>
            <a:endParaRPr lang="en-GB" sz="540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B714D9E5-C995-BCD9-83F4-F96D8A03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4C1E-8A97-AEC9-013D-166DC8FA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/>
              <a:t>Scan QR Code -&gt; </a:t>
            </a:r>
          </a:p>
          <a:p>
            <a:pPr marL="0" indent="0">
              <a:buNone/>
            </a:pPr>
            <a:r>
              <a:rPr lang="en-GB" sz="2200"/>
              <a:t>Or Click:</a:t>
            </a:r>
            <a:endParaRPr lang="en-GB" sz="2200">
              <a:hlinkClick r:id="rId3"/>
            </a:endParaRPr>
          </a:p>
          <a:p>
            <a:r>
              <a:rPr lang="en-GB" sz="2200">
                <a:hlinkClick r:id="rId3"/>
              </a:rPr>
              <a:t>Padlet Link</a:t>
            </a:r>
            <a:endParaRPr lang="en-GB" sz="2200"/>
          </a:p>
          <a:p>
            <a:pPr marL="0" indent="0">
              <a:buNone/>
            </a:pPr>
            <a:r>
              <a:rPr lang="en-GB" sz="2200"/>
              <a:t>Or Type</a:t>
            </a:r>
          </a:p>
          <a:p>
            <a:r>
              <a:rPr lang="en-GB" sz="2200"/>
              <a:t>tinyurl.com/2cun7jmj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9234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093-A923-411C-C16B-82D91DC4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People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826B-343F-9E06-6613-B04A4BCA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you completed an online questionnaire which gave you feedback based on your personality profile</a:t>
            </a:r>
          </a:p>
          <a:p>
            <a:r>
              <a:rPr lang="en-US" dirty="0"/>
              <a:t>You critically evaluated this</a:t>
            </a:r>
          </a:p>
          <a:p>
            <a:r>
              <a:rPr lang="en-US" dirty="0"/>
              <a:t>Apply similar arguments to the judgement scenarios you have just identified.</a:t>
            </a:r>
          </a:p>
          <a:p>
            <a:r>
              <a:rPr lang="en-US" dirty="0"/>
              <a:t>Be prepared </a:t>
            </a:r>
            <a:r>
              <a:rPr lang="en-US"/>
              <a:t>to feed back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72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Psychological Measurement – Workshop 1</vt:lpstr>
      <vt:lpstr>Today’s Session</vt:lpstr>
      <vt:lpstr>But First - Reflections</vt:lpstr>
      <vt:lpstr>But First - Reflections</vt:lpstr>
      <vt:lpstr>Activity 1 – 20 minutes</vt:lpstr>
      <vt:lpstr>Padlet</vt:lpstr>
      <vt:lpstr>Categories of People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– Workshop 1</dc:title>
  <dc:creator>Oliver Clark</dc:creator>
  <cp:lastModifiedBy>Oliver Clark</cp:lastModifiedBy>
  <cp:revision>2</cp:revision>
  <dcterms:created xsi:type="dcterms:W3CDTF">2023-01-18T16:11:33Z</dcterms:created>
  <dcterms:modified xsi:type="dcterms:W3CDTF">2023-01-18T16:24:53Z</dcterms:modified>
</cp:coreProperties>
</file>