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6228D-E9B2-3D48-ABF5-420A7C97ABAE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A0EFD-CBDC-E94F-BB67-23ADA42E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0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4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March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05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5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38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March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4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E4273-4562-7044-BCF3-B512E48B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Classical Test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6690-EBDF-5A43-96CD-6A3B0C219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Dr Oliver Clark [Oli]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C3043-BF6F-414C-BFAD-FD07B6BBC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22092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True Score vs Observed Scores</a:t>
            </a:r>
          </a:p>
          <a:p>
            <a:r>
              <a:rPr lang="en-US" dirty="0">
                <a:solidFill>
                  <a:srgbClr val="FFFFFF"/>
                </a:solidFill>
              </a:rPr>
              <a:t>Systematic and Unsystematic Error</a:t>
            </a:r>
          </a:p>
          <a:p>
            <a:r>
              <a:rPr lang="en-US" dirty="0">
                <a:solidFill>
                  <a:srgbClr val="FFFFFF"/>
                </a:solidFill>
              </a:rPr>
              <a:t>Standard Error of Measurement</a:t>
            </a:r>
          </a:p>
          <a:p>
            <a:r>
              <a:rPr lang="en-US" dirty="0">
                <a:solidFill>
                  <a:srgbClr val="FFFFFF"/>
                </a:solidFill>
              </a:rPr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84402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Classical Test Theory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True Scores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Observed Scores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Error Scores</a:t>
            </a:r>
          </a:p>
        </p:txBody>
      </p:sp>
    </p:spTree>
    <p:extLst>
      <p:ext uri="{BB962C8B-B14F-4D97-AF65-F5344CB8AC3E}">
        <p14:creationId xmlns:p14="http://schemas.microsoft.com/office/powerpoint/2010/main" val="13062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Lord &amp; Novick (1968)</a:t>
            </a:r>
          </a:p>
          <a:p>
            <a:r>
              <a:rPr lang="en-GB" sz="2400" dirty="0">
                <a:solidFill>
                  <a:srgbClr val="FFFFFF"/>
                </a:solidFill>
              </a:rPr>
              <a:t>Based on two theorems:</a:t>
            </a:r>
          </a:p>
          <a:p>
            <a:pPr lvl="1"/>
            <a:r>
              <a:rPr lang="en-GB" sz="2400" dirty="0">
                <a:solidFill>
                  <a:srgbClr val="FFFFFF"/>
                </a:solidFill>
              </a:rPr>
              <a:t>The </a:t>
            </a:r>
            <a:r>
              <a:rPr lang="en-GB" sz="2400" i="1" dirty="0">
                <a:solidFill>
                  <a:srgbClr val="FFFFFF"/>
                </a:solidFill>
              </a:rPr>
              <a:t>True Score</a:t>
            </a:r>
            <a:r>
              <a:rPr lang="en-GB" sz="2400" dirty="0">
                <a:solidFill>
                  <a:srgbClr val="FFFFFF"/>
                </a:solidFill>
              </a:rPr>
              <a:t> is the expectation of the observed score for a person. </a:t>
            </a:r>
          </a:p>
          <a:p>
            <a:pPr lvl="1"/>
            <a:r>
              <a:rPr lang="en-GB" sz="2400" dirty="0">
                <a:solidFill>
                  <a:srgbClr val="FFFFFF"/>
                </a:solidFill>
              </a:rPr>
              <a:t>The </a:t>
            </a:r>
            <a:r>
              <a:rPr lang="en-GB" sz="2400" i="1" dirty="0">
                <a:solidFill>
                  <a:srgbClr val="FFFFFF"/>
                </a:solidFill>
              </a:rPr>
              <a:t>Error Score</a:t>
            </a:r>
            <a:r>
              <a:rPr lang="en-GB" sz="2400" dirty="0">
                <a:solidFill>
                  <a:srgbClr val="FFFFFF"/>
                </a:solidFill>
              </a:rPr>
              <a:t> is the difference between the </a:t>
            </a:r>
            <a:r>
              <a:rPr lang="en-GB" sz="2400" i="1" dirty="0">
                <a:solidFill>
                  <a:srgbClr val="FFFFFF"/>
                </a:solidFill>
              </a:rPr>
              <a:t>True Score </a:t>
            </a:r>
            <a:r>
              <a:rPr lang="en-GB" sz="2400" dirty="0">
                <a:solidFill>
                  <a:srgbClr val="FFFFFF"/>
                </a:solidFill>
              </a:rPr>
              <a:t>and the </a:t>
            </a:r>
            <a:r>
              <a:rPr lang="en-GB" sz="2400" i="1" dirty="0">
                <a:solidFill>
                  <a:srgbClr val="FFFFFF"/>
                </a:solidFill>
              </a:rPr>
              <a:t>Observed Score</a:t>
            </a:r>
            <a:r>
              <a:rPr lang="en-GB" sz="2400" dirty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6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True Score = Observed Score ± Error</a:t>
            </a:r>
          </a:p>
          <a:p>
            <a:r>
              <a:rPr lang="en-GB" sz="2400" dirty="0">
                <a:solidFill>
                  <a:srgbClr val="FFFFFF"/>
                </a:solidFill>
              </a:rPr>
              <a:t>Observed Score = True Score ± Error</a:t>
            </a:r>
          </a:p>
          <a:p>
            <a:endParaRPr lang="en-GB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7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Relies on Reliability to connect Observed Scores to True Scores </a:t>
            </a:r>
          </a:p>
          <a:p>
            <a:pPr marL="457200" lvl="1" indent="0">
              <a:buNone/>
            </a:pPr>
            <a:r>
              <a:rPr lang="en-GB" sz="2200" dirty="0">
                <a:solidFill>
                  <a:srgbClr val="FFFFFF"/>
                </a:solidFill>
              </a:rPr>
              <a:t>• Test-Retest 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• </a:t>
            </a:r>
            <a:r>
              <a:rPr lang="en-GB" sz="2200" dirty="0">
                <a:solidFill>
                  <a:srgbClr val="FFFFFF"/>
                </a:solidFill>
              </a:rPr>
              <a:t>Parallel Forms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Split Half </a:t>
            </a:r>
          </a:p>
          <a:p>
            <a:r>
              <a:rPr lang="en-GB" sz="2800" dirty="0">
                <a:solidFill>
                  <a:srgbClr val="FFFFFF"/>
                </a:solidFill>
              </a:rPr>
              <a:t> Internal Consistency </a:t>
            </a:r>
          </a:p>
          <a:p>
            <a:pPr lvl="1"/>
            <a:r>
              <a:rPr lang="en-GB" sz="2200" dirty="0" err="1">
                <a:solidFill>
                  <a:srgbClr val="FFFFFF"/>
                </a:solidFill>
              </a:rPr>
              <a:t>Kurder</a:t>
            </a:r>
            <a:r>
              <a:rPr lang="en-GB" sz="2200" dirty="0">
                <a:solidFill>
                  <a:srgbClr val="FFFFFF"/>
                </a:solidFill>
              </a:rPr>
              <a:t> Richardson 20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Cronbach’s Alpha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 Omega </a:t>
            </a:r>
          </a:p>
          <a:p>
            <a:pPr marL="0" indent="0">
              <a:buNone/>
            </a:pP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Reliability -&gt; Within-Subject Variation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Standard Deviation -&gt; Between-Subject Variation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Both of these elements influence the Error Score</a:t>
            </a:r>
          </a:p>
        </p:txBody>
      </p:sp>
    </p:spTree>
    <p:extLst>
      <p:ext uri="{BB962C8B-B14F-4D97-AF65-F5344CB8AC3E}">
        <p14:creationId xmlns:p14="http://schemas.microsoft.com/office/powerpoint/2010/main" val="8772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From reliability and norm information, we can calculate the range of likely observed scores from a test taker: 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 Standard Error of Measurement 	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Confidence intervals 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Standard Error of Difference</a:t>
            </a:r>
          </a:p>
          <a:p>
            <a:pPr lvl="1"/>
            <a:endParaRPr lang="en-GB" sz="2200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352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3DFloatVTI">
  <a:themeElements>
    <a:clrScheme name="Custom 2">
      <a:dk1>
        <a:srgbClr val="000000"/>
      </a:dk1>
      <a:lt1>
        <a:srgbClr val="FFFFFF"/>
      </a:lt1>
      <a:dk2>
        <a:srgbClr val="3C222B"/>
      </a:dk2>
      <a:lt2>
        <a:srgbClr val="F2F3FF"/>
      </a:lt2>
      <a:accent1>
        <a:srgbClr val="A8A254"/>
      </a:accent1>
      <a:accent2>
        <a:srgbClr val="E08D39"/>
      </a:accent2>
      <a:accent3>
        <a:srgbClr val="E97E74"/>
      </a:accent3>
      <a:accent4>
        <a:srgbClr val="E45584"/>
      </a:accent4>
      <a:accent5>
        <a:srgbClr val="E974CB"/>
      </a:accent5>
      <a:accent6>
        <a:srgbClr val="CD55E4"/>
      </a:accent6>
      <a:hlink>
        <a:srgbClr val="696FAE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ACD9AA-0B96-44AF-B92C-85A5A13138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77334F-B1E4-4002-985C-C5E608D5CFC0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3.xml><?xml version="1.0" encoding="utf-8"?>
<ds:datastoreItem xmlns:ds="http://schemas.openxmlformats.org/officeDocument/2006/customXml" ds:itemID="{CC47BF40-5FA6-4694-A846-49B04DEF52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187</Words>
  <Application>Microsoft Macintosh PowerPoint</Application>
  <PresentationFormat>Widescreen</PresentationFormat>
  <Paragraphs>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3DFloatVTI</vt:lpstr>
      <vt:lpstr>Classical Test Theory</vt:lpstr>
      <vt:lpstr>This Week</vt:lpstr>
      <vt:lpstr>This Video</vt:lpstr>
      <vt:lpstr>Classical Test Theory</vt:lpstr>
      <vt:lpstr>Classical Test Theory</vt:lpstr>
      <vt:lpstr>Classical Test Theory</vt:lpstr>
      <vt:lpstr>Classical Test Theory</vt:lpstr>
      <vt:lpstr>Classical Test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Test Theory</dc:title>
  <dc:creator>Oliver Clark</dc:creator>
  <cp:lastModifiedBy>Oliver Clark</cp:lastModifiedBy>
  <cp:revision>14</cp:revision>
  <dcterms:created xsi:type="dcterms:W3CDTF">2021-03-01T13:38:39Z</dcterms:created>
  <dcterms:modified xsi:type="dcterms:W3CDTF">2021-03-06T12:58:38Z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