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318" r:id="rId6"/>
    <p:sldId id="293" r:id="rId7"/>
    <p:sldId id="315" r:id="rId8"/>
    <p:sldId id="316" r:id="rId9"/>
    <p:sldId id="262" r:id="rId10"/>
    <p:sldId id="298" r:id="rId11"/>
    <p:sldId id="306" r:id="rId12"/>
    <p:sldId id="296" r:id="rId13"/>
    <p:sldId id="305" r:id="rId14"/>
    <p:sldId id="302" r:id="rId15"/>
    <p:sldId id="317" r:id="rId16"/>
    <p:sldId id="309" r:id="rId17"/>
    <p:sldId id="299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47F90-8192-8B9D-CBEC-114A20906A2D}" v="56" dt="2021-03-15T15:36:55.001"/>
    <p1510:client id="{2B6EA6DC-308C-830F-5DCE-81E4DC699C18}" v="48" dt="2022-03-21T17:45:26.783"/>
    <p1510:client id="{76087235-18FA-9190-E2BD-701D5F0056E5}" v="23" dt="2022-03-23T08:59:24.107"/>
    <p1510:client id="{9E5964DA-9173-A348-B884-8826E9AF4F9D}" v="238" dt="2021-03-15T15:19:04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AA3D0-5076-4D88-94C3-6060BB1A0CA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B59F82-6F6D-42B1-8FDD-66E92329D3FA}">
      <dgm:prSet/>
      <dgm:spPr/>
      <dgm:t>
        <a:bodyPr/>
        <a:lstStyle/>
        <a:p>
          <a:r>
            <a:rPr lang="en-US"/>
            <a:t>Understand how Classical Test Theory relates to a Forensic Psychology assessment tool</a:t>
          </a:r>
        </a:p>
      </dgm:t>
    </dgm:pt>
    <dgm:pt modelId="{478436D9-DBA0-4BE2-84F8-DAEBAC956895}" type="parTrans" cxnId="{F28E4C6E-539F-4119-820A-2070EEE112FD}">
      <dgm:prSet/>
      <dgm:spPr/>
      <dgm:t>
        <a:bodyPr/>
        <a:lstStyle/>
        <a:p>
          <a:endParaRPr lang="en-US"/>
        </a:p>
      </dgm:t>
    </dgm:pt>
    <dgm:pt modelId="{FF812BBF-C92B-42EE-9A52-87385BD418F2}" type="sibTrans" cxnId="{F28E4C6E-539F-4119-820A-2070EEE112FD}">
      <dgm:prSet/>
      <dgm:spPr/>
      <dgm:t>
        <a:bodyPr/>
        <a:lstStyle/>
        <a:p>
          <a:endParaRPr lang="en-US"/>
        </a:p>
      </dgm:t>
    </dgm:pt>
    <dgm:pt modelId="{4BF7F002-1E8C-49D6-A95F-622F001AFD76}">
      <dgm:prSet/>
      <dgm:spPr/>
      <dgm:t>
        <a:bodyPr/>
        <a:lstStyle/>
        <a:p>
          <a:r>
            <a:rPr lang="en-US"/>
            <a:t>Apply Classical Test Theory to a PCL-R Score</a:t>
          </a:r>
        </a:p>
      </dgm:t>
    </dgm:pt>
    <dgm:pt modelId="{AE2B3DEE-2B47-4EE6-99E6-4AAEE6228500}" type="parTrans" cxnId="{28C14157-8FD5-4165-B3E5-FFEB1E6184AB}">
      <dgm:prSet/>
      <dgm:spPr/>
      <dgm:t>
        <a:bodyPr/>
        <a:lstStyle/>
        <a:p>
          <a:endParaRPr lang="en-US"/>
        </a:p>
      </dgm:t>
    </dgm:pt>
    <dgm:pt modelId="{4DF3F4BD-3FEE-40E5-BE2B-A97783613842}" type="sibTrans" cxnId="{28C14157-8FD5-4165-B3E5-FFEB1E6184AB}">
      <dgm:prSet/>
      <dgm:spPr/>
      <dgm:t>
        <a:bodyPr/>
        <a:lstStyle/>
        <a:p>
          <a:endParaRPr lang="en-US"/>
        </a:p>
      </dgm:t>
    </dgm:pt>
    <dgm:pt modelId="{AE7C8245-FF7E-44F0-9ACB-710D02A4498F}" type="pres">
      <dgm:prSet presAssocID="{B2AAA3D0-5076-4D88-94C3-6060BB1A0C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092E31-C0BB-4C65-918F-010F29F34168}" type="pres">
      <dgm:prSet presAssocID="{33B59F82-6F6D-42B1-8FDD-66E92329D3FA}" presName="hierRoot1" presStyleCnt="0"/>
      <dgm:spPr/>
    </dgm:pt>
    <dgm:pt modelId="{0895D9A8-B068-4487-BE2C-9E0038E64433}" type="pres">
      <dgm:prSet presAssocID="{33B59F82-6F6D-42B1-8FDD-66E92329D3FA}" presName="composite" presStyleCnt="0"/>
      <dgm:spPr/>
    </dgm:pt>
    <dgm:pt modelId="{825C7338-4B39-48C2-8D35-3EA5F8C3C653}" type="pres">
      <dgm:prSet presAssocID="{33B59F82-6F6D-42B1-8FDD-66E92329D3FA}" presName="background" presStyleLbl="node0" presStyleIdx="0" presStyleCnt="2"/>
      <dgm:spPr/>
    </dgm:pt>
    <dgm:pt modelId="{32451E43-7E75-4A6B-B923-ABDE7B6960EB}" type="pres">
      <dgm:prSet presAssocID="{33B59F82-6F6D-42B1-8FDD-66E92329D3FA}" presName="text" presStyleLbl="fgAcc0" presStyleIdx="0" presStyleCnt="2">
        <dgm:presLayoutVars>
          <dgm:chPref val="3"/>
        </dgm:presLayoutVars>
      </dgm:prSet>
      <dgm:spPr/>
    </dgm:pt>
    <dgm:pt modelId="{EE326FA5-1802-428B-AF7C-B016AA25D949}" type="pres">
      <dgm:prSet presAssocID="{33B59F82-6F6D-42B1-8FDD-66E92329D3FA}" presName="hierChild2" presStyleCnt="0"/>
      <dgm:spPr/>
    </dgm:pt>
    <dgm:pt modelId="{6866E4DF-67CC-40F0-B483-56C9256D44DD}" type="pres">
      <dgm:prSet presAssocID="{4BF7F002-1E8C-49D6-A95F-622F001AFD76}" presName="hierRoot1" presStyleCnt="0"/>
      <dgm:spPr/>
    </dgm:pt>
    <dgm:pt modelId="{9B4798E8-1261-4BD4-BBDC-E1668281ACC6}" type="pres">
      <dgm:prSet presAssocID="{4BF7F002-1E8C-49D6-A95F-622F001AFD76}" presName="composite" presStyleCnt="0"/>
      <dgm:spPr/>
    </dgm:pt>
    <dgm:pt modelId="{FCFFE482-6BD3-4815-96BA-EDB9CECF0C26}" type="pres">
      <dgm:prSet presAssocID="{4BF7F002-1E8C-49D6-A95F-622F001AFD76}" presName="background" presStyleLbl="node0" presStyleIdx="1" presStyleCnt="2"/>
      <dgm:spPr/>
    </dgm:pt>
    <dgm:pt modelId="{13AB6027-0D6F-42B2-9FD3-1412AD73E478}" type="pres">
      <dgm:prSet presAssocID="{4BF7F002-1E8C-49D6-A95F-622F001AFD76}" presName="text" presStyleLbl="fgAcc0" presStyleIdx="1" presStyleCnt="2">
        <dgm:presLayoutVars>
          <dgm:chPref val="3"/>
        </dgm:presLayoutVars>
      </dgm:prSet>
      <dgm:spPr/>
    </dgm:pt>
    <dgm:pt modelId="{F5A3A494-C008-439F-B9D2-554DCA8417F9}" type="pres">
      <dgm:prSet presAssocID="{4BF7F002-1E8C-49D6-A95F-622F001AFD76}" presName="hierChild2" presStyleCnt="0"/>
      <dgm:spPr/>
    </dgm:pt>
  </dgm:ptLst>
  <dgm:cxnLst>
    <dgm:cxn modelId="{488E0525-3675-42FD-9885-48E11CD070D0}" type="presOf" srcId="{B2AAA3D0-5076-4D88-94C3-6060BB1A0CA0}" destId="{AE7C8245-FF7E-44F0-9ACB-710D02A4498F}" srcOrd="0" destOrd="0" presId="urn:microsoft.com/office/officeart/2005/8/layout/hierarchy1"/>
    <dgm:cxn modelId="{C4613E35-D8F6-4CFE-9200-B7AAA3358B20}" type="presOf" srcId="{33B59F82-6F6D-42B1-8FDD-66E92329D3FA}" destId="{32451E43-7E75-4A6B-B923-ABDE7B6960EB}" srcOrd="0" destOrd="0" presId="urn:microsoft.com/office/officeart/2005/8/layout/hierarchy1"/>
    <dgm:cxn modelId="{F28E4C6E-539F-4119-820A-2070EEE112FD}" srcId="{B2AAA3D0-5076-4D88-94C3-6060BB1A0CA0}" destId="{33B59F82-6F6D-42B1-8FDD-66E92329D3FA}" srcOrd="0" destOrd="0" parTransId="{478436D9-DBA0-4BE2-84F8-DAEBAC956895}" sibTransId="{FF812BBF-C92B-42EE-9A52-87385BD418F2}"/>
    <dgm:cxn modelId="{28C14157-8FD5-4165-B3E5-FFEB1E6184AB}" srcId="{B2AAA3D0-5076-4D88-94C3-6060BB1A0CA0}" destId="{4BF7F002-1E8C-49D6-A95F-622F001AFD76}" srcOrd="1" destOrd="0" parTransId="{AE2B3DEE-2B47-4EE6-99E6-4AAEE6228500}" sibTransId="{4DF3F4BD-3FEE-40E5-BE2B-A97783613842}"/>
    <dgm:cxn modelId="{D4098682-D64B-4445-9239-C5591D118CDD}" type="presOf" srcId="{4BF7F002-1E8C-49D6-A95F-622F001AFD76}" destId="{13AB6027-0D6F-42B2-9FD3-1412AD73E478}" srcOrd="0" destOrd="0" presId="urn:microsoft.com/office/officeart/2005/8/layout/hierarchy1"/>
    <dgm:cxn modelId="{96EA4FC2-8CA4-4E48-8C21-DE0B2E77C024}" type="presParOf" srcId="{AE7C8245-FF7E-44F0-9ACB-710D02A4498F}" destId="{D5092E31-C0BB-4C65-918F-010F29F34168}" srcOrd="0" destOrd="0" presId="urn:microsoft.com/office/officeart/2005/8/layout/hierarchy1"/>
    <dgm:cxn modelId="{990DE8AB-A5B2-4B38-98E9-E7D2ADBE33F7}" type="presParOf" srcId="{D5092E31-C0BB-4C65-918F-010F29F34168}" destId="{0895D9A8-B068-4487-BE2C-9E0038E64433}" srcOrd="0" destOrd="0" presId="urn:microsoft.com/office/officeart/2005/8/layout/hierarchy1"/>
    <dgm:cxn modelId="{924AEB7A-D473-4B94-89CF-C4F46FC8D1DB}" type="presParOf" srcId="{0895D9A8-B068-4487-BE2C-9E0038E64433}" destId="{825C7338-4B39-48C2-8D35-3EA5F8C3C653}" srcOrd="0" destOrd="0" presId="urn:microsoft.com/office/officeart/2005/8/layout/hierarchy1"/>
    <dgm:cxn modelId="{6BD571D0-DD24-4F4B-A1F1-17649B5F7E99}" type="presParOf" srcId="{0895D9A8-B068-4487-BE2C-9E0038E64433}" destId="{32451E43-7E75-4A6B-B923-ABDE7B6960EB}" srcOrd="1" destOrd="0" presId="urn:microsoft.com/office/officeart/2005/8/layout/hierarchy1"/>
    <dgm:cxn modelId="{F4D88944-3A71-4A91-8CBE-DDC6D2A2437C}" type="presParOf" srcId="{D5092E31-C0BB-4C65-918F-010F29F34168}" destId="{EE326FA5-1802-428B-AF7C-B016AA25D949}" srcOrd="1" destOrd="0" presId="urn:microsoft.com/office/officeart/2005/8/layout/hierarchy1"/>
    <dgm:cxn modelId="{ACA5FA94-8961-473F-8343-1FE3BB09FE9F}" type="presParOf" srcId="{AE7C8245-FF7E-44F0-9ACB-710D02A4498F}" destId="{6866E4DF-67CC-40F0-B483-56C9256D44DD}" srcOrd="1" destOrd="0" presId="urn:microsoft.com/office/officeart/2005/8/layout/hierarchy1"/>
    <dgm:cxn modelId="{C4BD6DB0-AB6F-422A-8E6A-F76E5A50B532}" type="presParOf" srcId="{6866E4DF-67CC-40F0-B483-56C9256D44DD}" destId="{9B4798E8-1261-4BD4-BBDC-E1668281ACC6}" srcOrd="0" destOrd="0" presId="urn:microsoft.com/office/officeart/2005/8/layout/hierarchy1"/>
    <dgm:cxn modelId="{7A15967C-1F8A-4D5D-829C-323522B68EBF}" type="presParOf" srcId="{9B4798E8-1261-4BD4-BBDC-E1668281ACC6}" destId="{FCFFE482-6BD3-4815-96BA-EDB9CECF0C26}" srcOrd="0" destOrd="0" presId="urn:microsoft.com/office/officeart/2005/8/layout/hierarchy1"/>
    <dgm:cxn modelId="{A3E362F2-968E-416A-A3DC-443BFE061B9E}" type="presParOf" srcId="{9B4798E8-1261-4BD4-BBDC-E1668281ACC6}" destId="{13AB6027-0D6F-42B2-9FD3-1412AD73E478}" srcOrd="1" destOrd="0" presId="urn:microsoft.com/office/officeart/2005/8/layout/hierarchy1"/>
    <dgm:cxn modelId="{1F0C7164-EF43-43CB-A272-06ECF047F414}" type="presParOf" srcId="{6866E4DF-67CC-40F0-B483-56C9256D44DD}" destId="{F5A3A494-C008-439F-B9D2-554DCA8417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76A5A-404D-4A5A-B182-A0AB13DF11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1654DC-19FB-471A-A8E2-D3B9C72964AA}">
      <dgm:prSet/>
      <dgm:spPr/>
      <dgm:t>
        <a:bodyPr/>
        <a:lstStyle/>
        <a:p>
          <a:r>
            <a:rPr lang="en-US"/>
            <a:t>A person has a ‘True’ Psychopathy Score – this would be the mean over continual assessments</a:t>
          </a:r>
        </a:p>
      </dgm:t>
    </dgm:pt>
    <dgm:pt modelId="{690B484F-C86A-4A6B-A991-2725B8E871F2}" type="parTrans" cxnId="{727D1E11-6008-4FE4-8998-DAEB08BDC524}">
      <dgm:prSet/>
      <dgm:spPr/>
      <dgm:t>
        <a:bodyPr/>
        <a:lstStyle/>
        <a:p>
          <a:endParaRPr lang="en-US"/>
        </a:p>
      </dgm:t>
    </dgm:pt>
    <dgm:pt modelId="{E439E6D3-9FB8-437F-A3C5-C6B03AC6FC89}" type="sibTrans" cxnId="{727D1E11-6008-4FE4-8998-DAEB08BDC524}">
      <dgm:prSet/>
      <dgm:spPr/>
      <dgm:t>
        <a:bodyPr/>
        <a:lstStyle/>
        <a:p>
          <a:endParaRPr lang="en-US"/>
        </a:p>
      </dgm:t>
    </dgm:pt>
    <dgm:pt modelId="{69A73E08-C983-4B8F-A538-6C548114926F}">
      <dgm:prSet/>
      <dgm:spPr/>
      <dgm:t>
        <a:bodyPr/>
        <a:lstStyle/>
        <a:p>
          <a:r>
            <a:rPr lang="en-US"/>
            <a:t>For any measured PCL-R score, there will be some measurement error included</a:t>
          </a:r>
        </a:p>
      </dgm:t>
    </dgm:pt>
    <dgm:pt modelId="{1F37ACBB-6EE1-41E5-BC44-093A091D9F75}" type="parTrans" cxnId="{2F37150E-4F82-4A26-BC8C-26E7EB06A546}">
      <dgm:prSet/>
      <dgm:spPr/>
      <dgm:t>
        <a:bodyPr/>
        <a:lstStyle/>
        <a:p>
          <a:endParaRPr lang="en-US"/>
        </a:p>
      </dgm:t>
    </dgm:pt>
    <dgm:pt modelId="{12850BB0-0F7C-4209-808D-E50B36B2BC1D}" type="sibTrans" cxnId="{2F37150E-4F82-4A26-BC8C-26E7EB06A546}">
      <dgm:prSet/>
      <dgm:spPr/>
      <dgm:t>
        <a:bodyPr/>
        <a:lstStyle/>
        <a:p>
          <a:endParaRPr lang="en-US"/>
        </a:p>
      </dgm:t>
    </dgm:pt>
    <dgm:pt modelId="{7CEF0553-7692-4DAB-B8B0-9DBE630FE966}">
      <dgm:prSet/>
      <dgm:spPr/>
      <dgm:t>
        <a:bodyPr/>
        <a:lstStyle/>
        <a:p>
          <a:r>
            <a:rPr lang="en-US"/>
            <a:t>So an observed PCL-R score will be:</a:t>
          </a:r>
        </a:p>
      </dgm:t>
    </dgm:pt>
    <dgm:pt modelId="{C83D67A1-153C-41EE-8026-4B6D933855E1}" type="parTrans" cxnId="{3146B2C1-9B7B-40D3-9346-25EC013D7FDF}">
      <dgm:prSet/>
      <dgm:spPr/>
      <dgm:t>
        <a:bodyPr/>
        <a:lstStyle/>
        <a:p>
          <a:endParaRPr lang="en-US"/>
        </a:p>
      </dgm:t>
    </dgm:pt>
    <dgm:pt modelId="{932A8EAF-D914-41CA-9083-47667FF1ECA3}" type="sibTrans" cxnId="{3146B2C1-9B7B-40D3-9346-25EC013D7FDF}">
      <dgm:prSet/>
      <dgm:spPr/>
      <dgm:t>
        <a:bodyPr/>
        <a:lstStyle/>
        <a:p>
          <a:endParaRPr lang="en-US"/>
        </a:p>
      </dgm:t>
    </dgm:pt>
    <dgm:pt modelId="{D0106403-D05D-4D73-B80B-B244C111F603}">
      <dgm:prSet/>
      <dgm:spPr/>
      <dgm:t>
        <a:bodyPr/>
        <a:lstStyle/>
        <a:p>
          <a:r>
            <a:rPr lang="en-US"/>
            <a:t>True score + Error</a:t>
          </a:r>
        </a:p>
      </dgm:t>
    </dgm:pt>
    <dgm:pt modelId="{15123A1A-8B72-4928-82C1-37BFB58D1E52}" type="parTrans" cxnId="{B9F1F3AF-E2CB-40CA-B419-B4CD3DF282E9}">
      <dgm:prSet/>
      <dgm:spPr/>
      <dgm:t>
        <a:bodyPr/>
        <a:lstStyle/>
        <a:p>
          <a:endParaRPr lang="en-US"/>
        </a:p>
      </dgm:t>
    </dgm:pt>
    <dgm:pt modelId="{05108AF3-08AA-43DB-BA8D-9D49536EAAA5}" type="sibTrans" cxnId="{B9F1F3AF-E2CB-40CA-B419-B4CD3DF282E9}">
      <dgm:prSet/>
      <dgm:spPr/>
      <dgm:t>
        <a:bodyPr/>
        <a:lstStyle/>
        <a:p>
          <a:endParaRPr lang="en-US"/>
        </a:p>
      </dgm:t>
    </dgm:pt>
    <dgm:pt modelId="{20CE7384-66A3-4405-BFD2-6F7F1BDD4018}">
      <dgm:prSet/>
      <dgm:spPr/>
      <dgm:t>
        <a:bodyPr/>
        <a:lstStyle/>
        <a:p>
          <a:r>
            <a:rPr lang="en-US"/>
            <a:t>We can estimate the error with the Standard Error of Measurement</a:t>
          </a:r>
        </a:p>
      </dgm:t>
    </dgm:pt>
    <dgm:pt modelId="{B5C1E092-A8FF-403A-9B95-D4DC9A7EA765}" type="parTrans" cxnId="{4777DFF9-779E-4A25-BD26-A2A7628267A8}">
      <dgm:prSet/>
      <dgm:spPr/>
      <dgm:t>
        <a:bodyPr/>
        <a:lstStyle/>
        <a:p>
          <a:endParaRPr lang="en-US"/>
        </a:p>
      </dgm:t>
    </dgm:pt>
    <dgm:pt modelId="{C83CE7E0-CBBC-4817-B94D-81C5849D8BC0}" type="sibTrans" cxnId="{4777DFF9-779E-4A25-BD26-A2A7628267A8}">
      <dgm:prSet/>
      <dgm:spPr/>
      <dgm:t>
        <a:bodyPr/>
        <a:lstStyle/>
        <a:p>
          <a:endParaRPr lang="en-US"/>
        </a:p>
      </dgm:t>
    </dgm:pt>
    <dgm:pt modelId="{05154B39-28CE-4C91-90B2-3B1A039BE9CE}" type="pres">
      <dgm:prSet presAssocID="{03B76A5A-404D-4A5A-B182-A0AB13DF11B1}" presName="linear" presStyleCnt="0">
        <dgm:presLayoutVars>
          <dgm:animLvl val="lvl"/>
          <dgm:resizeHandles val="exact"/>
        </dgm:presLayoutVars>
      </dgm:prSet>
      <dgm:spPr/>
    </dgm:pt>
    <dgm:pt modelId="{3420BC8D-62AE-4CC3-9893-80A464A9EE15}" type="pres">
      <dgm:prSet presAssocID="{D71654DC-19FB-471A-A8E2-D3B9C72964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186CC3-B290-4B3C-8797-CA1B2DF5A5D6}" type="pres">
      <dgm:prSet presAssocID="{E439E6D3-9FB8-437F-A3C5-C6B03AC6FC89}" presName="spacer" presStyleCnt="0"/>
      <dgm:spPr/>
    </dgm:pt>
    <dgm:pt modelId="{F6443C13-26E4-4500-8EFC-4ADD8F514F2E}" type="pres">
      <dgm:prSet presAssocID="{69A73E08-C983-4B8F-A538-6C54811492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B8158B-EEE0-4221-BBB1-3D380F66D556}" type="pres">
      <dgm:prSet presAssocID="{12850BB0-0F7C-4209-808D-E50B36B2BC1D}" presName="spacer" presStyleCnt="0"/>
      <dgm:spPr/>
    </dgm:pt>
    <dgm:pt modelId="{5C84D1B2-F902-41FD-B913-018ABCC0F947}" type="pres">
      <dgm:prSet presAssocID="{7CEF0553-7692-4DAB-B8B0-9DBE630FE9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1FEDA8-32BE-4C81-9774-6FCFA58603A4}" type="pres">
      <dgm:prSet presAssocID="{7CEF0553-7692-4DAB-B8B0-9DBE630FE966}" presName="childText" presStyleLbl="revTx" presStyleIdx="0" presStyleCnt="1">
        <dgm:presLayoutVars>
          <dgm:bulletEnabled val="1"/>
        </dgm:presLayoutVars>
      </dgm:prSet>
      <dgm:spPr/>
    </dgm:pt>
    <dgm:pt modelId="{D4F16018-EF17-4B19-BC8F-2C99357B4BC6}" type="pres">
      <dgm:prSet presAssocID="{20CE7384-66A3-4405-BFD2-6F7F1BDD40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37150E-4F82-4A26-BC8C-26E7EB06A546}" srcId="{03B76A5A-404D-4A5A-B182-A0AB13DF11B1}" destId="{69A73E08-C983-4B8F-A538-6C548114926F}" srcOrd="1" destOrd="0" parTransId="{1F37ACBB-6EE1-41E5-BC44-093A091D9F75}" sibTransId="{12850BB0-0F7C-4209-808D-E50B36B2BC1D}"/>
    <dgm:cxn modelId="{727D1E11-6008-4FE4-8998-DAEB08BDC524}" srcId="{03B76A5A-404D-4A5A-B182-A0AB13DF11B1}" destId="{D71654DC-19FB-471A-A8E2-D3B9C72964AA}" srcOrd="0" destOrd="0" parTransId="{690B484F-C86A-4A6B-A991-2725B8E871F2}" sibTransId="{E439E6D3-9FB8-437F-A3C5-C6B03AC6FC89}"/>
    <dgm:cxn modelId="{888A446D-4B91-40E4-B976-6CDCD9CBD35B}" type="presOf" srcId="{69A73E08-C983-4B8F-A538-6C548114926F}" destId="{F6443C13-26E4-4500-8EFC-4ADD8F514F2E}" srcOrd="0" destOrd="0" presId="urn:microsoft.com/office/officeart/2005/8/layout/vList2"/>
    <dgm:cxn modelId="{066DAB82-DCEC-4D98-8CF9-D52E6C6ACB60}" type="presOf" srcId="{D0106403-D05D-4D73-B80B-B244C111F603}" destId="{991FEDA8-32BE-4C81-9774-6FCFA58603A4}" srcOrd="0" destOrd="0" presId="urn:microsoft.com/office/officeart/2005/8/layout/vList2"/>
    <dgm:cxn modelId="{A040E19A-482C-43E7-9971-8B0495A370C5}" type="presOf" srcId="{03B76A5A-404D-4A5A-B182-A0AB13DF11B1}" destId="{05154B39-28CE-4C91-90B2-3B1A039BE9CE}" srcOrd="0" destOrd="0" presId="urn:microsoft.com/office/officeart/2005/8/layout/vList2"/>
    <dgm:cxn modelId="{50A4F3A1-A498-4E72-9243-591F18ED8C94}" type="presOf" srcId="{D71654DC-19FB-471A-A8E2-D3B9C72964AA}" destId="{3420BC8D-62AE-4CC3-9893-80A464A9EE15}" srcOrd="0" destOrd="0" presId="urn:microsoft.com/office/officeart/2005/8/layout/vList2"/>
    <dgm:cxn modelId="{B9F1F3AF-E2CB-40CA-B419-B4CD3DF282E9}" srcId="{7CEF0553-7692-4DAB-B8B0-9DBE630FE966}" destId="{D0106403-D05D-4D73-B80B-B244C111F603}" srcOrd="0" destOrd="0" parTransId="{15123A1A-8B72-4928-82C1-37BFB58D1E52}" sibTransId="{05108AF3-08AA-43DB-BA8D-9D49536EAAA5}"/>
    <dgm:cxn modelId="{3146B2C1-9B7B-40D3-9346-25EC013D7FDF}" srcId="{03B76A5A-404D-4A5A-B182-A0AB13DF11B1}" destId="{7CEF0553-7692-4DAB-B8B0-9DBE630FE966}" srcOrd="2" destOrd="0" parTransId="{C83D67A1-153C-41EE-8026-4B6D933855E1}" sibTransId="{932A8EAF-D914-41CA-9083-47667FF1ECA3}"/>
    <dgm:cxn modelId="{C35188CA-ECF7-4CB3-9D2F-37622933C37D}" type="presOf" srcId="{20CE7384-66A3-4405-BFD2-6F7F1BDD4018}" destId="{D4F16018-EF17-4B19-BC8F-2C99357B4BC6}" srcOrd="0" destOrd="0" presId="urn:microsoft.com/office/officeart/2005/8/layout/vList2"/>
    <dgm:cxn modelId="{F52E47E7-873F-4D10-B43F-E67B152A1BA0}" type="presOf" srcId="{7CEF0553-7692-4DAB-B8B0-9DBE630FE966}" destId="{5C84D1B2-F902-41FD-B913-018ABCC0F947}" srcOrd="0" destOrd="0" presId="urn:microsoft.com/office/officeart/2005/8/layout/vList2"/>
    <dgm:cxn modelId="{4777DFF9-779E-4A25-BD26-A2A7628267A8}" srcId="{03B76A5A-404D-4A5A-B182-A0AB13DF11B1}" destId="{20CE7384-66A3-4405-BFD2-6F7F1BDD4018}" srcOrd="3" destOrd="0" parTransId="{B5C1E092-A8FF-403A-9B95-D4DC9A7EA765}" sibTransId="{C83CE7E0-CBBC-4817-B94D-81C5849D8BC0}"/>
    <dgm:cxn modelId="{A2B353DA-2E14-4290-A073-3104892043EF}" type="presParOf" srcId="{05154B39-28CE-4C91-90B2-3B1A039BE9CE}" destId="{3420BC8D-62AE-4CC3-9893-80A464A9EE15}" srcOrd="0" destOrd="0" presId="urn:microsoft.com/office/officeart/2005/8/layout/vList2"/>
    <dgm:cxn modelId="{944EE73E-71BA-4DC1-9147-34CC81913517}" type="presParOf" srcId="{05154B39-28CE-4C91-90B2-3B1A039BE9CE}" destId="{4D186CC3-B290-4B3C-8797-CA1B2DF5A5D6}" srcOrd="1" destOrd="0" presId="urn:microsoft.com/office/officeart/2005/8/layout/vList2"/>
    <dgm:cxn modelId="{9CD62E00-4E2E-4231-BF76-E25332DC5E0C}" type="presParOf" srcId="{05154B39-28CE-4C91-90B2-3B1A039BE9CE}" destId="{F6443C13-26E4-4500-8EFC-4ADD8F514F2E}" srcOrd="2" destOrd="0" presId="urn:microsoft.com/office/officeart/2005/8/layout/vList2"/>
    <dgm:cxn modelId="{50162728-F347-4618-B19C-41E5A02A11D6}" type="presParOf" srcId="{05154B39-28CE-4C91-90B2-3B1A039BE9CE}" destId="{2FB8158B-EEE0-4221-BBB1-3D380F66D556}" srcOrd="3" destOrd="0" presId="urn:microsoft.com/office/officeart/2005/8/layout/vList2"/>
    <dgm:cxn modelId="{4519CB12-B1A4-48C2-9F28-51B57AA55871}" type="presParOf" srcId="{05154B39-28CE-4C91-90B2-3B1A039BE9CE}" destId="{5C84D1B2-F902-41FD-B913-018ABCC0F947}" srcOrd="4" destOrd="0" presId="urn:microsoft.com/office/officeart/2005/8/layout/vList2"/>
    <dgm:cxn modelId="{862ED48A-24A9-4251-B291-699D5F5CB4BD}" type="presParOf" srcId="{05154B39-28CE-4C91-90B2-3B1A039BE9CE}" destId="{991FEDA8-32BE-4C81-9774-6FCFA58603A4}" srcOrd="5" destOrd="0" presId="urn:microsoft.com/office/officeart/2005/8/layout/vList2"/>
    <dgm:cxn modelId="{02451830-0D58-432E-AC71-F494FEB65000}" type="presParOf" srcId="{05154B39-28CE-4C91-90B2-3B1A039BE9CE}" destId="{D4F16018-EF17-4B19-BC8F-2C99357B4B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338-4B39-48C2-8D35-3EA5F8C3C65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51E43-7E75-4A6B-B923-ABDE7B6960E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Understand how Classical Test Theory relates to a Forensic Psychology assessment tool</a:t>
          </a:r>
        </a:p>
      </dsp:txBody>
      <dsp:txXfrm>
        <a:off x="696297" y="538547"/>
        <a:ext cx="4171627" cy="2590157"/>
      </dsp:txXfrm>
    </dsp:sp>
    <dsp:sp modelId="{FCFFE482-6BD3-4815-96BA-EDB9CECF0C2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B6027-0D6F-42B2-9FD3-1412AD73E47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Apply Classical Test Theory to a PCL-R Score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BC8D-62AE-4CC3-9893-80A464A9EE15}">
      <dsp:nvSpPr>
        <dsp:cNvPr id="0" name=""/>
        <dsp:cNvSpPr/>
      </dsp:nvSpPr>
      <dsp:spPr>
        <a:xfrm>
          <a:off x="0" y="575063"/>
          <a:ext cx="626364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person has a ‘True’ Psychopathy Score – this would be the mean over continual assessments</a:t>
          </a:r>
        </a:p>
      </dsp:txBody>
      <dsp:txXfrm>
        <a:off x="46606" y="621669"/>
        <a:ext cx="6170428" cy="861507"/>
      </dsp:txXfrm>
    </dsp:sp>
    <dsp:sp modelId="{F6443C13-26E4-4500-8EFC-4ADD8F514F2E}">
      <dsp:nvSpPr>
        <dsp:cNvPr id="0" name=""/>
        <dsp:cNvSpPr/>
      </dsp:nvSpPr>
      <dsp:spPr>
        <a:xfrm>
          <a:off x="0" y="1598903"/>
          <a:ext cx="6263640" cy="95471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any measured PCL-R score, there will be some measurement error included</a:t>
          </a:r>
        </a:p>
      </dsp:txBody>
      <dsp:txXfrm>
        <a:off x="46606" y="1645509"/>
        <a:ext cx="6170428" cy="861507"/>
      </dsp:txXfrm>
    </dsp:sp>
    <dsp:sp modelId="{5C84D1B2-F902-41FD-B913-018ABCC0F947}">
      <dsp:nvSpPr>
        <dsp:cNvPr id="0" name=""/>
        <dsp:cNvSpPr/>
      </dsp:nvSpPr>
      <dsp:spPr>
        <a:xfrm>
          <a:off x="0" y="2622743"/>
          <a:ext cx="6263640" cy="95471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 an observed PCL-R score will be:</a:t>
          </a:r>
        </a:p>
      </dsp:txBody>
      <dsp:txXfrm>
        <a:off x="46606" y="2669349"/>
        <a:ext cx="6170428" cy="861507"/>
      </dsp:txXfrm>
    </dsp:sp>
    <dsp:sp modelId="{991FEDA8-32BE-4C81-9774-6FCFA58603A4}">
      <dsp:nvSpPr>
        <dsp:cNvPr id="0" name=""/>
        <dsp:cNvSpPr/>
      </dsp:nvSpPr>
      <dsp:spPr>
        <a:xfrm>
          <a:off x="0" y="357746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True score + Error</a:t>
          </a:r>
        </a:p>
      </dsp:txBody>
      <dsp:txXfrm>
        <a:off x="0" y="3577464"/>
        <a:ext cx="6263640" cy="397440"/>
      </dsp:txXfrm>
    </dsp:sp>
    <dsp:sp modelId="{D4F16018-EF17-4B19-BC8F-2C99357B4BC6}">
      <dsp:nvSpPr>
        <dsp:cNvPr id="0" name=""/>
        <dsp:cNvSpPr/>
      </dsp:nvSpPr>
      <dsp:spPr>
        <a:xfrm>
          <a:off x="0" y="3974903"/>
          <a:ext cx="6263640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can estimate the error with the Standard Error of Measurement</a:t>
          </a:r>
        </a:p>
      </dsp:txBody>
      <dsp:txXfrm>
        <a:off x="46606" y="4021509"/>
        <a:ext cx="6170428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363B-A753-A34A-8038-3713A8DDA4A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FCC06-BC85-8244-A9DE-11745B1DC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to see what students already know - they may have heard of the measure in the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IRR = interrater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0B796-5DEC-45F2-97E5-6F419162A305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anyone think of </a:t>
            </a:r>
            <a:r>
              <a:rPr lang="en-US" err="1"/>
              <a:t>exa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reflected in PCL-R reports – the black I bar is the measurement error around the estimate.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Oli’s working – Raw is 0.1 SD from the mean, so mean is 23-(SD/10).  Reliability is probably somewhere around 0.88, standard error of measurement (assuming a 68% CI) is 3. With this we can work out the SD and the 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T score – we just need to change the standard deviation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4FD-46A7-804E-ACD0-D2954EEC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E42DD-E075-3C4E-B61D-65368402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1D19-4790-9347-940C-2DA1F27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08EF-982C-884F-93CF-30178C7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4602-722B-A648-9CAA-3751F0F9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79F6-2547-9442-8E2C-AB26D66A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2FF3-01A7-154B-B2EF-71C6F375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3D23-1DFB-C641-BD9A-35337AA5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4275-0E14-4B4D-805A-E80F322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A2A7-919B-0E4B-B633-3739B46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218DF-2763-3D49-AEE2-B4F1289F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54B4F-B192-7948-B1B6-53C3AAFE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B6C1-D173-A547-B250-4964683D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3443-75F9-0A44-A08E-84EB9E4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E19F-3652-A946-BB87-6F0C64C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829-2249-E840-AE94-97E61FE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078-031B-B74B-8993-E31BC519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24B8-4D91-444D-AAA2-E52B0589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00A7-7C5C-D440-ACC3-0B195DBB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6807-7486-854D-80C5-E94FA0E0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D252-DA15-C34E-B268-B5476F5B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7FC6-33F6-3945-9075-E654D1FA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E8D2-14A3-D845-AF38-D47A7661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1C06-2735-A244-96A3-E950815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697C-5C35-A541-BCC6-F1D10E7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6B34-92C0-AB4D-9422-B5C493EA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CA71-70B8-4446-B7B9-59BE7914C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FBFA-1592-4844-B40B-716B6986B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9E39-BA0F-9D4A-858D-0F8662DF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73D6B-99A9-6B49-932D-C80311A1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B0D5-F44C-5240-85AC-88B67FC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DFBE-EEF6-5341-A98C-B806DE1E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AAFA-C5AE-2643-B0C4-1B140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AE8C-FFF3-5743-8FB5-5E0F4A46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7205-62C0-5244-92B7-4362A5905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EA427-D5A1-5F43-80FF-AB2021BAC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4DCD5-8682-374F-AC71-968E8EFB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E5CA7-C6E5-F140-B4BA-46ACD0B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3E6C-5D32-7B4C-A21A-68D09D5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67F5-9056-C644-927E-8F2DEF9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F15E-3224-C34C-9905-B99D25A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8438E-ABBF-B34C-9653-90B252C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BD0C3-5590-D246-BC8A-2BA4B1E6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95C19-7E70-474C-A826-8CD82B18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A6CF7-C93E-6142-BE0A-5792005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B5E4-B8BD-5E4C-B9A8-E1CB045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A98A-1F88-7041-A39B-55EEBF56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F764-3D66-C64C-BCC1-CBAA6104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3D23C-B883-534E-803F-BE9E3C26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BEF25-0E19-ED4F-A8F8-37F7B421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819C-9CFA-AD4D-9486-C9E08352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7FE0-CC0A-7D49-A91D-52DDE86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A4F-9470-2D47-B92C-70D49C79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C39B2-DA77-F446-8B06-9455C6EF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92ED-21DF-8A46-A1E4-A5F013B8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98D0-3033-E645-B076-1D4723B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DDA8-09B5-2049-966B-04CC8325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D41E-B95F-524E-ADE0-E1DA287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703CD-BCED-994F-BA75-FB22E445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A372-F466-EB47-92C1-8EA9FABA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54FE-5FCF-AC41-A16E-8D3C27D02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F815-128E-7246-9FA9-1C96BD5D98A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5CDE-072C-5F47-ABFF-8291728C9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4648-4794-6C46-A9FF-A36ADC6E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A60-FCDA-E542-8CA3-BE934D00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30FE2B-5859-6242-925E-F9D1CA3C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456" y="2899543"/>
            <a:ext cx="5382344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Dr Oliver Clark</a:t>
            </a:r>
          </a:p>
        </p:txBody>
      </p:sp>
      <p:pic>
        <p:nvPicPr>
          <p:cNvPr id="5" name="Picture 4" descr="Close-up of wooden white and yellow ruler">
            <a:extLst>
              <a:ext uri="{FF2B5EF4-FFF2-40B4-BE49-F238E27FC236}">
                <a16:creationId xmlns:a16="http://schemas.microsoft.com/office/drawing/2014/main" id="{8CB4FC2D-ABC6-433D-9918-4797AE639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7" r="10055" b="9089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BA5F5-E362-6841-81C9-E8EB58C7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9189" y="502128"/>
            <a:ext cx="5714611" cy="239045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Psychological Measurement</a:t>
            </a:r>
            <a:br>
              <a:rPr lang="en-US" sz="5400" dirty="0"/>
            </a:br>
            <a:r>
              <a:rPr lang="en-US" sz="5400" dirty="0"/>
              <a:t>Week 6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Psychopath Checklist Revised – Classical Test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D0D31-2E0D-D548-9D31-A2F42AF620F6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will be wrong! We don’t have access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to the manual at the moment!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B1C8641-62D5-6740-8A5F-371266DA2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65146"/>
              </p:ext>
            </p:extLst>
          </p:nvPr>
        </p:nvGraphicFramePr>
        <p:xfrm>
          <a:off x="6904709" y="1312166"/>
          <a:ext cx="4475533" cy="42304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34870">
                  <a:extLst>
                    <a:ext uri="{9D8B030D-6E8A-4147-A177-3AD203B41FA5}">
                      <a16:colId xmlns:a16="http://schemas.microsoft.com/office/drawing/2014/main" val="1821570174"/>
                    </a:ext>
                  </a:extLst>
                </a:gridCol>
                <a:gridCol w="1500902">
                  <a:extLst>
                    <a:ext uri="{9D8B030D-6E8A-4147-A177-3AD203B41FA5}">
                      <a16:colId xmlns:a16="http://schemas.microsoft.com/office/drawing/2014/main" val="456871435"/>
                    </a:ext>
                  </a:extLst>
                </a:gridCol>
                <a:gridCol w="1439761">
                  <a:extLst>
                    <a:ext uri="{9D8B030D-6E8A-4147-A177-3AD203B41FA5}">
                      <a16:colId xmlns:a16="http://schemas.microsoft.com/office/drawing/2014/main" val="3905584583"/>
                    </a:ext>
                  </a:extLst>
                </a:gridCol>
              </a:tblGrid>
              <a:tr h="1639126"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tx1"/>
                          </a:solidFill>
                        </a:rPr>
                        <a:t>Offender</a:t>
                      </a:r>
                    </a:p>
                  </a:txBody>
                  <a:tcPr marL="65217" marR="65217" marT="65217" marB="13043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tx1"/>
                          </a:solidFill>
                        </a:rPr>
                        <a:t>Oli’s best guess (PCL-R Full)</a:t>
                      </a:r>
                    </a:p>
                  </a:txBody>
                  <a:tcPr marL="65217" marR="65217" marT="65217" marB="13043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tx1"/>
                          </a:solidFill>
                        </a:rPr>
                        <a:t>Offender Range</a:t>
                      </a:r>
                    </a:p>
                  </a:txBody>
                  <a:tcPr marL="65217" marR="65217" marT="65217" marB="13043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68055"/>
                  </a:ext>
                </a:extLst>
              </a:tr>
              <a:tr h="508695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Raw = 23</a:t>
                      </a: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Mean = 22.2</a:t>
                      </a: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942926"/>
                  </a:ext>
                </a:extLst>
              </a:tr>
              <a:tr h="76956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 = 51 (SD = 10)</a:t>
                      </a: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SD = 8.3</a:t>
                      </a: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9807"/>
                  </a:ext>
                </a:extLst>
              </a:tr>
              <a:tr h="76956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Percentile = 52.4</a:t>
                      </a: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Reliability = 0.88</a:t>
                      </a: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57251"/>
                  </a:ext>
                </a:extLst>
              </a:tr>
              <a:tr h="543477"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217" marR="65217" marT="65217" marB="1304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7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31" y="92646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Psychopath Checklist Revised – Classical Test Theory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B1C8641-62D5-6740-8A5F-371266DA2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066333"/>
              </p:ext>
            </p:extLst>
          </p:nvPr>
        </p:nvGraphicFramePr>
        <p:xfrm>
          <a:off x="1245441" y="2350113"/>
          <a:ext cx="45651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88">
                  <a:extLst>
                    <a:ext uri="{9D8B030D-6E8A-4147-A177-3AD203B41FA5}">
                      <a16:colId xmlns:a16="http://schemas.microsoft.com/office/drawing/2014/main" val="1821570174"/>
                    </a:ext>
                  </a:extLst>
                </a:gridCol>
                <a:gridCol w="1598569">
                  <a:extLst>
                    <a:ext uri="{9D8B030D-6E8A-4147-A177-3AD203B41FA5}">
                      <a16:colId xmlns:a16="http://schemas.microsoft.com/office/drawing/2014/main" val="456871435"/>
                    </a:ext>
                  </a:extLst>
                </a:gridCol>
                <a:gridCol w="1598569">
                  <a:extLst>
                    <a:ext uri="{9D8B030D-6E8A-4147-A177-3AD203B41FA5}">
                      <a16:colId xmlns:a16="http://schemas.microsoft.com/office/drawing/2014/main" val="3905584583"/>
                    </a:ext>
                  </a:extLst>
                </a:gridCol>
              </a:tblGrid>
              <a:tr h="783021">
                <a:tc>
                  <a:txBody>
                    <a:bodyPr/>
                    <a:lstStyle/>
                    <a:p>
                      <a:r>
                        <a:rPr lang="en-US"/>
                        <a:t>Offender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Oli’s best guess (PCL-R 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Offender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68055"/>
                  </a:ext>
                </a:extLst>
              </a:tr>
              <a:tr h="313208">
                <a:tc>
                  <a:txBody>
                    <a:bodyPr/>
                    <a:lstStyle/>
                    <a:p>
                      <a:r>
                        <a:rPr lang="en-US"/>
                        <a:t>Raw =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= 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2926"/>
                  </a:ext>
                </a:extLst>
              </a:tr>
              <a:tr h="548114">
                <a:tc>
                  <a:txBody>
                    <a:bodyPr/>
                    <a:lstStyle/>
                    <a:p>
                      <a:r>
                        <a:rPr lang="en-US"/>
                        <a:t>T = 51 (SD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SD = 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9807"/>
                  </a:ext>
                </a:extLst>
              </a:tr>
              <a:tr h="548114">
                <a:tc>
                  <a:txBody>
                    <a:bodyPr/>
                    <a:lstStyle/>
                    <a:p>
                      <a:r>
                        <a:rPr lang="en-US"/>
                        <a:t>Percentile = 52.4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Reliability =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7251"/>
                  </a:ext>
                </a:extLst>
              </a:tr>
              <a:tr h="3132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312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0C78D6-6E00-DB4B-8694-6B9B4627427E}"/>
              </a:ext>
            </a:extLst>
          </p:cNvPr>
          <p:cNvSpPr txBox="1"/>
          <p:nvPr/>
        </p:nvSpPr>
        <p:spPr>
          <a:xfrm>
            <a:off x="9680028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119182-F710-BA48-9EBF-1227BBB6DDD7}"/>
                  </a:ext>
                </a:extLst>
              </p:cNvPr>
              <p:cNvSpPr txBox="1"/>
              <p:nvPr/>
            </p:nvSpPr>
            <p:spPr>
              <a:xfrm>
                <a:off x="5516432" y="2301518"/>
                <a:ext cx="3483327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119182-F710-BA48-9EBF-1227BBB6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32" y="2301518"/>
                <a:ext cx="3483327" cy="44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73CB64-F7CB-B24D-BD97-7D9458ADAA8B}"/>
                  </a:ext>
                </a:extLst>
              </p:cNvPr>
              <p:cNvSpPr txBox="1"/>
              <p:nvPr/>
            </p:nvSpPr>
            <p:spPr>
              <a:xfrm>
                <a:off x="6324330" y="2919791"/>
                <a:ext cx="3483327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=8.3×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1−0.88</m:t>
                          </m:r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73CB64-F7CB-B24D-BD97-7D9458AD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30" y="2919791"/>
                <a:ext cx="3483327" cy="412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EED90-5FAE-8640-8F1B-C92C27B2823F}"/>
                  </a:ext>
                </a:extLst>
              </p:cNvPr>
              <p:cNvSpPr txBox="1"/>
              <p:nvPr/>
            </p:nvSpPr>
            <p:spPr>
              <a:xfrm>
                <a:off x="8220864" y="3634760"/>
                <a:ext cx="3483327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=8.3×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0.12</m:t>
                          </m:r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EED90-5FAE-8640-8F1B-C92C27B28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864" y="3634760"/>
                <a:ext cx="3483327" cy="412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1D4A5C-3029-A74E-A23B-4979E8B37A05}"/>
                  </a:ext>
                </a:extLst>
              </p:cNvPr>
              <p:cNvSpPr txBox="1"/>
              <p:nvPr/>
            </p:nvSpPr>
            <p:spPr>
              <a:xfrm>
                <a:off x="9204895" y="4398044"/>
                <a:ext cx="34833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𝑆𝐸𝑀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=8.3×</m:t>
                    </m:r>
                  </m:oMath>
                </a14:m>
                <a:r>
                  <a:rPr lang="en-US" sz="2400"/>
                  <a:t>0.35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1D4A5C-3029-A74E-A23B-4979E8B3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895" y="4398044"/>
                <a:ext cx="3483327" cy="369332"/>
              </a:xfrm>
              <a:prstGeom prst="rect">
                <a:avLst/>
              </a:prstGeom>
              <a:blipFill>
                <a:blip r:embed="rId6"/>
                <a:stretch>
                  <a:fillRect l="-3152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98CB7A-5EC6-0B40-92D0-383B1F7248E9}"/>
                  </a:ext>
                </a:extLst>
              </p:cNvPr>
              <p:cNvSpPr txBox="1"/>
              <p:nvPr/>
            </p:nvSpPr>
            <p:spPr>
              <a:xfrm>
                <a:off x="8999759" y="5324225"/>
                <a:ext cx="34833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=2.91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98CB7A-5EC6-0B40-92D0-383B1F72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759" y="5324225"/>
                <a:ext cx="3483327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EA95D2-5807-5D47-AC2B-3F595E9BA871}"/>
              </a:ext>
            </a:extLst>
          </p:cNvPr>
          <p:cNvSpPr/>
          <p:nvPr/>
        </p:nvSpPr>
        <p:spPr>
          <a:xfrm>
            <a:off x="4384607" y="3244334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23 ± 2.91</a:t>
            </a:r>
          </a:p>
        </p:txBody>
      </p:sp>
    </p:spTree>
    <p:extLst>
      <p:ext uri="{BB962C8B-B14F-4D97-AF65-F5344CB8AC3E}">
        <p14:creationId xmlns:p14="http://schemas.microsoft.com/office/powerpoint/2010/main" val="27365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Psychopath Checklist Revised – Classical Test Theory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B1C8641-62D5-6740-8A5F-371266DA27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5441" y="2350113"/>
          <a:ext cx="45651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88">
                  <a:extLst>
                    <a:ext uri="{9D8B030D-6E8A-4147-A177-3AD203B41FA5}">
                      <a16:colId xmlns:a16="http://schemas.microsoft.com/office/drawing/2014/main" val="1821570174"/>
                    </a:ext>
                  </a:extLst>
                </a:gridCol>
                <a:gridCol w="1598569">
                  <a:extLst>
                    <a:ext uri="{9D8B030D-6E8A-4147-A177-3AD203B41FA5}">
                      <a16:colId xmlns:a16="http://schemas.microsoft.com/office/drawing/2014/main" val="456871435"/>
                    </a:ext>
                  </a:extLst>
                </a:gridCol>
                <a:gridCol w="1598569">
                  <a:extLst>
                    <a:ext uri="{9D8B030D-6E8A-4147-A177-3AD203B41FA5}">
                      <a16:colId xmlns:a16="http://schemas.microsoft.com/office/drawing/2014/main" val="3905584583"/>
                    </a:ext>
                  </a:extLst>
                </a:gridCol>
              </a:tblGrid>
              <a:tr h="783021">
                <a:tc>
                  <a:txBody>
                    <a:bodyPr/>
                    <a:lstStyle/>
                    <a:p>
                      <a:r>
                        <a:rPr lang="en-US"/>
                        <a:t>Offender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Oli’s best guess (PCL-R 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Offender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68055"/>
                  </a:ext>
                </a:extLst>
              </a:tr>
              <a:tr h="313208">
                <a:tc>
                  <a:txBody>
                    <a:bodyPr/>
                    <a:lstStyle/>
                    <a:p>
                      <a:r>
                        <a:rPr lang="en-US"/>
                        <a:t>Raw =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= 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2926"/>
                  </a:ext>
                </a:extLst>
              </a:tr>
              <a:tr h="548114">
                <a:tc>
                  <a:txBody>
                    <a:bodyPr/>
                    <a:lstStyle/>
                    <a:p>
                      <a:r>
                        <a:rPr lang="en-US"/>
                        <a:t>T = 51 (SD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SD = 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9807"/>
                  </a:ext>
                </a:extLst>
              </a:tr>
              <a:tr h="548114">
                <a:tc>
                  <a:txBody>
                    <a:bodyPr/>
                    <a:lstStyle/>
                    <a:p>
                      <a:r>
                        <a:rPr lang="en-US"/>
                        <a:t>Percentile = 52.4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Reliability =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7251"/>
                  </a:ext>
                </a:extLst>
              </a:tr>
              <a:tr h="3132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312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0C78D6-6E00-DB4B-8694-6B9B4627427E}"/>
              </a:ext>
            </a:extLst>
          </p:cNvPr>
          <p:cNvSpPr txBox="1"/>
          <p:nvPr/>
        </p:nvSpPr>
        <p:spPr>
          <a:xfrm>
            <a:off x="9680028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119182-F710-BA48-9EBF-1227BBB6DDD7}"/>
                  </a:ext>
                </a:extLst>
              </p:cNvPr>
              <p:cNvSpPr txBox="1"/>
              <p:nvPr/>
            </p:nvSpPr>
            <p:spPr>
              <a:xfrm>
                <a:off x="5516432" y="2301518"/>
                <a:ext cx="3483327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119182-F710-BA48-9EBF-1227BBB6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32" y="2301518"/>
                <a:ext cx="3483327" cy="44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73CB64-F7CB-B24D-BD97-7D9458ADAA8B}"/>
                  </a:ext>
                </a:extLst>
              </p:cNvPr>
              <p:cNvSpPr txBox="1"/>
              <p:nvPr/>
            </p:nvSpPr>
            <p:spPr>
              <a:xfrm>
                <a:off x="6324330" y="2919791"/>
                <a:ext cx="3483327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=10×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1−0.88</m:t>
                          </m:r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73CB64-F7CB-B24D-BD97-7D9458AD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30" y="2919791"/>
                <a:ext cx="3483327" cy="412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EED90-5FAE-8640-8F1B-C92C27B2823F}"/>
                  </a:ext>
                </a:extLst>
              </p:cNvPr>
              <p:cNvSpPr txBox="1"/>
              <p:nvPr/>
            </p:nvSpPr>
            <p:spPr>
              <a:xfrm>
                <a:off x="8220864" y="3634760"/>
                <a:ext cx="3483327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=10×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0.12</m:t>
                          </m:r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EED90-5FAE-8640-8F1B-C92C27B28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864" y="3634760"/>
                <a:ext cx="3483327" cy="412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1D4A5C-3029-A74E-A23B-4979E8B37A05}"/>
                  </a:ext>
                </a:extLst>
              </p:cNvPr>
              <p:cNvSpPr txBox="1"/>
              <p:nvPr/>
            </p:nvSpPr>
            <p:spPr>
              <a:xfrm>
                <a:off x="9204895" y="4398044"/>
                <a:ext cx="34833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𝑆𝐸𝑀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=10×</m:t>
                    </m:r>
                  </m:oMath>
                </a14:m>
                <a:r>
                  <a:rPr lang="en-US" sz="2400"/>
                  <a:t>0.35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1D4A5C-3029-A74E-A23B-4979E8B3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895" y="4398044"/>
                <a:ext cx="3483327" cy="369332"/>
              </a:xfrm>
              <a:prstGeom prst="rect">
                <a:avLst/>
              </a:prstGeom>
              <a:blipFill>
                <a:blip r:embed="rId6"/>
                <a:stretch>
                  <a:fillRect l="-3152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98CB7A-5EC6-0B40-92D0-383B1F7248E9}"/>
                  </a:ext>
                </a:extLst>
              </p:cNvPr>
              <p:cNvSpPr txBox="1"/>
              <p:nvPr/>
            </p:nvSpPr>
            <p:spPr>
              <a:xfrm>
                <a:off x="8999759" y="5324225"/>
                <a:ext cx="34833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98CB7A-5EC6-0B40-92D0-383B1F72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759" y="5324225"/>
                <a:ext cx="348332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EA95D2-5807-5D47-AC2B-3F595E9BA871}"/>
              </a:ext>
            </a:extLst>
          </p:cNvPr>
          <p:cNvSpPr/>
          <p:nvPr/>
        </p:nvSpPr>
        <p:spPr>
          <a:xfrm>
            <a:off x="4384607" y="3244334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23 ± 2.91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E3C01-1DD2-AD4F-9AAA-656A7B0DBED2}"/>
              </a:ext>
            </a:extLst>
          </p:cNvPr>
          <p:cNvSpPr/>
          <p:nvPr/>
        </p:nvSpPr>
        <p:spPr>
          <a:xfrm>
            <a:off x="4299906" y="3697426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51 ± 3.46</a:t>
            </a:r>
          </a:p>
        </p:txBody>
      </p:sp>
    </p:spTree>
    <p:extLst>
      <p:ext uri="{BB962C8B-B14F-4D97-AF65-F5344CB8AC3E}">
        <p14:creationId xmlns:p14="http://schemas.microsoft.com/office/powerpoint/2010/main" val="3035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Psychopath Checklist Revised – Classical Test Theory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B1C8641-62D5-6740-8A5F-371266DA2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695263"/>
              </p:ext>
            </p:extLst>
          </p:nvPr>
        </p:nvGraphicFramePr>
        <p:xfrm>
          <a:off x="1036215" y="3981450"/>
          <a:ext cx="570091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339">
                  <a:extLst>
                    <a:ext uri="{9D8B030D-6E8A-4147-A177-3AD203B41FA5}">
                      <a16:colId xmlns:a16="http://schemas.microsoft.com/office/drawing/2014/main" val="1821570174"/>
                    </a:ext>
                  </a:extLst>
                </a:gridCol>
                <a:gridCol w="1996289">
                  <a:extLst>
                    <a:ext uri="{9D8B030D-6E8A-4147-A177-3AD203B41FA5}">
                      <a16:colId xmlns:a16="http://schemas.microsoft.com/office/drawing/2014/main" val="456871435"/>
                    </a:ext>
                  </a:extLst>
                </a:gridCol>
                <a:gridCol w="1996289">
                  <a:extLst>
                    <a:ext uri="{9D8B030D-6E8A-4147-A177-3AD203B41FA5}">
                      <a16:colId xmlns:a16="http://schemas.microsoft.com/office/drawing/2014/main" val="390558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Offender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Oli’s best guess (PCL-R 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Offender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Raw =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= 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 ± 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 = 51 (SD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SD = 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 ± 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Percentile = 52.4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Reliability =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312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0C78D6-6E00-DB4B-8694-6B9B4627427E}"/>
              </a:ext>
            </a:extLst>
          </p:cNvPr>
          <p:cNvSpPr txBox="1"/>
          <p:nvPr/>
        </p:nvSpPr>
        <p:spPr>
          <a:xfrm>
            <a:off x="9680028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B849-DBE3-FB49-8AA0-3E54DD6119ED}"/>
              </a:ext>
            </a:extLst>
          </p:cNvPr>
          <p:cNvSpPr txBox="1"/>
          <p:nvPr/>
        </p:nvSpPr>
        <p:spPr>
          <a:xfrm>
            <a:off x="6915806" y="4148254"/>
            <a:ext cx="499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the ‘cut off’ for Psychopathy?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often would this person meet that criteria?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about if they moved country?	</a:t>
            </a:r>
          </a:p>
        </p:txBody>
      </p:sp>
    </p:spTree>
    <p:extLst>
      <p:ext uri="{BB962C8B-B14F-4D97-AF65-F5344CB8AC3E}">
        <p14:creationId xmlns:p14="http://schemas.microsoft.com/office/powerpoint/2010/main" val="17980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Psychopath Checklist Revised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77C0B-565C-0047-A8F5-B3A42781B9DE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are really simplifying for educational purposes.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As a Structured Professional Judgement there are other sources of error: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Does the client demonstrate the behaviours?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If they do, are they picked up by the assessor (Intra-RR?)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Would they have been picked up by another assessor (Inter-RR)?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AEC172A-C742-7E40-B2F3-7A46F4E6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46" y="833418"/>
            <a:ext cx="3483856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001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2 – Present a PCL-R Facet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81FA4-8E85-F348-A234-BC1C33A4E390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1. Find the range on the normal curve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2. Match this to a descriptor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3. Write down your interpretation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4. Present on a slide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533D36C-24D1-274A-A69A-FA26F963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709" y="1860941"/>
            <a:ext cx="4475531" cy="31328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864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09FC9-2E93-30E8-AC4A-95FB54BA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Learning Outcomes</a:t>
            </a:r>
            <a:endParaRPr lang="en-GB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A89504-54FC-D669-FCFE-CB2E18E98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4071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4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sz="3700"/>
              <a:t>Task 1 – The Psychopath Checklist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B51-7E7B-9640-AB53-44FA9AE5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Group discussion</a:t>
            </a:r>
          </a:p>
          <a:p>
            <a:pPr lvl="1"/>
            <a:r>
              <a:rPr lang="en-US"/>
              <a:t>What is it?</a:t>
            </a:r>
          </a:p>
          <a:p>
            <a:pPr lvl="1"/>
            <a:r>
              <a:rPr lang="en-US"/>
              <a:t>How is it completed?</a:t>
            </a:r>
          </a:p>
          <a:p>
            <a:pPr lvl="1"/>
            <a:r>
              <a:rPr lang="en-US"/>
              <a:t>How is it used?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0AF977D-8991-2640-A544-8FD101C5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46" y="833418"/>
            <a:ext cx="3483856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324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The Psychopath Checklist Revised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5BF15B2-808A-514C-8FC6-63E2EB1A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/>
          </a:p>
          <a:p>
            <a:r>
              <a:rPr lang="en-GB" sz="2400"/>
              <a:t>Much debate about psychopathy</a:t>
            </a:r>
          </a:p>
          <a:p>
            <a:endParaRPr lang="en-GB" sz="2400"/>
          </a:p>
          <a:p>
            <a:r>
              <a:rPr lang="en-GB" sz="2400"/>
              <a:t>Psychopathy is a severe disorder of personality, incorporating key traits of pathological narcissism in addition to antisocial, histrionic, and paranoid presentations (Blackburn, 2006).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0AF977D-8991-2640-A544-8FD101C5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46" y="833418"/>
            <a:ext cx="3483856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080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Psychopath Checklist Revised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538CCD3-596A-8D4F-BF81-D15A547C84CE}"/>
              </a:ext>
            </a:extLst>
          </p:cNvPr>
          <p:cNvSpPr txBox="1">
            <a:spLocks/>
          </p:cNvSpPr>
          <p:nvPr/>
        </p:nvSpPr>
        <p:spPr>
          <a:xfrm>
            <a:off x="594360" y="3155626"/>
            <a:ext cx="3444240" cy="293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Semi-structured interview + file review</a:t>
            </a:r>
          </a:p>
          <a:p>
            <a:r>
              <a:rPr lang="en-US" sz="1800"/>
              <a:t>20 items</a:t>
            </a:r>
          </a:p>
          <a:p>
            <a:r>
              <a:rPr lang="en-US" sz="1800"/>
              <a:t>Overall PCL-R score</a:t>
            </a:r>
          </a:p>
          <a:p>
            <a:r>
              <a:rPr lang="en-US" sz="1800"/>
              <a:t>Factor and facet scores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0AF977D-8991-2640-A544-8FD101C50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9" b="-2"/>
          <a:stretch/>
        </p:blipFill>
        <p:spPr>
          <a:xfrm>
            <a:off x="4466900" y="531074"/>
            <a:ext cx="3566160" cy="5577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138904-48AD-5943-9C26-C02C048893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6" r="6071" b="1"/>
          <a:stretch/>
        </p:blipFill>
        <p:spPr>
          <a:xfrm>
            <a:off x="8321044" y="531074"/>
            <a:ext cx="3566160" cy="557711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78849"/>
            <a:ext cx="10515600" cy="67627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bg1"/>
                </a:solidFill>
              </a:rPr>
              <a:t>2 Factor – 4 Facet Model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7B547513-1FF3-9649-9DD5-B5847AB3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5E867-3439-914F-8815-36BEBBFF6C91}"/>
              </a:ext>
            </a:extLst>
          </p:cNvPr>
          <p:cNvSpPr/>
          <p:nvPr/>
        </p:nvSpPr>
        <p:spPr>
          <a:xfrm>
            <a:off x="3734972" y="1250230"/>
            <a:ext cx="5099538" cy="68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>
                <a:solidFill>
                  <a:prstClr val="white"/>
                </a:solidFill>
              </a:rPr>
              <a:t>Psychopathy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776A4-9F68-724F-8F5C-A121FD63E1AA}"/>
              </a:ext>
            </a:extLst>
          </p:cNvPr>
          <p:cNvSpPr/>
          <p:nvPr/>
        </p:nvSpPr>
        <p:spPr>
          <a:xfrm>
            <a:off x="1280160" y="2233035"/>
            <a:ext cx="3670679" cy="85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prstClr val="white"/>
                </a:solidFill>
              </a:rPr>
              <a:t>Factor 1</a:t>
            </a:r>
          </a:p>
          <a:p>
            <a:pPr algn="ctr"/>
            <a:r>
              <a:rPr lang="en-GB" sz="2400">
                <a:solidFill>
                  <a:prstClr val="white"/>
                </a:solidFill>
              </a:rPr>
              <a:t>Interpersonal / affective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B4C37-1685-4E4D-9FFB-C85E7CC8EB82}"/>
              </a:ext>
            </a:extLst>
          </p:cNvPr>
          <p:cNvSpPr/>
          <p:nvPr/>
        </p:nvSpPr>
        <p:spPr>
          <a:xfrm>
            <a:off x="7003037" y="2167421"/>
            <a:ext cx="3559126" cy="88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prstClr val="white"/>
                </a:solidFill>
              </a:rPr>
              <a:t>Factor 2</a:t>
            </a:r>
          </a:p>
          <a:p>
            <a:pPr algn="ctr"/>
            <a:r>
              <a:rPr lang="en-GB" sz="2400">
                <a:solidFill>
                  <a:prstClr val="white"/>
                </a:solidFill>
              </a:rPr>
              <a:t>Social Deviance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F740B1-39D4-0944-9E2A-FA1F1B0D8FA8}"/>
              </a:ext>
            </a:extLst>
          </p:cNvPr>
          <p:cNvSpPr/>
          <p:nvPr/>
        </p:nvSpPr>
        <p:spPr>
          <a:xfrm>
            <a:off x="56272" y="3652065"/>
            <a:ext cx="2405574" cy="30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prstClr val="white"/>
                </a:solidFill>
              </a:rPr>
              <a:t>Facet 1</a:t>
            </a:r>
          </a:p>
          <a:p>
            <a:pPr algn="ctr"/>
            <a:endParaRPr lang="en-GB" sz="2000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>
                <a:solidFill>
                  <a:prstClr val="white"/>
                </a:solidFill>
              </a:rPr>
              <a:t>Superficial charm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>
                <a:solidFill>
                  <a:prstClr val="white"/>
                </a:solidFill>
              </a:rPr>
              <a:t>Grandiose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>
                <a:solidFill>
                  <a:prstClr val="white"/>
                </a:solidFill>
              </a:rPr>
              <a:t>Pathological Lying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>
                <a:solidFill>
                  <a:prstClr val="white"/>
                </a:solidFill>
              </a:rPr>
              <a:t>Conning / manipulative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B0A50E-F029-E74E-8044-3F1FA75A8F5F}"/>
              </a:ext>
            </a:extLst>
          </p:cNvPr>
          <p:cNvSpPr/>
          <p:nvPr/>
        </p:nvSpPr>
        <p:spPr>
          <a:xfrm>
            <a:off x="2841674" y="3652065"/>
            <a:ext cx="2109165" cy="30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prstClr val="white"/>
                </a:solidFill>
              </a:rPr>
              <a:t>Facet 2</a:t>
            </a:r>
          </a:p>
          <a:p>
            <a:pPr algn="ctr"/>
            <a:endParaRPr lang="en-GB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Lack of remorse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Shallow affect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Callous/Lack of empathy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Lack of responsibility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482104-F3ED-5842-9380-7862FC6CB2EF}"/>
              </a:ext>
            </a:extLst>
          </p:cNvPr>
          <p:cNvSpPr/>
          <p:nvPr/>
        </p:nvSpPr>
        <p:spPr>
          <a:xfrm>
            <a:off x="5696428" y="3652065"/>
            <a:ext cx="2480346" cy="30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prstClr val="white"/>
                </a:solidFill>
              </a:rPr>
              <a:t>Facet 3</a:t>
            </a:r>
          </a:p>
          <a:p>
            <a:pPr algn="ctr"/>
            <a:endParaRPr lang="en-GB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Need for stimulation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Parasitic lifestyle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Lack of long term goals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Impulsivity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Irresponsible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4AA54-31C2-9444-BC5A-BC7BF0C96965}"/>
              </a:ext>
            </a:extLst>
          </p:cNvPr>
          <p:cNvSpPr/>
          <p:nvPr/>
        </p:nvSpPr>
        <p:spPr>
          <a:xfrm>
            <a:off x="8922363" y="3641726"/>
            <a:ext cx="2766847" cy="306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prstClr val="white"/>
                </a:solidFill>
              </a:rPr>
              <a:t>Facet 4</a:t>
            </a:r>
          </a:p>
          <a:p>
            <a:pPr algn="ctr"/>
            <a:endParaRPr lang="en-GB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Poor behaviour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Early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Juvenile delinquency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Conditional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prstClr val="white"/>
                </a:solidFill>
              </a:rPr>
              <a:t>Criminal versatility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F1E1FB-CA2F-0F4A-850E-C1612A63A0ED}"/>
              </a:ext>
            </a:extLst>
          </p:cNvPr>
          <p:cNvCxnSpPr/>
          <p:nvPr/>
        </p:nvCxnSpPr>
        <p:spPr>
          <a:xfrm flipH="1">
            <a:off x="3207434" y="1941342"/>
            <a:ext cx="351692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6C24D9-ED02-374E-A03D-F6DAD6166FA8}"/>
              </a:ext>
            </a:extLst>
          </p:cNvPr>
          <p:cNvCxnSpPr/>
          <p:nvPr/>
        </p:nvCxnSpPr>
        <p:spPr>
          <a:xfrm>
            <a:off x="9010356" y="1777668"/>
            <a:ext cx="682283" cy="27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0F6548-1BBB-8743-BC3B-2F6A47E86D05}"/>
              </a:ext>
            </a:extLst>
          </p:cNvPr>
          <p:cNvCxnSpPr/>
          <p:nvPr/>
        </p:nvCxnSpPr>
        <p:spPr>
          <a:xfrm flipH="1">
            <a:off x="1688087" y="3251885"/>
            <a:ext cx="211015" cy="38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84CF1F-FB76-B54D-AEF6-B3B99C809E2F}"/>
              </a:ext>
            </a:extLst>
          </p:cNvPr>
          <p:cNvCxnSpPr/>
          <p:nvPr/>
        </p:nvCxnSpPr>
        <p:spPr>
          <a:xfrm>
            <a:off x="3207434" y="3251885"/>
            <a:ext cx="351692" cy="40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CAB048-A85D-B041-849A-9DB797712E45}"/>
              </a:ext>
            </a:extLst>
          </p:cNvPr>
          <p:cNvCxnSpPr/>
          <p:nvPr/>
        </p:nvCxnSpPr>
        <p:spPr>
          <a:xfrm flipH="1">
            <a:off x="7442504" y="3251885"/>
            <a:ext cx="463539" cy="32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63E96E-AB1C-3B41-8E7E-7B088EC64C76}"/>
              </a:ext>
            </a:extLst>
          </p:cNvPr>
          <p:cNvCxnSpPr/>
          <p:nvPr/>
        </p:nvCxnSpPr>
        <p:spPr>
          <a:xfrm>
            <a:off x="9990551" y="3251885"/>
            <a:ext cx="515193" cy="33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The Psychopath Checklist Revised – Classical Test Theory Assumptions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1778526A-0E46-F36B-DCD8-2EF1C1323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8839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38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Standard Error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E513-DCD0-1941-9314-7445A8A6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Gives us a the ‘likely’ variation in an individual’s score, if they were to be tested repeatedly</a:t>
            </a:r>
          </a:p>
          <a:p>
            <a:r>
              <a:rPr lang="en-US" sz="2400"/>
              <a:t>We would be ’fairly confident’ that scores would fall between ±1 standard error of measurement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2AD737D-D099-B54A-ACEA-F87CA108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206394"/>
            <a:ext cx="4475531" cy="44419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0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578D-A7B4-D84D-B891-0D778B09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Psychopath Checklist Revised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760AA5-1B4D-A049-B856-EE2FE3E2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904776"/>
            <a:ext cx="7608304" cy="31194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6969B4-F2F7-4F92-816F-BDBBA6D4D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46F19C-CB27-43DA-B94B-ABCCB11B7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c0c7b-222c-4368-9d25-b23c1c5625aa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F5D9E-0077-4E09-B69C-7968FBCA2803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a544f5c6-c2b2-44cf-9139-519269434505"/>
    <ds:schemaRef ds:uri="3450dea5-9c92-46d7-80ec-867c4bee000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772</Words>
  <Application>Microsoft Office PowerPoint</Application>
  <PresentationFormat>Widescreen</PresentationFormat>
  <Paragraphs>154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Psychological Measurement Week 6</vt:lpstr>
      <vt:lpstr>Learning Outcomes</vt:lpstr>
      <vt:lpstr>Task 1 – The Psychopath Checklist Revised</vt:lpstr>
      <vt:lpstr>The Psychopath Checklist Revised</vt:lpstr>
      <vt:lpstr>The Psychopath Checklist Revised</vt:lpstr>
      <vt:lpstr>2 Factor – 4 Facet Model</vt:lpstr>
      <vt:lpstr>The Psychopath Checklist Revised – Classical Test Theory Assumptions</vt:lpstr>
      <vt:lpstr>Standard Error of Measurement</vt:lpstr>
      <vt:lpstr>The Psychopath Checklist Revised</vt:lpstr>
      <vt:lpstr>The Psychopath Checklist Revised – Classical Test Theory</vt:lpstr>
      <vt:lpstr>The Psychopath Checklist Revised – Classical Test Theory</vt:lpstr>
      <vt:lpstr>The Psychopath Checklist Revised – Classical Test Theory</vt:lpstr>
      <vt:lpstr>The Psychopath Checklist Revised – Classical Test Theory</vt:lpstr>
      <vt:lpstr>The Psychopath Checklist Revised</vt:lpstr>
      <vt:lpstr>Task 2 – Present a PCL-R 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</dc:title>
  <dc:creator>Oliver Clark</dc:creator>
  <cp:lastModifiedBy>Oliver Clark</cp:lastModifiedBy>
  <cp:revision>11</cp:revision>
  <dcterms:created xsi:type="dcterms:W3CDTF">2021-03-12T12:40:55Z</dcterms:created>
  <dcterms:modified xsi:type="dcterms:W3CDTF">2023-03-06T12:39:24Z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