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C05EA-505F-E342-931B-CF5ABF53D01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09C03-21BA-DB4B-9188-E4867A81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9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49F2-DDE9-E9A6-742B-8DEB930F8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D5F88-A952-92E6-1A29-7B128FAE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77D25-468E-9D1F-8054-6CE41180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4DC6-0D64-8943-A6B7-D46D9E5C750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30889-EE17-25E9-F831-1BC6C080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24F0-D75C-3B26-2EA0-337A2581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CC2-566F-E046-9695-3E2E7804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0545-F97A-068B-FF72-E558A2B9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C4F94-1290-0993-C67A-2E4B8C4F7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341CA-B8F8-7D42-2959-8AA5005D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4DC6-0D64-8943-A6B7-D46D9E5C750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6CE05-FEA4-F61C-B30D-97A1C60A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C1DB-90AD-E4D0-458B-B4FD616F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CC2-566F-E046-9695-3E2E7804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C5FC8-AF19-0BFC-E627-57601A7C1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3E484-6096-ECD6-B8BC-95BE6BF73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A1DF3-DAFA-729D-01B3-EE95306F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4DC6-0D64-8943-A6B7-D46D9E5C750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EEF17-D618-9EC9-253E-AC7268B2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2ABF-F371-196C-523A-86014E8D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CC2-566F-E046-9695-3E2E7804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8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5242-5F24-CE39-A506-BA5BF7AE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C21D-DBE9-0722-33FE-4C6471CB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4888E-80BD-16C3-0F4F-F18E4187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4DC6-0D64-8943-A6B7-D46D9E5C750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8E981-1E30-B9E2-6220-636833D0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C8488-C3AB-FBF6-760A-B7810A0F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CC2-566F-E046-9695-3E2E7804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1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C55D-FA2B-CEBB-EFB3-B9EF9C01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C95D-3F78-C704-1572-8F4DBF357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6A079-E7A5-4CB5-F61B-56467B3D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4DC6-0D64-8943-A6B7-D46D9E5C750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0C74B-6B9C-3C51-D3DE-91011A82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FC5D-D112-9C27-7535-E553ACBD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CC2-566F-E046-9695-3E2E7804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D138-215A-15E1-C322-52C4B66B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68F8E-C0B1-7E0C-6975-FBB7A0B45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4D4FF-AE76-A720-3B33-C283567B9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27E7A-E722-C3DD-3641-7A3FD491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4DC6-0D64-8943-A6B7-D46D9E5C750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A4E3B-1458-0572-163E-902C6FA5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87274-702A-9071-B134-0419B872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CC2-566F-E046-9695-3E2E7804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4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FFF7-45E5-E0AE-D8CB-DF1D817C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C4E1E-3782-3E8D-94BE-C6EA7A26D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ED201-7C9D-00BC-716A-C6BF37431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32B27-344C-2A24-FEDC-A1EDCB535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99C82-3CC5-1677-98E9-AC608CD37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784DF-7905-CE5C-1327-8CEA4721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4DC6-0D64-8943-A6B7-D46D9E5C750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F6321-A26B-C6F8-4B76-758813BC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06E89-6976-BF51-6E3B-0D54ADDB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CC2-566F-E046-9695-3E2E7804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1403-021B-71AC-5A38-C33AC46F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5C75E-5108-BA1C-CA22-914B24E3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4DC6-0D64-8943-A6B7-D46D9E5C750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03208-6DEC-5214-9660-8FCD92DD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7852E-38CB-1D2F-3FC3-8985572B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CC2-566F-E046-9695-3E2E7804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7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79A11-6CA2-4BEE-9A3E-B1A524C8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4DC6-0D64-8943-A6B7-D46D9E5C750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B6E80-177E-2B4D-103C-5F17EC80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294A6-3558-247C-51B4-9A4D5C2B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CC2-566F-E046-9695-3E2E7804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9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A0F7-AEDB-9EE8-F39C-851DBFF4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75868-1D1D-3345-EBD6-9BBCAAA74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C5320-5125-6D96-F1AE-37A390649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4B820-EFD0-4427-D43C-DEEF09BC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4DC6-0D64-8943-A6B7-D46D9E5C750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F4230-424B-CAFC-042D-7B9A2CB9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986FE-F1C7-7985-7FCA-7F764EEE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CC2-566F-E046-9695-3E2E7804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5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66AE-8703-614C-C3BD-45017476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59D1A-DBF4-09A3-C70D-43BDC8AF6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AA34E-FBF3-0509-4D8C-8AA997E62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C9F2C-9223-2A38-CC35-7603E256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4DC6-0D64-8943-A6B7-D46D9E5C750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0EC8-2EBE-BDC9-7EBF-04868C78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59A46-25D6-C105-1B4B-8BFD8643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9CC2-566F-E046-9695-3E2E7804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6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8AFBE-05D9-01B2-5292-34C1FF67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6C249-DE07-BFFD-D3BA-1CBA4D26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FE79-A5D9-F536-01F5-69736E8B3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D4DC6-0D64-8943-A6B7-D46D9E5C750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A9209-1AE0-9B44-E331-D48836EE3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385AB-B3A0-6E6C-45B4-8D9AD49E6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89CC2-566F-E046-9695-3E2E78043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9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E9C11-A34C-E2EF-6EA0-41C24C77C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92D44-8A5A-74DD-875A-5D05216A1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Validity and Inferences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7C892-04A2-1E9F-5CF4-2E35DB4FE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Dr Oliver Clark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459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op view of a circular staircase">
            <a:extLst>
              <a:ext uri="{FF2B5EF4-FFF2-40B4-BE49-F238E27FC236}">
                <a16:creationId xmlns:a16="http://schemas.microsoft.com/office/drawing/2014/main" id="{36221384-2D44-F2C7-4939-2BFD6F398F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175" b="55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EBA819-527D-C609-6C79-E12AE6936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FB4E8-BD0C-42D2-6733-EEBEF919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3460" y="3833998"/>
            <a:ext cx="5170861" cy="4072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Relevance of Validity for inferences</a:t>
            </a:r>
          </a:p>
          <a:p>
            <a:r>
              <a:rPr lang="en-US" dirty="0">
                <a:solidFill>
                  <a:schemeClr val="bg2"/>
                </a:solidFill>
              </a:rPr>
              <a:t>Finding validity evidence</a:t>
            </a:r>
          </a:p>
          <a:p>
            <a:r>
              <a:rPr lang="en-US" dirty="0">
                <a:solidFill>
                  <a:schemeClr val="bg2"/>
                </a:solidFill>
              </a:rPr>
              <a:t>Using validity Evidence</a:t>
            </a:r>
          </a:p>
          <a:p>
            <a:r>
              <a:rPr lang="en-US" dirty="0">
                <a:solidFill>
                  <a:schemeClr val="bg2"/>
                </a:solidFill>
              </a:rPr>
              <a:t>Caveats</a:t>
            </a:r>
          </a:p>
        </p:txBody>
      </p:sp>
    </p:spTree>
    <p:extLst>
      <p:ext uri="{BB962C8B-B14F-4D97-AF65-F5344CB8AC3E}">
        <p14:creationId xmlns:p14="http://schemas.microsoft.com/office/powerpoint/2010/main" val="390964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E34D9-6395-2C4A-12C7-394BA56E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does validity evidence look like?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321E6A-4FF7-EB54-A7F1-07DAFC6EB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66" y="961812"/>
            <a:ext cx="490206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9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52C68-32C1-F639-9245-FBA51268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Schmidt &amp; Hunter (1998)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9006D3-C51D-DD6A-447D-13A340EE0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056" y="2563620"/>
            <a:ext cx="9807222" cy="2962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55A4BD-D4F3-D29F-9962-30805A71A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57" y="6027568"/>
            <a:ext cx="10781342" cy="3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8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F6298-2037-566C-A29B-4067C54C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Using Schmidt &amp; Hunters (1998) findings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002536-0F93-C4DB-2889-7629C2CB2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005097"/>
              </p:ext>
            </p:extLst>
          </p:nvPr>
        </p:nvGraphicFramePr>
        <p:xfrm>
          <a:off x="4517136" y="1440507"/>
          <a:ext cx="7242049" cy="362291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13380">
                  <a:extLst>
                    <a:ext uri="{9D8B030D-6E8A-4147-A177-3AD203B41FA5}">
                      <a16:colId xmlns:a16="http://schemas.microsoft.com/office/drawing/2014/main" val="2027115004"/>
                    </a:ext>
                  </a:extLst>
                </a:gridCol>
                <a:gridCol w="1879385">
                  <a:extLst>
                    <a:ext uri="{9D8B030D-6E8A-4147-A177-3AD203B41FA5}">
                      <a16:colId xmlns:a16="http://schemas.microsoft.com/office/drawing/2014/main" val="1071605177"/>
                    </a:ext>
                  </a:extLst>
                </a:gridCol>
                <a:gridCol w="3049284">
                  <a:extLst>
                    <a:ext uri="{9D8B030D-6E8A-4147-A177-3AD203B41FA5}">
                      <a16:colId xmlns:a16="http://schemas.microsoft.com/office/drawing/2014/main" val="2074830904"/>
                    </a:ext>
                  </a:extLst>
                </a:gridCol>
              </a:tblGrid>
              <a:tr h="1141217">
                <a:tc>
                  <a:txBody>
                    <a:bodyPr/>
                    <a:lstStyle/>
                    <a:p>
                      <a:r>
                        <a:rPr lang="en-US" sz="2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Candidate</a:t>
                      </a:r>
                    </a:p>
                  </a:txBody>
                  <a:tcPr marL="271718" marR="203789" marT="135859" marB="135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GMA (T score)</a:t>
                      </a:r>
                    </a:p>
                  </a:txBody>
                  <a:tcPr marL="271718" marR="203789" marT="135859" marB="135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Handwriting (T score)</a:t>
                      </a:r>
                    </a:p>
                  </a:txBody>
                  <a:tcPr marL="271718" marR="203789" marT="135859" marB="135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775760"/>
                  </a:ext>
                </a:extLst>
              </a:tr>
              <a:tr h="620424"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71718" marR="203789" marT="135859" marB="135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271718" marR="203789" marT="135859" marB="135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271718" marR="203789" marT="135859" marB="135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447842"/>
                  </a:ext>
                </a:extLst>
              </a:tr>
              <a:tr h="620424"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271718" marR="203789" marT="135859" marB="135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</a:t>
                      </a:r>
                    </a:p>
                  </a:txBody>
                  <a:tcPr marL="271718" marR="203789" marT="135859" marB="135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75</a:t>
                      </a:r>
                    </a:p>
                  </a:txBody>
                  <a:tcPr marL="271718" marR="203789" marT="135859" marB="135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105945"/>
                  </a:ext>
                </a:extLst>
              </a:tr>
              <a:tr h="620424"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71718" marR="203789" marT="135859" marB="135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marL="271718" marR="203789" marT="135859" marB="135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271718" marR="203789" marT="135859" marB="135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667592"/>
                  </a:ext>
                </a:extLst>
              </a:tr>
              <a:tr h="620424"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271718" marR="203789" marT="135859" marB="135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271718" marR="203789" marT="135859" marB="135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70</a:t>
                      </a:r>
                    </a:p>
                  </a:txBody>
                  <a:tcPr marL="271718" marR="203789" marT="135859" marB="135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068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31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61F78B-F9DB-BCCB-6A6D-6C2D1809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2500">
                <a:solidFill>
                  <a:schemeClr val="bg1"/>
                </a:solidFill>
              </a:rPr>
              <a:t>DOPISDO (</a:t>
            </a:r>
            <a:r>
              <a:rPr lang="en-US" sz="25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 Oliver’s Personality Inventory Scale Is for Demonstration Only’</a:t>
            </a:r>
            <a:r>
              <a:rPr lang="en-GB" sz="2500">
                <a:solidFill>
                  <a:schemeClr val="bg1"/>
                </a:solidFill>
                <a:effectLst/>
              </a:rPr>
              <a:t> )</a:t>
            </a:r>
            <a:endParaRPr lang="en-US" sz="25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1A67-5864-D330-BEE1-F9D79D6D1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/>
              <a:t>Predictor</a:t>
            </a:r>
          </a:p>
          <a:p>
            <a:pPr lvl="1"/>
            <a:r>
              <a:rPr lang="en-US" sz="2000"/>
              <a:t>Dormaus  (Sleepiness)</a:t>
            </a:r>
          </a:p>
          <a:p>
            <a:pPr lvl="1"/>
            <a:r>
              <a:rPr lang="en-US" sz="2000"/>
              <a:t>Openness to Criticism</a:t>
            </a:r>
          </a:p>
          <a:p>
            <a:pPr lvl="1"/>
            <a:r>
              <a:rPr lang="en-US" sz="2000"/>
              <a:t>Perfectionism</a:t>
            </a:r>
          </a:p>
          <a:p>
            <a:pPr lvl="1"/>
            <a:r>
              <a:rPr lang="en-US" sz="2000"/>
              <a:t>Inner-thinking</a:t>
            </a:r>
          </a:p>
          <a:p>
            <a:pPr lvl="1"/>
            <a:r>
              <a:rPr lang="en-US" sz="2000"/>
              <a:t>Sagacity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7C5712-65D9-A637-07DE-84391641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/>
              <a:t>Outcome</a:t>
            </a:r>
          </a:p>
          <a:p>
            <a:pPr lvl="1"/>
            <a:r>
              <a:rPr lang="en-US" sz="2000"/>
              <a:t>Sleeping on the job</a:t>
            </a:r>
          </a:p>
          <a:p>
            <a:pPr lvl="1"/>
            <a:r>
              <a:rPr lang="en-US" sz="2000"/>
              <a:t>Lateness</a:t>
            </a:r>
          </a:p>
          <a:p>
            <a:pPr lvl="1"/>
            <a:r>
              <a:rPr lang="en-US" sz="2000"/>
              <a:t>Team work</a:t>
            </a:r>
          </a:p>
          <a:p>
            <a:pPr lvl="1"/>
            <a:r>
              <a:rPr lang="en-US" sz="2000"/>
              <a:t>Innovativeness</a:t>
            </a:r>
          </a:p>
          <a:p>
            <a:pPr lvl="1"/>
            <a:r>
              <a:rPr lang="en-US" sz="2000"/>
              <a:t>Messiness</a:t>
            </a:r>
          </a:p>
        </p:txBody>
      </p:sp>
    </p:spTree>
    <p:extLst>
      <p:ext uri="{BB962C8B-B14F-4D97-AF65-F5344CB8AC3E}">
        <p14:creationId xmlns:p14="http://schemas.microsoft.com/office/powerpoint/2010/main" val="2943063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5ADAB1-D70C-AD5E-8AD6-22B953D9E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7" y="2958414"/>
            <a:ext cx="4864100" cy="281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2291B4-CA28-EF68-809B-B657F6B90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727" y="1109405"/>
            <a:ext cx="6040738" cy="557263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BFD26C3-8B4D-EA17-228C-59988127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sleeping at work</a:t>
            </a:r>
          </a:p>
        </p:txBody>
      </p:sp>
    </p:spTree>
    <p:extLst>
      <p:ext uri="{BB962C8B-B14F-4D97-AF65-F5344CB8AC3E}">
        <p14:creationId xmlns:p14="http://schemas.microsoft.com/office/powerpoint/2010/main" val="46708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BFD05-3AB4-D4D3-FC3F-0E084343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Sleep on the Job?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999A0A6-8633-16F7-7D37-3790B83AD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326034"/>
              </p:ext>
            </p:extLst>
          </p:nvPr>
        </p:nvGraphicFramePr>
        <p:xfrm>
          <a:off x="643467" y="1702651"/>
          <a:ext cx="10905067" cy="433935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91378">
                  <a:extLst>
                    <a:ext uri="{9D8B030D-6E8A-4147-A177-3AD203B41FA5}">
                      <a16:colId xmlns:a16="http://schemas.microsoft.com/office/drawing/2014/main" val="614771031"/>
                    </a:ext>
                  </a:extLst>
                </a:gridCol>
                <a:gridCol w="2110034">
                  <a:extLst>
                    <a:ext uri="{9D8B030D-6E8A-4147-A177-3AD203B41FA5}">
                      <a16:colId xmlns:a16="http://schemas.microsoft.com/office/drawing/2014/main" val="3979664633"/>
                    </a:ext>
                  </a:extLst>
                </a:gridCol>
                <a:gridCol w="2963021">
                  <a:extLst>
                    <a:ext uri="{9D8B030D-6E8A-4147-A177-3AD203B41FA5}">
                      <a16:colId xmlns:a16="http://schemas.microsoft.com/office/drawing/2014/main" val="3880557122"/>
                    </a:ext>
                  </a:extLst>
                </a:gridCol>
                <a:gridCol w="3540634">
                  <a:extLst>
                    <a:ext uri="{9D8B030D-6E8A-4147-A177-3AD203B41FA5}">
                      <a16:colId xmlns:a16="http://schemas.microsoft.com/office/drawing/2014/main" val="628183192"/>
                    </a:ext>
                  </a:extLst>
                </a:gridCol>
              </a:tblGrid>
              <a:tr h="915584">
                <a:tc>
                  <a:txBody>
                    <a:bodyPr/>
                    <a:lstStyle/>
                    <a:p>
                      <a:r>
                        <a:rPr lang="en-US" sz="3000" b="1" cap="none" spc="0">
                          <a:solidFill>
                            <a:schemeClr val="bg1"/>
                          </a:solidFill>
                        </a:rPr>
                        <a:t>Candidate</a:t>
                      </a:r>
                    </a:p>
                  </a:txBody>
                  <a:tcPr marL="135403" marR="96717" marT="193433" marB="1934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cap="none" spc="0" err="1">
                          <a:solidFill>
                            <a:schemeClr val="bg1"/>
                          </a:solidFill>
                        </a:rPr>
                        <a:t>Dormaus</a:t>
                      </a:r>
                      <a:endParaRPr lang="en-US" sz="3000" b="1" cap="none" spc="0">
                        <a:solidFill>
                          <a:schemeClr val="bg1"/>
                        </a:solidFill>
                      </a:endParaRPr>
                    </a:p>
                  </a:txBody>
                  <a:tcPr marL="135403" marR="96717" marT="193433" marB="1934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cap="none" spc="0">
                          <a:solidFill>
                            <a:schemeClr val="bg1"/>
                          </a:solidFill>
                        </a:rPr>
                        <a:t>Perfectionism</a:t>
                      </a:r>
                    </a:p>
                  </a:txBody>
                  <a:tcPr marL="135403" marR="96717" marT="193433" marB="1934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0" b="1" cap="none" spc="0">
                        <a:solidFill>
                          <a:schemeClr val="bg1"/>
                        </a:solidFill>
                      </a:endParaRPr>
                    </a:p>
                  </a:txBody>
                  <a:tcPr marL="135403" marR="96717" marT="193433" marB="1934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5481"/>
                  </a:ext>
                </a:extLst>
              </a:tr>
              <a:tr h="1141256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35403" marR="96717" marT="96717" marB="1934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T = 20</a:t>
                      </a:r>
                    </a:p>
                  </a:txBody>
                  <a:tcPr marL="135403" marR="96717" marT="96717" marB="1934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T = 70</a:t>
                      </a:r>
                    </a:p>
                  </a:txBody>
                  <a:tcPr marL="135403" marR="96717" marT="96717" marB="1934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Unlikely to sleep on the job</a:t>
                      </a:r>
                    </a:p>
                  </a:txBody>
                  <a:tcPr marL="135403" marR="96717" marT="96717" marB="1934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667486"/>
                  </a:ext>
                </a:extLst>
              </a:tr>
              <a:tr h="1141256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35403" marR="96717" marT="96717" marB="1934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T = 60</a:t>
                      </a:r>
                    </a:p>
                  </a:txBody>
                  <a:tcPr marL="135403" marR="96717" marT="96717" marB="1934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T = 30</a:t>
                      </a:r>
                    </a:p>
                  </a:txBody>
                  <a:tcPr marL="135403" marR="96717" marT="96717" marB="1934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Likely to sleep on the job</a:t>
                      </a:r>
                    </a:p>
                  </a:txBody>
                  <a:tcPr marL="135403" marR="96717" marT="96717" marB="1934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070175"/>
                  </a:ext>
                </a:extLst>
              </a:tr>
              <a:tr h="1141256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35403" marR="96717" marT="96717" marB="1934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T = 50</a:t>
                      </a:r>
                    </a:p>
                  </a:txBody>
                  <a:tcPr marL="135403" marR="96717" marT="96717" marB="1934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T = 50</a:t>
                      </a:r>
                    </a:p>
                  </a:txBody>
                  <a:tcPr marL="135403" marR="96717" marT="96717" marB="1934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No more or less likely to sleep on the job</a:t>
                      </a:r>
                    </a:p>
                  </a:txBody>
                  <a:tcPr marL="135403" marR="96717" marT="96717" marB="1934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224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6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3C209-99BF-E42D-564F-CAA8FA23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Points to Consider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72337-1E71-F110-A244-85278781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2581010"/>
            <a:ext cx="6553545" cy="170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4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155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Validity and Inferences</vt:lpstr>
      <vt:lpstr>Structure</vt:lpstr>
      <vt:lpstr>What does validity evidence look like?</vt:lpstr>
      <vt:lpstr>Schmidt &amp; Hunter (1998)</vt:lpstr>
      <vt:lpstr>Using Schmidt &amp; Hunters (1998) findings</vt:lpstr>
      <vt:lpstr>DOPISDO (Dr Oliver’s Personality Inventory Scale Is for Demonstration Only’ )</vt:lpstr>
      <vt:lpstr>Predicting sleeping at work</vt:lpstr>
      <vt:lpstr>Sleep on the Job?</vt:lpstr>
      <vt:lpstr>Points to Consider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Validity and Inferences</dc:title>
  <dc:creator>Oliver Clark</dc:creator>
  <cp:lastModifiedBy>Oliver Clark</cp:lastModifiedBy>
  <cp:revision>1</cp:revision>
  <dcterms:created xsi:type="dcterms:W3CDTF">2023-03-10T09:58:10Z</dcterms:created>
  <dcterms:modified xsi:type="dcterms:W3CDTF">2023-03-10T11:32:58Z</dcterms:modified>
</cp:coreProperties>
</file>