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1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3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8772-ABDF-4097-A8F5-1D4265F1CC7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B84C-C46B-4673-9068-4416E5A6F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4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D717B3-AE39-4EFA-91AE-67AF2CED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Psychological Measurement Assignment:</a:t>
            </a:r>
            <a:br>
              <a:rPr lang="en-GB" sz="4000">
                <a:solidFill>
                  <a:schemeClr val="tx2"/>
                </a:solidFill>
              </a:rPr>
            </a:br>
            <a:r>
              <a:rPr lang="en-GB" sz="4000">
                <a:solidFill>
                  <a:schemeClr val="tx2"/>
                </a:solidFill>
              </a:rPr>
              <a:t>Test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F4C24-38D3-438C-828C-EADAB8A0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Dr Oliver Clark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303C5A0B-BE89-4EDE-8189-4B830AA3617D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22DF47B9-BE60-42B5-BADB-7B3501CBABC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09C81EB-FD75-4E84-B74D-B635CA8FD5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ghtning Bolt 6" descr="-">
            <a:extLst>
              <a:ext uri="{FF2B5EF4-FFF2-40B4-BE49-F238E27FC236}">
                <a16:creationId xmlns:a16="http://schemas.microsoft.com/office/drawing/2014/main" id="{9699E778-04FE-4229-A8A8-272807CE2AC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8"/>
    </mc:Choice>
    <mc:Fallback xmlns="">
      <p:transition spd="slow" advTm="10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8B2-3073-481B-95D8-015AD135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the Manual….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F193-606E-4677-8A2F-B8D787F3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Much like a research report:</a:t>
            </a:r>
          </a:p>
          <a:p>
            <a:r>
              <a:rPr lang="en-GB"/>
              <a:t>Methods</a:t>
            </a:r>
          </a:p>
          <a:p>
            <a:pPr lvl="1"/>
            <a:r>
              <a:rPr lang="en-GB"/>
              <a:t>Who were the participants?</a:t>
            </a:r>
          </a:p>
          <a:p>
            <a:pPr lvl="1"/>
            <a:r>
              <a:rPr lang="en-GB"/>
              <a:t>How was the data collected?</a:t>
            </a:r>
          </a:p>
          <a:p>
            <a:pPr lvl="1"/>
            <a:r>
              <a:rPr lang="en-GB"/>
              <a:t>How should the assessment be conducted?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AEAAAC3-63D0-40F5-AE7D-51F63732997D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68"/>
    </mc:Choice>
    <mc:Fallback xmlns="">
      <p:transition spd="slow" advTm="660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8B2-3073-481B-95D8-015AD135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the Manual….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F193-606E-4677-8A2F-B8D787F3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Results</a:t>
            </a:r>
          </a:p>
          <a:p>
            <a:pPr lvl="1"/>
            <a:r>
              <a:rPr lang="en-GB"/>
              <a:t>Assumption Checks</a:t>
            </a:r>
          </a:p>
          <a:p>
            <a:pPr lvl="1"/>
            <a:r>
              <a:rPr lang="en-GB"/>
              <a:t>Factor Analysis</a:t>
            </a:r>
          </a:p>
          <a:p>
            <a:pPr lvl="1"/>
            <a:r>
              <a:rPr lang="en-GB"/>
              <a:t>Reliability</a:t>
            </a:r>
          </a:p>
          <a:p>
            <a:pPr lvl="1"/>
            <a:r>
              <a:rPr lang="en-GB"/>
              <a:t>Validity evidence if available</a:t>
            </a:r>
          </a:p>
          <a:p>
            <a:pPr lvl="1"/>
            <a:r>
              <a:rPr lang="en-GB"/>
              <a:t>Percentiles</a:t>
            </a:r>
          </a:p>
          <a:p>
            <a:pPr lvl="1"/>
            <a:r>
              <a:rPr lang="en-GB"/>
              <a:t>Means</a:t>
            </a:r>
          </a:p>
          <a:p>
            <a:pPr lvl="1"/>
            <a:r>
              <a:rPr lang="en-GB"/>
              <a:t>SD’s</a:t>
            </a:r>
          </a:p>
          <a:p>
            <a:pPr lvl="1"/>
            <a:r>
              <a:rPr lang="en-GB"/>
              <a:t>Standard Error of Measurement (CTT)</a:t>
            </a:r>
          </a:p>
          <a:p>
            <a:pPr lvl="1"/>
            <a:r>
              <a:rPr lang="en-GB"/>
              <a:t>Differential Item Functions (IRT)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5B0B2B-0C26-47D0-BEC8-1F59DC527906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16"/>
    </mc:Choice>
    <mc:Fallback xmlns="">
      <p:transition spd="slow" advTm="873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8B2-3073-481B-95D8-015AD135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the Manual….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F193-606E-4677-8A2F-B8D787F3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Application in Part 2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0DF59C0-4DA2-4AF7-843E-E633B97A38DA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8"/>
    </mc:Choice>
    <mc:Fallback xmlns="">
      <p:transition spd="slow" advTm="169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2AA7-02D5-415B-B354-7FE29FBD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163-BE2A-4EEE-A3ED-BCECD9D4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an integrated knowledge and critical understanding of the variety of principles and techniques that underpin the measurement of psychological attributes </a:t>
            </a:r>
            <a:endParaRPr lang="en-GB" sz="4800" b="0" i="0" u="none" strike="noStrike">
              <a:effectLst/>
              <a:latin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0C89F36-0632-40A7-B437-E15C6A4639AC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5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8"/>
    </mc:Choice>
    <mc:Fallback xmlns="">
      <p:transition spd="slow" advTm="20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2AA7-02D5-415B-B354-7FE29FBD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163-BE2A-4EEE-A3ED-BCECD9D4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Possible Scenarios:</a:t>
            </a:r>
          </a:p>
          <a:p>
            <a:pPr lvl="1"/>
            <a:r>
              <a:rPr lang="en-GB"/>
              <a:t>Police Recruitment</a:t>
            </a:r>
          </a:p>
          <a:p>
            <a:pPr lvl="1"/>
            <a:r>
              <a:rPr lang="en-GB"/>
              <a:t>Family Court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9F262ED-2A18-46CD-8BE7-AA45A62AB83E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0"/>
    </mc:Choice>
    <mc:Fallback xmlns="">
      <p:transition spd="slow" advTm="40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7F42-34C3-4AEC-AC3E-6B4F743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Choose a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3B11-FE50-4EEE-81C1-AB275901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Police Officers should be reliable, so conscientiousness could help with screening</a:t>
            </a:r>
          </a:p>
          <a:p>
            <a:r>
              <a:rPr lang="en-GB"/>
              <a:t>Machiavellianism is associated with manipulativeness and so this might be useful in family court</a:t>
            </a:r>
          </a:p>
          <a:p>
            <a:endParaRPr lang="en-GB"/>
          </a:p>
          <a:p>
            <a:r>
              <a:rPr lang="en-GB"/>
              <a:t>Provide evidence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A1BE137-0CAC-49FD-8951-B4AC3BF649C5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28"/>
    </mc:Choice>
    <mc:Fallback xmlns="">
      <p:transition spd="slow" advTm="931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646B692-CFCF-4EAB-8B14-2ADAC180EE1B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38F3A-ED7C-47BA-B66D-84DA0B65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4AC20F-428D-4D6F-8F78-4B1429FDA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37547"/>
              </p:ext>
            </p:extLst>
          </p:nvPr>
        </p:nvGraphicFramePr>
        <p:xfrm>
          <a:off x="485775" y="1445895"/>
          <a:ext cx="11220450" cy="504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133307117"/>
                    </a:ext>
                  </a:extLst>
                </a:gridCol>
                <a:gridCol w="10134600">
                  <a:extLst>
                    <a:ext uri="{9D8B030D-6E8A-4147-A177-3AD203B41FA5}">
                      <a16:colId xmlns:a16="http://schemas.microsoft.com/office/drawing/2014/main" val="39929123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16PF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Cattell's 16 Personality Factors Test with items from the IPIP.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92241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NPI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Narcissistic Personality Inventory, constructed with the version from </a:t>
                      </a:r>
                      <a:r>
                        <a:rPr lang="en-GB" sz="1400" u="none" strike="noStrike" err="1">
                          <a:effectLst/>
                        </a:rPr>
                        <a:t>Raskin</a:t>
                      </a:r>
                      <a:r>
                        <a:rPr lang="en-GB" sz="1400" u="none" strike="noStrike">
                          <a:effectLst/>
                        </a:rPr>
                        <a:t> and Terry (1988).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753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MACHIV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</a:t>
                      </a:r>
                      <a:r>
                        <a:rPr lang="en-GB" sz="1400" u="none" strike="noStrike" err="1">
                          <a:effectLst/>
                        </a:rPr>
                        <a:t>Machivallianism</a:t>
                      </a:r>
                      <a:r>
                        <a:rPr lang="en-GB" sz="1400" u="none" strike="noStrike">
                          <a:effectLst/>
                        </a:rPr>
                        <a:t> Test, a version of the MACH-IV from Christie and Geis (1970)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821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BIG5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Big Five Personality Test, constructed with items from the International Personality Item Pool.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436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TMA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Taylor Manifest Anxiety Scale, from Taylor (1953).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0039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HSQ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</a:t>
                      </a:r>
                      <a:r>
                        <a:rPr lang="en-GB" sz="1400" u="none" strike="noStrike" err="1">
                          <a:effectLst/>
                        </a:rPr>
                        <a:t>Humor</a:t>
                      </a:r>
                      <a:r>
                        <a:rPr lang="en-GB" sz="1400" u="none" strike="noStrike">
                          <a:effectLst/>
                        </a:rPr>
                        <a:t> Styles Questionnaire, from Martin et. al. (2003).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2117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EQSQ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Empathizing-Systemizing Test, a combined version of Simon Baron-Cohen's empathizing and systemizing quotients.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33704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RIASEC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Holland Code (RIASEC) Test, constructed with public domain items from the Interest Item Pool.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939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Sexual Compulsivity Scale from </a:t>
                      </a:r>
                      <a:r>
                        <a:rPr lang="en-GB" sz="1400" u="none" strike="noStrike" err="1">
                          <a:effectLst/>
                        </a:rPr>
                        <a:t>Kalichman</a:t>
                      </a:r>
                      <a:r>
                        <a:rPr lang="en-GB" sz="1400" u="none" strike="noStrike">
                          <a:effectLst/>
                        </a:rPr>
                        <a:t> and </a:t>
                      </a:r>
                      <a:r>
                        <a:rPr lang="en-GB" sz="1400" u="none" strike="noStrike" err="1">
                          <a:effectLst/>
                        </a:rPr>
                        <a:t>Rompa</a:t>
                      </a:r>
                      <a:r>
                        <a:rPr lang="en-GB" sz="1400" u="none" strike="noStrike">
                          <a:effectLst/>
                        </a:rPr>
                        <a:t> (1995).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72689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RSE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Rosenberg Self-Esteem Scale.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7560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IQ1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an experimental IQ Test previously offered on this website.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7967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ECR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Experiences in Close Relationships Scale.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5342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CFCS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Consideration of Future Consequences Scale.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0674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MSSCQ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Multidimensional Sexual Self-Concept Questionnaire.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19103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HSN_DD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Hypersensitive Narcissism Scale and The Dirty Dozen.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665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SD3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Short Dark Triad by </a:t>
                      </a:r>
                      <a:r>
                        <a:rPr lang="en-GB" sz="1400" u="none" strike="noStrike" err="1">
                          <a:effectLst/>
                        </a:rPr>
                        <a:t>Paulhus</a:t>
                      </a:r>
                      <a:r>
                        <a:rPr lang="en-GB" sz="1400" u="none" strike="noStrike">
                          <a:effectLst/>
                        </a:rPr>
                        <a:t> and Jones (2011).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01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FPS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Feminist Perspectives Scale, from Henley, N.; Meng, K.; O'Brien, D.; McCarthy, W.; </a:t>
                      </a:r>
                      <a:r>
                        <a:rPr lang="en-GB" sz="1400" u="none" strike="noStrike" err="1">
                          <a:effectLst/>
                        </a:rPr>
                        <a:t>Sockloskie</a:t>
                      </a:r>
                      <a:r>
                        <a:rPr lang="en-GB" sz="1400" u="none" strike="noStrike">
                          <a:effectLst/>
                        </a:rPr>
                        <a:t>, R. (1998). "Developing a Scale to Measure the Diversity of Feminist Attitudes". Psychology of Women Quarterly, 22(2), 317-348.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8307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HEXACO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IPIP HEXACO equivalent scales.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8961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VIQT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Vocabulary IQ Test.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58571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DASS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Depression Anxiety Stress Scales.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1406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FTI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the Fisher Temperament Inventory.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2694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RWAS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Bob Altemeyer's Right-wing Authoritarianism Scale.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300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55"/>
    </mc:Choice>
    <mc:Fallback xmlns="">
      <p:transition spd="slow" advTm="861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C7A4-4D9D-462C-A1FD-4EE82714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Choose Epistemological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BF1E-03AA-4EDA-8C1A-6F5C4A48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Formative or Reflective Models?</a:t>
            </a:r>
          </a:p>
          <a:p>
            <a:r>
              <a:rPr lang="en-GB"/>
              <a:t>Exploratory Factor Analysis or Principal Component Analysis</a:t>
            </a:r>
          </a:p>
          <a:p>
            <a:r>
              <a:rPr lang="en-GB"/>
              <a:t>Confirmatory Factor Analysis?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294827-9CBA-4507-9E16-6AC4FC733496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21"/>
    </mc:Choice>
    <mc:Fallback xmlns="">
      <p:transition spd="slow" advTm="914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94DF-48A0-41F6-8FA4-2B28063D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Choose a Measurement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0031-2AEA-4FD6-B6C5-8156E421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E.g.</a:t>
            </a:r>
          </a:p>
          <a:p>
            <a:r>
              <a:rPr lang="en-GB"/>
              <a:t>Classical Test Theory</a:t>
            </a:r>
          </a:p>
          <a:p>
            <a:r>
              <a:rPr lang="en-GB"/>
              <a:t>Item Response Theory</a:t>
            </a:r>
          </a:p>
          <a:p>
            <a:r>
              <a:rPr lang="en-GB"/>
              <a:t>Generalisability Theory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015E82E-9827-4E12-A4F8-08E73ACDC8D5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2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7"/>
    </mc:Choice>
    <mc:Fallback xmlns="">
      <p:transition spd="slow" advTm="412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8B2-3073-481B-95D8-015AD135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the Manual….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F193-606E-4677-8A2F-B8D787F3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Much like a research report:</a:t>
            </a:r>
          </a:p>
          <a:p>
            <a:r>
              <a:rPr lang="en-GB"/>
              <a:t>Introduction</a:t>
            </a:r>
          </a:p>
          <a:p>
            <a:r>
              <a:rPr lang="en-GB"/>
              <a:t>Methods</a:t>
            </a:r>
          </a:p>
          <a:p>
            <a:r>
              <a:rPr lang="en-GB"/>
              <a:t>Results</a:t>
            </a:r>
          </a:p>
          <a:p>
            <a:r>
              <a:rPr lang="en-GB"/>
              <a:t>Application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80782E5-C637-4E3C-B982-4ED6B8F1A8CB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9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7"/>
    </mc:Choice>
    <mc:Fallback xmlns="">
      <p:transition spd="slow" advTm="284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8B2-3073-481B-95D8-015AD135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the Manual….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F193-606E-4677-8A2F-B8D787F3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Much like a research report:</a:t>
            </a:r>
          </a:p>
          <a:p>
            <a:r>
              <a:rPr lang="en-GB"/>
              <a:t>Introduction</a:t>
            </a:r>
          </a:p>
          <a:p>
            <a:pPr lvl="1"/>
            <a:r>
              <a:rPr lang="en-GB"/>
              <a:t>Most of your critical points will go in here</a:t>
            </a:r>
          </a:p>
          <a:p>
            <a:pPr lvl="1"/>
            <a:r>
              <a:rPr lang="en-GB"/>
              <a:t>Evidence of previous use cases, validity, reliability</a:t>
            </a:r>
          </a:p>
          <a:p>
            <a:pPr lvl="1"/>
            <a:r>
              <a:rPr lang="en-GB"/>
              <a:t>Comparison with other measures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4F7A4D1-D41D-4317-9C14-D7C356C8E55C}"/>
              </a:ext>
            </a:extLst>
          </p:cNvPr>
          <p:cNvSpPr/>
          <p:nvPr/>
        </p:nvSpPr>
        <p:spPr>
          <a:xfrm flipH="1">
            <a:off x="7334250" y="4165152"/>
            <a:ext cx="4857750" cy="2667000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71"/>
    </mc:Choice>
    <mc:Fallback xmlns="">
      <p:transition spd="slow" advTm="12207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4fe4e2d-a8b1-41a5-b60a-f248241b3df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510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Psychological Measurement Assignment: Test Manual</vt:lpstr>
      <vt:lpstr>Test Manual</vt:lpstr>
      <vt:lpstr>Test Manual</vt:lpstr>
      <vt:lpstr>Choose a Construct</vt:lpstr>
      <vt:lpstr>Measures</vt:lpstr>
      <vt:lpstr>Choose Epistemological Assumptions</vt:lpstr>
      <vt:lpstr>Choose a Measurement Model</vt:lpstr>
      <vt:lpstr>Write the Manual….</vt:lpstr>
      <vt:lpstr>Write the Manual….</vt:lpstr>
      <vt:lpstr>Write the Manual….</vt:lpstr>
      <vt:lpstr>Write the Manual….</vt:lpstr>
      <vt:lpstr>Write the Manual….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Assignment: Test Manual</dc:title>
  <dc:creator>Oliver Clark</dc:creator>
  <cp:lastModifiedBy>Oliver Clark</cp:lastModifiedBy>
  <cp:revision>3</cp:revision>
  <dcterms:created xsi:type="dcterms:W3CDTF">2022-12-20T14:41:14Z</dcterms:created>
  <dcterms:modified xsi:type="dcterms:W3CDTF">2023-01-31T11:33:28Z</dcterms:modified>
</cp:coreProperties>
</file>