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EF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F596-B59E-3B9A-6C99-EBE5931C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7D55C-74A5-666F-8393-560E9E331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3FAE-086A-FBB0-1585-0924CCBF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F04F0-A397-AD73-7EFE-0E4589C3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1EE5-168E-B6B5-79E8-B6301452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8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4F10-63A1-E4A1-DA1C-004382AD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F2D82-25BD-3938-B9C0-49CBDCA49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6597-AABA-DC28-D130-5701A034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9F8D-3A7D-DEC2-5B85-1BE9CC99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3502-7085-698D-2761-666B6F8B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19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87839-DF76-BE11-65A0-26A3CDC75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7FCF5-2B31-11C6-4F1C-30222F32D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632E-6051-0EAB-5231-7BAF9CEB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DFE5-7514-EBAE-8470-57D5AA71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63C1-348A-6764-D47A-5CA278A5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79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8A89-0797-8269-4F30-29C908E0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CAA5-A3CC-7773-BBC8-09CFFDD5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59F6-D556-039F-3FA8-0BC48F0A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979D-F0C4-125B-3101-01E9DE0E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6519-3E06-3534-B98E-62668D38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7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9D81-8E0A-772B-82B2-CD9FB695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D2AE-A197-23C6-5646-8F8E04B7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A8F0-EEF2-68A8-C2FB-566FBE3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1B19-B786-F945-8C1D-3F19E5BA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7AF9-8928-B491-DADB-ED2D247F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2499-84C1-0549-03DB-F8525A08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243F-1833-7B44-F49C-39367C6F2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BBBC-99B9-E377-FDF6-4012F3D7B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2C16-D614-BE6B-48EB-B5C2837E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8A89-FDF0-DA5A-998D-C5D48834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8450A-2DFE-D42E-991E-A5914289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7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15EF-F8CC-534D-B419-C242BF2C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F773-1CF1-226D-9BB6-2BA61512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43BEA-8AD2-EF90-843F-BE8D2F43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F518D-4243-C97B-90BB-747FE3043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44CCA-5AB5-8BEE-2336-83A8E6DD8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F2DBB-F4CD-D5AE-4C58-AF78C0E7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20AC-8C8F-FA7C-7876-30F39467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468C0-4476-2155-025D-6822CE0C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633E-0C8F-66B5-368D-D53556AA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FA4B1-AD06-311B-2698-F3A10A35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A646D-DCCC-B573-C5FB-10743109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3A650-1935-0711-DCE0-36815FC5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F47ED-19E2-92A4-DDEF-32AF01C6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C73BD-5E94-DDB0-4B31-739A6E50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40F85-23DC-4FCF-D9E4-768C61C8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9BEA-ECC6-E974-86F5-6C0DF3BB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42AA-522A-C013-E6C7-9F3D010A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D001F-082F-7AB6-1B82-FBD1F15E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2D0D8-B0D6-0598-1086-18A27F4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46B42-D81A-E0F7-D5E3-EF9190F7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E3EDA-11BD-3472-4D20-89CD7D36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5342-6A63-88E8-0763-49E6EDAE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263CB-C5C3-C25E-0EBE-509752271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DC87F-58B3-6CDB-A412-E304C29A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272C-2DFB-D776-2C40-5B5E0EA3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9CF42-8DD9-FE19-0AF3-FC690BA8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307EA-DD2D-83FE-072F-5FC04167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9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22087-8DFF-4D5A-6BBD-0FA49C6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4CE3E-95E7-D995-BC55-418E5EF0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5CB3E-12AF-D0D0-BF62-07653DF59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8C02-499E-4EB2-9A67-787BD299BBC1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63B3-74BC-B103-4AA1-485B41881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91F1-8F46-C917-1FC1-AA4E2F634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B882-D0B6-4AC4-ABAC-9AF5BB777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0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ED613B4-DB31-BCE4-61F9-AFDD660B6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48D5B-A69C-3F59-27C9-B52A5BEAF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DB3096-141F-4680-97AF-FC5A7231F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F09F76-65BF-DCFB-E448-797605639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BCBABB-91B0-5467-9485-70F578944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D70038-15E0-8971-0E27-4189BAFF4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B8872E3-D922-E433-A96C-EB8DCEAC8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444C1A-6B3E-736B-2268-FD2633FE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99A144-0F0C-E0FD-3A66-A5660FBD3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2AA0A2-212D-73D5-737F-F664472D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7DD0841-D65F-9685-A303-D1B19A7BBDA0}"/>
              </a:ext>
            </a:extLst>
          </p:cNvPr>
          <p:cNvSpPr txBox="1">
            <a:spLocks/>
          </p:cNvSpPr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Psychological Measurement Assignment:</a:t>
            </a:r>
            <a:br>
              <a:rPr lang="en-GB" sz="4000" dirty="0">
                <a:solidFill>
                  <a:schemeClr val="bg1">
                    <a:lumMod val="20000"/>
                    <a:lumOff val="80000"/>
                  </a:schemeClr>
                </a:solidFill>
              </a:rPr>
            </a:br>
            <a:r>
              <a:rPr lang="en-GB" sz="40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Feedback Report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BB1ED96-630F-4908-7DA7-F8439D5D7B58}"/>
              </a:ext>
            </a:extLst>
          </p:cNvPr>
          <p:cNvSpPr txBox="1">
            <a:spLocks/>
          </p:cNvSpPr>
          <p:nvPr/>
        </p:nvSpPr>
        <p:spPr>
          <a:xfrm>
            <a:off x="3215729" y="4165152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Dr Oliver Clark</a:t>
            </a:r>
          </a:p>
        </p:txBody>
      </p:sp>
      <p:sp>
        <p:nvSpPr>
          <p:cNvPr id="16" name="Lightning Bolt 15" descr="-">
            <a:extLst>
              <a:ext uri="{FF2B5EF4-FFF2-40B4-BE49-F238E27FC236}">
                <a16:creationId xmlns:a16="http://schemas.microsoft.com/office/drawing/2014/main" id="{72194EA5-333A-E535-1D9F-E5780214C25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ightning Bolt 16" descr="-">
            <a:extLst>
              <a:ext uri="{FF2B5EF4-FFF2-40B4-BE49-F238E27FC236}">
                <a16:creationId xmlns:a16="http://schemas.microsoft.com/office/drawing/2014/main" id="{9F0E621D-DD66-3D9C-0519-5E6566593F4B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ightning Bolt 17" descr="-">
            <a:extLst>
              <a:ext uri="{FF2B5EF4-FFF2-40B4-BE49-F238E27FC236}">
                <a16:creationId xmlns:a16="http://schemas.microsoft.com/office/drawing/2014/main" id="{E42102A5-D612-8E23-A946-E40AE91421DE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ightning Bolt 18" descr="-">
            <a:extLst>
              <a:ext uri="{FF2B5EF4-FFF2-40B4-BE49-F238E27FC236}">
                <a16:creationId xmlns:a16="http://schemas.microsoft.com/office/drawing/2014/main" id="{696A40F2-2367-F537-CE22-1ABF07E113F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95"/>
    </mc:Choice>
    <mc:Fallback xmlns="">
      <p:transition spd="slow" advTm="252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C074-6A03-C685-B351-AE85E688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Desideratum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684D-883E-4E76-959C-3317311D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Appended report sheet and calculations</a:t>
            </a:r>
          </a:p>
          <a:p>
            <a:r>
              <a:rPr lang="en-US" dirty="0">
                <a:solidFill>
                  <a:schemeClr val="bg1"/>
                </a:solidFill>
              </a:rPr>
              <a:t>Items used</a:t>
            </a:r>
          </a:p>
          <a:p>
            <a:r>
              <a:rPr lang="en-US" dirty="0">
                <a:solidFill>
                  <a:schemeClr val="bg1"/>
                </a:solidFill>
              </a:rPr>
              <a:t>Plots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0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32"/>
    </mc:Choice>
    <mc:Fallback xmlns="">
      <p:transition spd="slow" advTm="872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78DF-67F1-27CE-B556-EF30689A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6880-FF95-5E02-699F-BD720887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bg1"/>
                </a:solidFill>
              </a:rPr>
              <a:t>Learning Outcome 2</a:t>
            </a:r>
            <a:r>
              <a:rPr lang="en-GB" sz="2800" dirty="0">
                <a:solidFill>
                  <a:schemeClr val="bg1"/>
                </a:solidFill>
              </a:rPr>
              <a:t>: Interpret and appropriately report the statistical outcomes of psychological measurement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39"/>
    </mc:Choice>
    <mc:Fallback xmlns="">
      <p:transition spd="slow" advTm="2463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78DF-67F1-27CE-B556-EF30689A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Fictional Rationale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6880-FF95-5E02-699F-BD720887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have been asked to package a battery of measures to answer a question</a:t>
            </a:r>
          </a:p>
          <a:p>
            <a:r>
              <a:rPr lang="en-US" dirty="0">
                <a:solidFill>
                  <a:schemeClr val="bg1"/>
                </a:solidFill>
              </a:rPr>
              <a:t>The client will need to know how to report the findings and have an example of how to write these measures up</a:t>
            </a:r>
          </a:p>
          <a:p>
            <a:r>
              <a:rPr lang="en-US" dirty="0">
                <a:solidFill>
                  <a:schemeClr val="bg1"/>
                </a:solidFill>
              </a:rPr>
              <a:t>They will also need to know how to report the findings to a lay audience using appropriate language.</a:t>
            </a:r>
          </a:p>
        </p:txBody>
      </p:sp>
    </p:spTree>
    <p:extLst>
      <p:ext uri="{BB962C8B-B14F-4D97-AF65-F5344CB8AC3E}">
        <p14:creationId xmlns:p14="http://schemas.microsoft.com/office/powerpoint/2010/main" val="30443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0"/>
    </mc:Choice>
    <mc:Fallback xmlns="">
      <p:transition spd="slow" advTm="741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1A8B-83A8-B900-DC78-5DC4CE6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Pedagogical Rationale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6DA2-CE5F-BF90-44EB-38DA84B0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Demonstrate that you know how to use the battery you have packaged</a:t>
            </a:r>
          </a:p>
          <a:p>
            <a:r>
              <a:rPr lang="en-US" dirty="0">
                <a:solidFill>
                  <a:schemeClr val="bg1"/>
                </a:solidFill>
              </a:rPr>
              <a:t>Demonstrate that you can interpret the statistical outcomes competently</a:t>
            </a:r>
          </a:p>
          <a:p>
            <a:r>
              <a:rPr lang="en-US" dirty="0">
                <a:solidFill>
                  <a:schemeClr val="bg1"/>
                </a:solidFill>
              </a:rPr>
              <a:t>Demonstrate that you can provide professional feedback</a:t>
            </a:r>
          </a:p>
          <a:p>
            <a:r>
              <a:rPr lang="en-US" dirty="0">
                <a:solidFill>
                  <a:schemeClr val="bg1"/>
                </a:solidFill>
              </a:rPr>
              <a:t>Demonstrate that you can relate outcomes to real world scenarios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85"/>
    </mc:Choice>
    <mc:Fallback xmlns="">
      <p:transition spd="slow" advTm="260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DBA5-2073-1E83-0D3F-32E49A62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  <a:solidFill>
            <a:schemeClr val="accent6"/>
          </a:solidFill>
        </p:spPr>
        <p:txBody>
          <a:bodyPr anchor="ctr">
            <a:normAutofit/>
          </a:bodyPr>
          <a:lstStyle/>
          <a:p>
            <a:r>
              <a:rPr lang="en-US" sz="2600" dirty="0"/>
              <a:t>Checklist:</a:t>
            </a:r>
            <a:endParaRPr lang="en-GB" sz="2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F67783-55D6-433F-B3B5-CD2B4DDD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5522976" cy="1344168"/>
          </a:xfrm>
          <a:solidFill>
            <a:schemeClr val="accent6"/>
          </a:solidFill>
        </p:spPr>
        <p:txBody>
          <a:bodyPr anchor="ctr">
            <a:normAutofit/>
          </a:bodyPr>
          <a:lstStyle/>
          <a:p>
            <a:r>
              <a:rPr lang="en-US" sz="1700" dirty="0"/>
              <a:t>Stick to this checklist and you can’t go far wrong with this </a:t>
            </a:r>
          </a:p>
          <a:p>
            <a:r>
              <a:rPr lang="en-US" sz="1700" dirty="0"/>
              <a:t>It will be repetitive, but that is fine</a:t>
            </a:r>
          </a:p>
          <a:p>
            <a:r>
              <a:rPr lang="en-US" sz="1700" dirty="0"/>
              <a:t>Make sure the language is </a:t>
            </a:r>
            <a:r>
              <a:rPr lang="en-US" sz="1700" u="sng" dirty="0"/>
              <a:t>clear</a:t>
            </a:r>
            <a:r>
              <a:rPr lang="en-US" sz="1700" dirty="0"/>
              <a:t> and </a:t>
            </a:r>
            <a:r>
              <a:rPr lang="en-US" sz="1700" u="sng" dirty="0"/>
              <a:t>appropriate</a:t>
            </a:r>
            <a:r>
              <a:rPr lang="en-US" sz="1700" dirty="0"/>
              <a:t> for the context</a:t>
            </a:r>
            <a:endParaRPr lang="en-US" sz="1700" u="sng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4D55BC7-F0A3-7A5F-9C8C-C32FF77D8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765036"/>
              </p:ext>
            </p:extLst>
          </p:nvPr>
        </p:nvGraphicFramePr>
        <p:xfrm>
          <a:off x="320040" y="401855"/>
          <a:ext cx="11548872" cy="4406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824">
                  <a:extLst>
                    <a:ext uri="{9D8B030D-6E8A-4147-A177-3AD203B41FA5}">
                      <a16:colId xmlns:a16="http://schemas.microsoft.com/office/drawing/2014/main" val="1216198"/>
                    </a:ext>
                  </a:extLst>
                </a:gridCol>
                <a:gridCol w="9823584">
                  <a:extLst>
                    <a:ext uri="{9D8B030D-6E8A-4147-A177-3AD203B41FA5}">
                      <a16:colId xmlns:a16="http://schemas.microsoft.com/office/drawing/2014/main" val="2120529099"/>
                    </a:ext>
                  </a:extLst>
                </a:gridCol>
                <a:gridCol w="807464">
                  <a:extLst>
                    <a:ext uri="{9D8B030D-6E8A-4147-A177-3AD203B41FA5}">
                      <a16:colId xmlns:a16="http://schemas.microsoft.com/office/drawing/2014/main" val="3813584501"/>
                    </a:ext>
                  </a:extLst>
                </a:gridCol>
              </a:tblGrid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Do you introduce yourself and/or the organisation?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1721973502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remind the reader of the purposes of the report?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780561916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introduce each measure and briefly describe how and when each  was administered?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986599932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give a brief description of the construct each tool measures before describing the score for each test?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1204543744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give a rationale and justification for the use of each measure before describing the score for each test?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2322284304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6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explain clearly the nature of norm group comparison and their relevant characteristics?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3134732497"/>
                  </a:ext>
                </a:extLst>
              </a:tr>
              <a:tr h="48466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7</a:t>
                      </a:r>
                      <a:endParaRPr lang="en-GB" sz="14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describe the meaning of the scale (e.g. percentiles) or scales (e.g. percentiles and T scores) accurately and in terms which the test taker could understand?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4019423610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8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communicate clearly and accurately the score for each measure? 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2103606949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9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communicate clearly and accurately the confidence limits associated with each score?  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3173822985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10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Are any statements implications (e.g. risk,) supported by background information for the test (e.g. validity)?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542181362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11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communicate clearly and accurately any score comparisons made across the measures taken?  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1458883939"/>
                  </a:ext>
                </a:extLst>
              </a:tr>
              <a:tr h="48466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12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Do you give clear guidance as to the appropriate weight to be put on the findings (e.g. such tests are only one source of information about abilities and values)?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3443165125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13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Have you briefly mentioned any ethical guidelines associated with the report?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endParaRPr lang="en-GB" sz="1400" dirty="0">
                        <a:effectLst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1042886706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14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</a:rPr>
                        <a:t>Do you give clear closure to the feedback report?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2044652644"/>
                  </a:ext>
                </a:extLst>
              </a:tr>
              <a:tr h="26436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Have you appended the record sheet and interval plots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tc>
                  <a:txBody>
                    <a:bodyPr/>
                    <a:lstStyle/>
                    <a:p>
                      <a:endParaRPr lang="en-GB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902" marR="81902" marT="0" marB="0"/>
                </a:tc>
                <a:extLst>
                  <a:ext uri="{0D108BD9-81ED-4DB2-BD59-A6C34878D82A}">
                    <a16:rowId xmlns:a16="http://schemas.microsoft.com/office/drawing/2014/main" val="326140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271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5090"/>
    </mc:Choice>
    <mc:Fallback xmlns="">
      <p:transition spd="slow" advTm="550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7644-BFF7-CEC8-014D-6B0A4F16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61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Part 1 - Introductions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577A2-2A67-B0CC-34DE-622E79667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9654"/>
            <a:ext cx="4954749" cy="46896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3786DF-A499-6680-E4EB-7CEA7A55CAED}"/>
              </a:ext>
            </a:extLst>
          </p:cNvPr>
          <p:cNvSpPr/>
          <p:nvPr/>
        </p:nvSpPr>
        <p:spPr>
          <a:xfrm>
            <a:off x="0" y="5657671"/>
            <a:ext cx="53830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EF922"/>
                </a:solidFill>
                <a:latin typeface="Arial Black" panose="020B0A04020102020204" pitchFamily="34" charset="0"/>
              </a:rPr>
              <a:t>AND THE PURPOSE OF THE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30BDB-5145-A883-7FC3-D6C5767F1146}"/>
              </a:ext>
            </a:extLst>
          </p:cNvPr>
          <p:cNvSpPr/>
          <p:nvPr/>
        </p:nvSpPr>
        <p:spPr>
          <a:xfrm>
            <a:off x="6514221" y="295314"/>
            <a:ext cx="53830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EF922"/>
                </a:solidFill>
                <a:latin typeface="Arial Black" panose="020B0A04020102020204" pitchFamily="34" charset="0"/>
              </a:rPr>
              <a:t>AND THE CONSTRUCTS,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6113B-EE9C-A21A-5DD7-CBD7E5BE238D}"/>
              </a:ext>
            </a:extLst>
          </p:cNvPr>
          <p:cNvSpPr/>
          <p:nvPr/>
        </p:nvSpPr>
        <p:spPr>
          <a:xfrm>
            <a:off x="6322853" y="1728341"/>
            <a:ext cx="53830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EF922"/>
                </a:solidFill>
                <a:latin typeface="Arial Black" panose="020B0A04020102020204" pitchFamily="34" charset="0"/>
              </a:rPr>
              <a:t>AND THE MEASURES,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419D6-FD5B-0D9C-C16D-8D3267596DED}"/>
              </a:ext>
            </a:extLst>
          </p:cNvPr>
          <p:cNvSpPr/>
          <p:nvPr/>
        </p:nvSpPr>
        <p:spPr>
          <a:xfrm>
            <a:off x="6322853" y="3214494"/>
            <a:ext cx="53830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EF922"/>
                </a:solidFill>
                <a:latin typeface="Arial Black" panose="020B0A04020102020204" pitchFamily="34" charset="0"/>
              </a:rPr>
              <a:t>AND THE NORM GROUP,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8F86C-B32D-2815-94A3-8C69DE9D2A09}"/>
              </a:ext>
            </a:extLst>
          </p:cNvPr>
          <p:cNvSpPr/>
          <p:nvPr/>
        </p:nvSpPr>
        <p:spPr>
          <a:xfrm>
            <a:off x="4611849" y="6257835"/>
            <a:ext cx="3556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EF922"/>
                </a:solidFill>
                <a:latin typeface="Arial Black" panose="020B0A04020102020204" pitchFamily="34" charset="0"/>
              </a:rPr>
              <a:t>,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F9F3E-72CE-27E4-AD64-81EE85AB88F0}"/>
              </a:ext>
            </a:extLst>
          </p:cNvPr>
          <p:cNvSpPr/>
          <p:nvPr/>
        </p:nvSpPr>
        <p:spPr>
          <a:xfrm>
            <a:off x="5160807" y="4682172"/>
            <a:ext cx="53830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EF922"/>
                </a:solidFill>
                <a:latin typeface="Arial Black" panose="020B0A04020102020204" pitchFamily="34" charset="0"/>
              </a:rPr>
              <a:t>AND STANDARDISED SCALES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3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63"/>
    </mc:Choice>
    <mc:Fallback xmlns="">
      <p:transition spd="slow" advTm="53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87D2-04DC-F78B-2AF4-3E3D1F8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1: Introductions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2F74-293A-B35E-0088-A278F635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Introduce yourself</a:t>
            </a:r>
          </a:p>
          <a:p>
            <a:r>
              <a:rPr lang="en-US" dirty="0">
                <a:solidFill>
                  <a:schemeClr val="bg1"/>
                </a:solidFill>
              </a:rPr>
              <a:t>The purpose of the report</a:t>
            </a:r>
          </a:p>
          <a:p>
            <a:r>
              <a:rPr lang="en-US" dirty="0">
                <a:solidFill>
                  <a:schemeClr val="bg1"/>
                </a:solidFill>
              </a:rPr>
              <a:t>The constructs you are interested in</a:t>
            </a:r>
          </a:p>
          <a:p>
            <a:r>
              <a:rPr lang="en-US" dirty="0">
                <a:solidFill>
                  <a:schemeClr val="bg1"/>
                </a:solidFill>
              </a:rPr>
              <a:t>The measures you are using</a:t>
            </a:r>
          </a:p>
          <a:p>
            <a:r>
              <a:rPr lang="en-US" dirty="0">
                <a:solidFill>
                  <a:schemeClr val="bg1"/>
                </a:solidFill>
              </a:rPr>
              <a:t>The norm group</a:t>
            </a:r>
          </a:p>
          <a:p>
            <a:r>
              <a:rPr lang="en-GB" dirty="0">
                <a:solidFill>
                  <a:schemeClr val="bg1"/>
                </a:solidFill>
              </a:rPr>
              <a:t>The standardised scales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2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88"/>
    </mc:Choice>
    <mc:Fallback xmlns="">
      <p:transition spd="slow" advTm="301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A30A-6265-1B89-9EA7-76BA1BE3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2: Present the Score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C8BC-753C-C5A5-FDDD-081C7600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have been given a fictitious score</a:t>
            </a:r>
          </a:p>
          <a:p>
            <a:r>
              <a:rPr lang="en-GB" dirty="0">
                <a:solidFill>
                  <a:schemeClr val="bg1"/>
                </a:solidFill>
              </a:rPr>
              <a:t>Statistically compare this with the norm group</a:t>
            </a:r>
          </a:p>
          <a:p>
            <a:r>
              <a:rPr lang="en-GB" dirty="0">
                <a:solidFill>
                  <a:schemeClr val="bg1"/>
                </a:solidFill>
              </a:rPr>
              <a:t>Determine how far from the mean the person is</a:t>
            </a:r>
          </a:p>
          <a:p>
            <a:r>
              <a:rPr lang="en-GB" dirty="0">
                <a:solidFill>
                  <a:schemeClr val="bg1"/>
                </a:solidFill>
              </a:rPr>
              <a:t>Provide a margin of error</a:t>
            </a:r>
          </a:p>
          <a:p>
            <a:r>
              <a:rPr lang="en-GB" dirty="0">
                <a:solidFill>
                  <a:schemeClr val="bg1"/>
                </a:solidFill>
              </a:rPr>
              <a:t>Interpret the score in real world terms (with references)</a:t>
            </a:r>
          </a:p>
        </p:txBody>
      </p:sp>
    </p:spTree>
    <p:extLst>
      <p:ext uri="{BB962C8B-B14F-4D97-AF65-F5344CB8AC3E}">
        <p14:creationId xmlns:p14="http://schemas.microsoft.com/office/powerpoint/2010/main" val="18714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92"/>
    </mc:Choice>
    <mc:Fallback xmlns="">
      <p:transition spd="slow" advTm="908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F9E1-45DB-CB85-194F-2386CCB3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3: Close the Report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6635-7181-D209-1ABB-2CA515A6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 a brief summary of the person’s profile – e.g. what do all the scores together tell us about them?</a:t>
            </a:r>
          </a:p>
          <a:p>
            <a:r>
              <a:rPr lang="en-US" dirty="0">
                <a:solidFill>
                  <a:schemeClr val="bg1"/>
                </a:solidFill>
              </a:rPr>
              <a:t>Discuss the limitations of the battery (e.g. just one source of information)</a:t>
            </a:r>
          </a:p>
          <a:p>
            <a:r>
              <a:rPr lang="en-US" dirty="0">
                <a:solidFill>
                  <a:schemeClr val="bg1"/>
                </a:solidFill>
              </a:rPr>
              <a:t>Mention any ethical guidelines that you have adhered to.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3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02"/>
    </mc:Choice>
    <mc:Fallback xmlns="">
      <p:transition spd="slow" advTm="7120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7300cdd-69fe-41d7-9c8a-18d39bfe04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4.7|1|7|4.7|12.4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rgbClr val="FFFFFF"/>
      </a:lt1>
      <a:dk2>
        <a:srgbClr val="505046"/>
      </a:dk2>
      <a:lt2>
        <a:srgbClr val="E84C22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613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Tw Cen MT</vt:lpstr>
      <vt:lpstr>Office Theme</vt:lpstr>
      <vt:lpstr>PowerPoint Presentation</vt:lpstr>
      <vt:lpstr>Learning Outcomes</vt:lpstr>
      <vt:lpstr>Fictional Rationale</vt:lpstr>
      <vt:lpstr>Pedagogical Rationale</vt:lpstr>
      <vt:lpstr>Checklist:</vt:lpstr>
      <vt:lpstr>Part 1 - Introductions</vt:lpstr>
      <vt:lpstr>Part 1: Introductions</vt:lpstr>
      <vt:lpstr>Part 2: Present the Score</vt:lpstr>
      <vt:lpstr>Part 3: Close the Report</vt:lpstr>
      <vt:lpstr>Desideratum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Assignment: Example Feedback</dc:title>
  <dc:creator>Oliver Clark</dc:creator>
  <cp:lastModifiedBy>Oliver Clark</cp:lastModifiedBy>
  <cp:revision>4</cp:revision>
  <dcterms:created xsi:type="dcterms:W3CDTF">2023-01-06T14:46:21Z</dcterms:created>
  <dcterms:modified xsi:type="dcterms:W3CDTF">2023-01-31T11:34:21Z</dcterms:modified>
</cp:coreProperties>
</file>