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9"/>
  </p:notesMasterIdLst>
  <p:sldIdLst>
    <p:sldId id="256" r:id="rId2"/>
    <p:sldId id="257" r:id="rId3"/>
    <p:sldId id="259" r:id="rId4"/>
    <p:sldId id="258" r:id="rId5"/>
    <p:sldId id="261" r:id="rId6"/>
    <p:sldId id="260" r:id="rId7"/>
    <p:sldId id="262" r:id="rId8"/>
    <p:sldId id="263" r:id="rId9"/>
    <p:sldId id="271" r:id="rId10"/>
    <p:sldId id="272" r:id="rId11"/>
    <p:sldId id="264" r:id="rId12"/>
    <p:sldId id="265" r:id="rId13"/>
    <p:sldId id="266" r:id="rId14"/>
    <p:sldId id="267" r:id="rId15"/>
    <p:sldId id="269" r:id="rId16"/>
    <p:sldId id="268"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86122"/>
  </p:normalViewPr>
  <p:slideViewPr>
    <p:cSldViewPr snapToGrid="0" snapToObjects="1">
      <p:cViewPr varScale="1">
        <p:scale>
          <a:sx n="65" d="100"/>
          <a:sy n="65" d="100"/>
        </p:scale>
        <p:origin x="180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E6BEA9-A066-4D46-AAF3-C456BA878177}" type="datetimeFigureOut">
              <a:rPr lang="en-US" smtClean="0"/>
              <a:t>1/27/2023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EAEA64-7962-3C49-ABFC-49F6FF98497F}" type="slidenum">
              <a:rPr lang="en-US" smtClean="0"/>
              <a:t>‹#›</a:t>
            </a:fld>
            <a:endParaRPr lang="en-US"/>
          </a:p>
        </p:txBody>
      </p:sp>
    </p:spTree>
    <p:extLst>
      <p:ext uri="{BB962C8B-B14F-4D97-AF65-F5344CB8AC3E}">
        <p14:creationId xmlns:p14="http://schemas.microsoft.com/office/powerpoint/2010/main" val="2136479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now have a set of items that represent a construct that we are interested in.  We have a couple of ways to deal with these items.  We can use the latent variable theory approach and look at probabilities that </a:t>
            </a:r>
            <a:r>
              <a:rPr lang="en-US" dirty="0" err="1"/>
              <a:t>likert</a:t>
            </a:r>
            <a:r>
              <a:rPr lang="en-US" dirty="0"/>
              <a:t> point will be selected – or we can take a classical test theory approach which is what we will be doing in this module.  When we decide to </a:t>
            </a:r>
            <a:r>
              <a:rPr lang="en-US" dirty="0" err="1"/>
              <a:t>summarise</a:t>
            </a:r>
            <a:r>
              <a:rPr lang="en-US" dirty="0"/>
              <a:t> the set of items into a single number as per CTT we can either take the sum of all of the items, or we can take the mean average score of the items.  If we are measuring ability, so if there are correct or incorrect items, the sum scores are more informative – for example – you got 30 out of 35 correct.  This is not the case with personality attributes – when participants answer these questionnaires, it’s usually on a </a:t>
            </a:r>
            <a:r>
              <a:rPr lang="en-US" dirty="0" err="1"/>
              <a:t>likert</a:t>
            </a:r>
            <a:r>
              <a:rPr lang="en-US" dirty="0"/>
              <a:t> scale that ranges, for example, from strongly disagree to strongly agree.  A score of 20/50 on an extraversion scale is not as easy to interpret.  If we take the mean of the 10 items then we end up with 3/7 which can be matched to a point on a </a:t>
            </a:r>
            <a:r>
              <a:rPr lang="en-US" dirty="0" err="1"/>
              <a:t>likert</a:t>
            </a:r>
            <a:r>
              <a:rPr lang="en-US" dirty="0"/>
              <a:t> scale – this can be reported back to the user such that ‘A score of 2 on the means that you slightly disagree with items related to extraversion’.</a:t>
            </a:r>
          </a:p>
        </p:txBody>
      </p:sp>
      <p:sp>
        <p:nvSpPr>
          <p:cNvPr id="4" name="Slide Number Placeholder 3"/>
          <p:cNvSpPr>
            <a:spLocks noGrp="1"/>
          </p:cNvSpPr>
          <p:nvPr>
            <p:ph type="sldNum" sz="quarter" idx="5"/>
          </p:nvPr>
        </p:nvSpPr>
        <p:spPr/>
        <p:txBody>
          <a:bodyPr/>
          <a:lstStyle/>
          <a:p>
            <a:fld id="{01EAEA64-7962-3C49-ABFC-49F6FF98497F}" type="slidenum">
              <a:rPr lang="en-US" smtClean="0"/>
              <a:t>3</a:t>
            </a:fld>
            <a:endParaRPr lang="en-US"/>
          </a:p>
        </p:txBody>
      </p:sp>
    </p:spTree>
    <p:extLst>
      <p:ext uri="{BB962C8B-B14F-4D97-AF65-F5344CB8AC3E}">
        <p14:creationId xmlns:p14="http://schemas.microsoft.com/office/powerpoint/2010/main" val="4666532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Earlier I mentioned the standard error of the mean in relation to the AMMSA.  The standard error of the mean is the standard deviation of differences in sample means.  We can take a rough estimate from the </a:t>
            </a:r>
            <a:r>
              <a:rPr lang="en-GB" dirty="0" err="1"/>
              <a:t>gerger</a:t>
            </a:r>
            <a:r>
              <a:rPr lang="en-GB" dirty="0"/>
              <a:t> papers</a:t>
            </a:r>
          </a:p>
        </p:txBody>
      </p:sp>
      <p:sp>
        <p:nvSpPr>
          <p:cNvPr id="4" name="Slide Number Placeholder 3"/>
          <p:cNvSpPr>
            <a:spLocks noGrp="1"/>
          </p:cNvSpPr>
          <p:nvPr>
            <p:ph type="sldNum" sz="quarter" idx="5"/>
          </p:nvPr>
        </p:nvSpPr>
        <p:spPr/>
        <p:txBody>
          <a:bodyPr/>
          <a:lstStyle/>
          <a:p>
            <a:fld id="{01EAEA64-7962-3C49-ABFC-49F6FF98497F}" type="slidenum">
              <a:rPr lang="en-US" smtClean="0"/>
              <a:t>12</a:t>
            </a:fld>
            <a:endParaRPr lang="en-US"/>
          </a:p>
        </p:txBody>
      </p:sp>
    </p:spTree>
    <p:extLst>
      <p:ext uri="{BB962C8B-B14F-4D97-AF65-F5344CB8AC3E}">
        <p14:creationId xmlns:p14="http://schemas.microsoft.com/office/powerpoint/2010/main" val="26587860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Earlier I mentioned the standard error of the mean in relation to the AMMSA.  The standard error of the mean is the standard deviation of differences in sample means.  We can take a rough estimate from the </a:t>
            </a:r>
            <a:r>
              <a:rPr lang="en-GB" dirty="0" err="1"/>
              <a:t>gerger</a:t>
            </a:r>
            <a:r>
              <a:rPr lang="en-GB" dirty="0"/>
              <a:t> papers</a:t>
            </a:r>
          </a:p>
        </p:txBody>
      </p:sp>
      <p:sp>
        <p:nvSpPr>
          <p:cNvPr id="4" name="Slide Number Placeholder 3"/>
          <p:cNvSpPr>
            <a:spLocks noGrp="1"/>
          </p:cNvSpPr>
          <p:nvPr>
            <p:ph type="sldNum" sz="quarter" idx="5"/>
          </p:nvPr>
        </p:nvSpPr>
        <p:spPr/>
        <p:txBody>
          <a:bodyPr/>
          <a:lstStyle/>
          <a:p>
            <a:fld id="{01EAEA64-7962-3C49-ABFC-49F6FF98497F}" type="slidenum">
              <a:rPr lang="en-US" smtClean="0"/>
              <a:t>13</a:t>
            </a:fld>
            <a:endParaRPr lang="en-US"/>
          </a:p>
        </p:txBody>
      </p:sp>
    </p:spTree>
    <p:extLst>
      <p:ext uri="{BB962C8B-B14F-4D97-AF65-F5344CB8AC3E}">
        <p14:creationId xmlns:p14="http://schemas.microsoft.com/office/powerpoint/2010/main" val="204263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Once we have an estimate of sampling error, we can think about the long-run range of means that we would expect to observe under repeated samples. So based on the </a:t>
            </a:r>
            <a:r>
              <a:rPr lang="en-GB" dirty="0" err="1"/>
              <a:t>Gerger</a:t>
            </a:r>
            <a:r>
              <a:rPr lang="en-GB" dirty="0"/>
              <a:t> paper, if we assume incorrectly that this grand mean of means of 3.35 is a perfect representation of the population mean, and we have a standard error of 0.183 we can plot this as a normal distribution.  Now we can say that we would expect 68% of means  to fall between plus or minus one standard error of the mean.  So in other words, if 10 of my dissertation students each took an independent sample of 200 participants, the 7 of their means would cluster around the population mean.  Unfortunately we don’t know what the population mean is, so we can’t find out the exact standard error, but we can approximate it from the sample standard deviation and the sample size</a:t>
            </a:r>
          </a:p>
        </p:txBody>
      </p:sp>
      <p:sp>
        <p:nvSpPr>
          <p:cNvPr id="4" name="Slide Number Placeholder 3"/>
          <p:cNvSpPr>
            <a:spLocks noGrp="1"/>
          </p:cNvSpPr>
          <p:nvPr>
            <p:ph type="sldNum" sz="quarter" idx="5"/>
          </p:nvPr>
        </p:nvSpPr>
        <p:spPr/>
        <p:txBody>
          <a:bodyPr/>
          <a:lstStyle/>
          <a:p>
            <a:fld id="{01EAEA64-7962-3C49-ABFC-49F6FF98497F}" type="slidenum">
              <a:rPr lang="en-US" smtClean="0"/>
              <a:t>14</a:t>
            </a:fld>
            <a:endParaRPr lang="en-US"/>
          </a:p>
        </p:txBody>
      </p:sp>
    </p:spTree>
    <p:extLst>
      <p:ext uri="{BB962C8B-B14F-4D97-AF65-F5344CB8AC3E}">
        <p14:creationId xmlns:p14="http://schemas.microsoft.com/office/powerpoint/2010/main" val="29586145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Using this equation to estimate the standard error of the mean allows us to estimate the accuracy of our mean estimate</a:t>
            </a:r>
          </a:p>
        </p:txBody>
      </p:sp>
      <p:sp>
        <p:nvSpPr>
          <p:cNvPr id="4" name="Slide Number Placeholder 3"/>
          <p:cNvSpPr>
            <a:spLocks noGrp="1"/>
          </p:cNvSpPr>
          <p:nvPr>
            <p:ph type="sldNum" sz="quarter" idx="5"/>
          </p:nvPr>
        </p:nvSpPr>
        <p:spPr/>
        <p:txBody>
          <a:bodyPr/>
          <a:lstStyle/>
          <a:p>
            <a:fld id="{01EAEA64-7962-3C49-ABFC-49F6FF98497F}" type="slidenum">
              <a:rPr lang="en-US" smtClean="0"/>
              <a:t>15</a:t>
            </a:fld>
            <a:endParaRPr lang="en-US"/>
          </a:p>
        </p:txBody>
      </p:sp>
    </p:spTree>
    <p:extLst>
      <p:ext uri="{BB962C8B-B14F-4D97-AF65-F5344CB8AC3E}">
        <p14:creationId xmlns:p14="http://schemas.microsoft.com/office/powerpoint/2010/main" val="17802041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we were to repeat this study 100 times, 68% of our means would be within plus or minus one standard error, and 95% of our means would be within 2 standard errors.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we have captured the population mean, then 68% of scores will fall between these two values – but we don’t know if we’ve captured the population mean! </a:t>
            </a:r>
          </a:p>
          <a:p>
            <a:endParaRPr lang="en-GB" dirty="0"/>
          </a:p>
        </p:txBody>
      </p:sp>
      <p:sp>
        <p:nvSpPr>
          <p:cNvPr id="4" name="Slide Number Placeholder 3"/>
          <p:cNvSpPr>
            <a:spLocks noGrp="1"/>
          </p:cNvSpPr>
          <p:nvPr>
            <p:ph type="sldNum" sz="quarter" idx="5"/>
          </p:nvPr>
        </p:nvSpPr>
        <p:spPr/>
        <p:txBody>
          <a:bodyPr/>
          <a:lstStyle/>
          <a:p>
            <a:fld id="{01EAEA64-7962-3C49-ABFC-49F6FF98497F}" type="slidenum">
              <a:rPr lang="en-US" smtClean="0"/>
              <a:t>16</a:t>
            </a:fld>
            <a:endParaRPr lang="en-US"/>
          </a:p>
        </p:txBody>
      </p:sp>
    </p:spTree>
    <p:extLst>
      <p:ext uri="{BB962C8B-B14F-4D97-AF65-F5344CB8AC3E}">
        <p14:creationId xmlns:p14="http://schemas.microsoft.com/office/powerpoint/2010/main" val="3564794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we have a single sum or a mean score for a person, by extension we assume that if everybody in the whole world took the measure, then we would know what a typical score is, and how much variation in these scores we would expect to see.  Unfortunately this would be virtually impossible to do, so we have to take smaller, representative, samples and make inferences about the population from this.</a:t>
            </a:r>
          </a:p>
          <a:p>
            <a:br>
              <a:rPr lang="en-US" dirty="0"/>
            </a:br>
            <a:r>
              <a:rPr lang="en-US" dirty="0"/>
              <a:t>If we were to do this, [click] we would expect that the vast majority of scores would fall around the mean average, and as scores get more extreme they become much rarer – this creates what is known as a normal distribution which is shaped like a bell.  In a non-skewed normal distribution, the mean, median, and mode are in the same position – right in the middle.</a:t>
            </a:r>
          </a:p>
          <a:p>
            <a:endParaRPr lang="en-US" dirty="0"/>
          </a:p>
          <a:p>
            <a:r>
              <a:rPr lang="en-US" dirty="0"/>
              <a:t>Because we assume this shape at a population level, we also need to make sure this pattern is represented in any samples that we take.</a:t>
            </a:r>
          </a:p>
          <a:p>
            <a:endParaRPr lang="en-US" dirty="0"/>
          </a:p>
        </p:txBody>
      </p:sp>
      <p:sp>
        <p:nvSpPr>
          <p:cNvPr id="4" name="Slide Number Placeholder 3"/>
          <p:cNvSpPr>
            <a:spLocks noGrp="1"/>
          </p:cNvSpPr>
          <p:nvPr>
            <p:ph type="sldNum" sz="quarter" idx="5"/>
          </p:nvPr>
        </p:nvSpPr>
        <p:spPr/>
        <p:txBody>
          <a:bodyPr/>
          <a:lstStyle/>
          <a:p>
            <a:fld id="{01EAEA64-7962-3C49-ABFC-49F6FF98497F}" type="slidenum">
              <a:rPr lang="en-US" smtClean="0"/>
              <a:t>4</a:t>
            </a:fld>
            <a:endParaRPr lang="en-US"/>
          </a:p>
        </p:txBody>
      </p:sp>
    </p:spTree>
    <p:extLst>
      <p:ext uri="{BB962C8B-B14F-4D97-AF65-F5344CB8AC3E}">
        <p14:creationId xmlns:p14="http://schemas.microsoft.com/office/powerpoint/2010/main" val="517444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an example – if everyone in the whole world completed the Acceptance of Modern Myths about Sexual Aggression scale [click[ – we would know what the global mean and standard deviation were.  </a:t>
            </a:r>
            <a:r>
              <a:rPr lang="en-US" dirty="0" err="1"/>
              <a:t>Gerger</a:t>
            </a:r>
            <a:r>
              <a:rPr lang="en-US" dirty="0"/>
              <a:t> and others couldn’t do this in 2007, so they ran four studies with a total of 1279 participants and attempted to estimate the population mean – the values of which can be seen in their paper.  Because these are not population means [click], there will be sampling error, and we can see that the mean dashes about between studies, and will continue to under replications.  This is because of sampling error, and the degree to which the sample mean dashes about is quantified as the Standard Error of the Mean.  A large standard error of the mean will mean that repeated samples will have wildly different means. A well constructed study with a representative sample will be ‘good enough’.</a:t>
            </a:r>
          </a:p>
        </p:txBody>
      </p:sp>
      <p:sp>
        <p:nvSpPr>
          <p:cNvPr id="4" name="Slide Number Placeholder 3"/>
          <p:cNvSpPr>
            <a:spLocks noGrp="1"/>
          </p:cNvSpPr>
          <p:nvPr>
            <p:ph type="sldNum" sz="quarter" idx="5"/>
          </p:nvPr>
        </p:nvSpPr>
        <p:spPr/>
        <p:txBody>
          <a:bodyPr/>
          <a:lstStyle/>
          <a:p>
            <a:fld id="{01EAEA64-7962-3C49-ABFC-49F6FF98497F}" type="slidenum">
              <a:rPr lang="en-US" smtClean="0"/>
              <a:t>5</a:t>
            </a:fld>
            <a:endParaRPr lang="en-US"/>
          </a:p>
        </p:txBody>
      </p:sp>
    </p:spTree>
    <p:extLst>
      <p:ext uri="{BB962C8B-B14F-4D97-AF65-F5344CB8AC3E}">
        <p14:creationId xmlns:p14="http://schemas.microsoft.com/office/powerpoint/2010/main" val="2078690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be comparing individuals to a norm group in this module.  A norm group is a sample of people who have completed a measure in order to estimate the population mean and standard deviation. These need to be representative of the people who will eventually be measured.  You will find norm group characteristics in any assessment manual, including the PCL-R, HCR-20, and other forensic measures.  Inside these manuals you will find means and standard deviations for different ages and genders, reliability measures, etc.  Moreover, you can get norm group information from validation papers such as that by </a:t>
            </a:r>
            <a:r>
              <a:rPr lang="en-US" dirty="0" err="1"/>
              <a:t>Gerger</a:t>
            </a:r>
            <a:r>
              <a:rPr lang="en-US" dirty="0"/>
              <a:t> et al.  However, it is recommended that you create your own norm groups, which is what we have done for this module.</a:t>
            </a:r>
          </a:p>
        </p:txBody>
      </p:sp>
      <p:sp>
        <p:nvSpPr>
          <p:cNvPr id="4" name="Slide Number Placeholder 3"/>
          <p:cNvSpPr>
            <a:spLocks noGrp="1"/>
          </p:cNvSpPr>
          <p:nvPr>
            <p:ph type="sldNum" sz="quarter" idx="5"/>
          </p:nvPr>
        </p:nvSpPr>
        <p:spPr/>
        <p:txBody>
          <a:bodyPr/>
          <a:lstStyle/>
          <a:p>
            <a:fld id="{01EAEA64-7962-3C49-ABFC-49F6FF98497F}" type="slidenum">
              <a:rPr lang="en-US" smtClean="0"/>
              <a:t>6</a:t>
            </a:fld>
            <a:endParaRPr lang="en-US"/>
          </a:p>
        </p:txBody>
      </p:sp>
    </p:spTree>
    <p:extLst>
      <p:ext uri="{BB962C8B-B14F-4D97-AF65-F5344CB8AC3E}">
        <p14:creationId xmlns:p14="http://schemas.microsoft.com/office/powerpoint/2010/main" val="1509877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we have a norm group, we can start interpreting the ranges of different scores.  A useful feature of the normal distribution is that we know what percentages of observations would fall between different values.  Take the following example – this is a normal distribution with a mean of zero and a standard deviation of one.  This means that the x-axis is in standard deviation units – someone who gets a score of 1 is one standard deviation above the mean [click] - we can say the same thing about the AMMSA data – the mean was 3.30 and the SD was 0.7 – so someone with a score of 4 would be one standard deviation above the mean, and someone with a score of 2.6 would be one standard deviation below the mean.</a:t>
            </a:r>
          </a:p>
        </p:txBody>
      </p:sp>
      <p:sp>
        <p:nvSpPr>
          <p:cNvPr id="4" name="Slide Number Placeholder 3"/>
          <p:cNvSpPr>
            <a:spLocks noGrp="1"/>
          </p:cNvSpPr>
          <p:nvPr>
            <p:ph type="sldNum" sz="quarter" idx="5"/>
          </p:nvPr>
        </p:nvSpPr>
        <p:spPr/>
        <p:txBody>
          <a:bodyPr/>
          <a:lstStyle/>
          <a:p>
            <a:fld id="{01EAEA64-7962-3C49-ABFC-49F6FF98497F}" type="slidenum">
              <a:rPr lang="en-US" smtClean="0"/>
              <a:t>7</a:t>
            </a:fld>
            <a:endParaRPr lang="en-US"/>
          </a:p>
        </p:txBody>
      </p:sp>
    </p:spTree>
    <p:extLst>
      <p:ext uri="{BB962C8B-B14F-4D97-AF65-F5344CB8AC3E}">
        <p14:creationId xmlns:p14="http://schemas.microsoft.com/office/powerpoint/2010/main" val="4193229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call a normal distribution with a mean of 0 and a standard deviation of 1 a standard normal distribution, and we call standard deviation units z scores.  So if a person has a z score of -1 they are 1 standard deviation below the mean.  The normal distribution has known characteristics [click][click]. We know that if a sample is normally distributed, that 68% of scores will fall between ± 1 z score or standard deviation, denoted here as sigma; we know that between ±2 standard deviations, there are 95% of scores, and between ±3 standard deviations 99.7% of scores will fall – outside of these are extreme outliers.  So on the AMMSA scale, 68% of people who take it should fall between 2.6 and 4.0.</a:t>
            </a:r>
          </a:p>
        </p:txBody>
      </p:sp>
      <p:sp>
        <p:nvSpPr>
          <p:cNvPr id="4" name="Slide Number Placeholder 3"/>
          <p:cNvSpPr>
            <a:spLocks noGrp="1"/>
          </p:cNvSpPr>
          <p:nvPr>
            <p:ph type="sldNum" sz="quarter" idx="5"/>
          </p:nvPr>
        </p:nvSpPr>
        <p:spPr/>
        <p:txBody>
          <a:bodyPr/>
          <a:lstStyle/>
          <a:p>
            <a:fld id="{01EAEA64-7962-3C49-ABFC-49F6FF98497F}" type="slidenum">
              <a:rPr lang="en-US" smtClean="0"/>
              <a:t>8</a:t>
            </a:fld>
            <a:endParaRPr lang="en-US"/>
          </a:p>
        </p:txBody>
      </p:sp>
    </p:spTree>
    <p:extLst>
      <p:ext uri="{BB962C8B-B14F-4D97-AF65-F5344CB8AC3E}">
        <p14:creationId xmlns:p14="http://schemas.microsoft.com/office/powerpoint/2010/main" val="38874234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can use norm group information to create standard scores that are expressed in z scores – to do this we take the mean from each score and then divide by the standard deviation.  A set of data that you apply this transformation to will then have a mean of 0 and a standard deviation of 1. We call these standard scores Z scores.</a:t>
            </a:r>
          </a:p>
          <a:p>
            <a:endParaRPr lang="en-GB" dirty="0"/>
          </a:p>
        </p:txBody>
      </p:sp>
      <p:sp>
        <p:nvSpPr>
          <p:cNvPr id="4" name="Slide Number Placeholder 3"/>
          <p:cNvSpPr>
            <a:spLocks noGrp="1"/>
          </p:cNvSpPr>
          <p:nvPr>
            <p:ph type="sldNum" sz="quarter" idx="5"/>
          </p:nvPr>
        </p:nvSpPr>
        <p:spPr/>
        <p:txBody>
          <a:bodyPr/>
          <a:lstStyle/>
          <a:p>
            <a:fld id="{01EAEA64-7962-3C49-ABFC-49F6FF98497F}" type="slidenum">
              <a:rPr lang="en-US" smtClean="0"/>
              <a:t>9</a:t>
            </a:fld>
            <a:endParaRPr lang="en-US"/>
          </a:p>
        </p:txBody>
      </p:sp>
    </p:spTree>
    <p:extLst>
      <p:ext uri="{BB962C8B-B14F-4D97-AF65-F5344CB8AC3E}">
        <p14:creationId xmlns:p14="http://schemas.microsoft.com/office/powerpoint/2010/main" val="1278271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can use norm group information to create standard scores that are expressed in z scores – to do this we take the mean from each score and then divide by the standard deviation.  A set of data that you apply this transformation to will then have a mean of 0 and a standard deviation of 1. We call these standard scores Z scores.</a:t>
            </a:r>
          </a:p>
          <a:p>
            <a:endParaRPr lang="en-GB" dirty="0"/>
          </a:p>
        </p:txBody>
      </p:sp>
      <p:sp>
        <p:nvSpPr>
          <p:cNvPr id="4" name="Slide Number Placeholder 3"/>
          <p:cNvSpPr>
            <a:spLocks noGrp="1"/>
          </p:cNvSpPr>
          <p:nvPr>
            <p:ph type="sldNum" sz="quarter" idx="5"/>
          </p:nvPr>
        </p:nvSpPr>
        <p:spPr/>
        <p:txBody>
          <a:bodyPr/>
          <a:lstStyle/>
          <a:p>
            <a:fld id="{01EAEA64-7962-3C49-ABFC-49F6FF98497F}" type="slidenum">
              <a:rPr lang="en-US" smtClean="0"/>
              <a:t>10</a:t>
            </a:fld>
            <a:endParaRPr lang="en-US"/>
          </a:p>
        </p:txBody>
      </p:sp>
    </p:spTree>
    <p:extLst>
      <p:ext uri="{BB962C8B-B14F-4D97-AF65-F5344CB8AC3E}">
        <p14:creationId xmlns:p14="http://schemas.microsoft.com/office/powerpoint/2010/main" val="8273022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Earlier I mentioned the standard error of the mean in relation to the AMMSA.  The standard error of the mean is the standard deviation of differences in sample means.  We can take a rough estimate from the </a:t>
            </a:r>
            <a:r>
              <a:rPr lang="en-GB" dirty="0" err="1"/>
              <a:t>gerger</a:t>
            </a:r>
            <a:r>
              <a:rPr lang="en-GB" dirty="0"/>
              <a:t> papers</a:t>
            </a:r>
          </a:p>
        </p:txBody>
      </p:sp>
      <p:sp>
        <p:nvSpPr>
          <p:cNvPr id="4" name="Slide Number Placeholder 3"/>
          <p:cNvSpPr>
            <a:spLocks noGrp="1"/>
          </p:cNvSpPr>
          <p:nvPr>
            <p:ph type="sldNum" sz="quarter" idx="5"/>
          </p:nvPr>
        </p:nvSpPr>
        <p:spPr/>
        <p:txBody>
          <a:bodyPr/>
          <a:lstStyle/>
          <a:p>
            <a:fld id="{01EAEA64-7962-3C49-ABFC-49F6FF98497F}" type="slidenum">
              <a:rPr lang="en-US" smtClean="0"/>
              <a:t>11</a:t>
            </a:fld>
            <a:endParaRPr lang="en-US"/>
          </a:p>
        </p:txBody>
      </p:sp>
    </p:spTree>
    <p:extLst>
      <p:ext uri="{BB962C8B-B14F-4D97-AF65-F5344CB8AC3E}">
        <p14:creationId xmlns:p14="http://schemas.microsoft.com/office/powerpoint/2010/main" val="548332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98A3C-EA59-B54D-842B-A8F1D649CA9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5A2C5EBE-BD99-D14B-AD09-BB3A035090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C06F6320-DDE0-4540-A858-0FB8C9F3DFAC}"/>
              </a:ext>
            </a:extLst>
          </p:cNvPr>
          <p:cNvSpPr>
            <a:spLocks noGrp="1"/>
          </p:cNvSpPr>
          <p:nvPr>
            <p:ph type="dt" sz="half" idx="10"/>
          </p:nvPr>
        </p:nvSpPr>
        <p:spPr/>
        <p:txBody>
          <a:bodyPr/>
          <a:lstStyle/>
          <a:p>
            <a:pPr algn="r"/>
            <a:fld id="{3F9AFA87-1417-4992-ABD9-27C3BC8CC883}" type="datetimeFigureOut">
              <a:rPr lang="en-US" smtClean="0"/>
              <a:pPr algn="r"/>
              <a:t>1/27/2023</a:t>
            </a:fld>
            <a:endParaRPr lang="en-US" dirty="0"/>
          </a:p>
        </p:txBody>
      </p:sp>
      <p:sp>
        <p:nvSpPr>
          <p:cNvPr id="5" name="Footer Placeholder 4">
            <a:extLst>
              <a:ext uri="{FF2B5EF4-FFF2-40B4-BE49-F238E27FC236}">
                <a16:creationId xmlns:a16="http://schemas.microsoft.com/office/drawing/2014/main" id="{12BCE7C2-387B-1E49-BD88-656176C7DBA9}"/>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9CBD340F-CC54-FF48-9B7D-2599C73A807E}"/>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3767801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5EB6C-C1C0-9F4B-BC32-919FEF56F2A3}"/>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B7F1B34-F265-6240-8AF4-98AE618FF7D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F6085B2-8980-FD41-9057-744BF1A54F03}"/>
              </a:ext>
            </a:extLst>
          </p:cNvPr>
          <p:cNvSpPr>
            <a:spLocks noGrp="1"/>
          </p:cNvSpPr>
          <p:nvPr>
            <p:ph type="dt" sz="half" idx="10"/>
          </p:nvPr>
        </p:nvSpPr>
        <p:spPr/>
        <p:txBody>
          <a:bodyPr/>
          <a:lstStyle/>
          <a:p>
            <a:fld id="{3F9AFA87-1417-4992-ABD9-27C3BC8CC883}" type="datetimeFigureOut">
              <a:rPr lang="en-US" smtClean="0"/>
              <a:t>1/27/2023</a:t>
            </a:fld>
            <a:endParaRPr lang="en-US"/>
          </a:p>
        </p:txBody>
      </p:sp>
      <p:sp>
        <p:nvSpPr>
          <p:cNvPr id="5" name="Footer Placeholder 4">
            <a:extLst>
              <a:ext uri="{FF2B5EF4-FFF2-40B4-BE49-F238E27FC236}">
                <a16:creationId xmlns:a16="http://schemas.microsoft.com/office/drawing/2014/main" id="{E52A3866-680B-B848-BF65-E684984883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AB9161-1180-9248-9B0E-CCF2B536C64B}"/>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588581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DA6405-42F1-3346-BD8C-E70FE4C1016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1E6A580-339C-0649-9527-D84CDA0C5CD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9BA2C57-2FC0-8A48-875C-8B68268E816E}"/>
              </a:ext>
            </a:extLst>
          </p:cNvPr>
          <p:cNvSpPr>
            <a:spLocks noGrp="1"/>
          </p:cNvSpPr>
          <p:nvPr>
            <p:ph type="dt" sz="half" idx="10"/>
          </p:nvPr>
        </p:nvSpPr>
        <p:spPr/>
        <p:txBody>
          <a:bodyPr/>
          <a:lstStyle/>
          <a:p>
            <a:fld id="{3F9AFA87-1417-4992-ABD9-27C3BC8CC883}" type="datetimeFigureOut">
              <a:rPr lang="en-US" smtClean="0"/>
              <a:t>1/27/2023</a:t>
            </a:fld>
            <a:endParaRPr lang="en-US"/>
          </a:p>
        </p:txBody>
      </p:sp>
      <p:sp>
        <p:nvSpPr>
          <p:cNvPr id="5" name="Footer Placeholder 4">
            <a:extLst>
              <a:ext uri="{FF2B5EF4-FFF2-40B4-BE49-F238E27FC236}">
                <a16:creationId xmlns:a16="http://schemas.microsoft.com/office/drawing/2014/main" id="{F07379AA-B01B-BE41-9D7E-1959B6998F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DB89F0-2029-994B-A4E2-A6A129AC3E9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053992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E94B3-2670-3941-8FC6-9CED242E5DC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E085EA8-47ED-0C4D-92D3-59B6658838D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B59529F-CFB0-FD40-B158-5708E2CE1104}"/>
              </a:ext>
            </a:extLst>
          </p:cNvPr>
          <p:cNvSpPr>
            <a:spLocks noGrp="1"/>
          </p:cNvSpPr>
          <p:nvPr>
            <p:ph type="dt" sz="half" idx="10"/>
          </p:nvPr>
        </p:nvSpPr>
        <p:spPr/>
        <p:txBody>
          <a:bodyPr/>
          <a:lstStyle/>
          <a:p>
            <a:fld id="{3F9AFA87-1417-4992-ABD9-27C3BC8CC883}" type="datetimeFigureOut">
              <a:rPr lang="en-US" smtClean="0"/>
              <a:t>1/27/2023</a:t>
            </a:fld>
            <a:endParaRPr lang="en-US"/>
          </a:p>
        </p:txBody>
      </p:sp>
      <p:sp>
        <p:nvSpPr>
          <p:cNvPr id="5" name="Footer Placeholder 4">
            <a:extLst>
              <a:ext uri="{FF2B5EF4-FFF2-40B4-BE49-F238E27FC236}">
                <a16:creationId xmlns:a16="http://schemas.microsoft.com/office/drawing/2014/main" id="{9DAD2AAB-15C9-B744-B21F-4235219721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E40453-2077-5A4F-A804-1BC19F56443D}"/>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599495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9686A-2016-8F44-8B31-6526139E376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2E133B6-4852-F544-BA81-6ED588893A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C3A1592-593E-4541-81D5-F531A9D8E9B4}"/>
              </a:ext>
            </a:extLst>
          </p:cNvPr>
          <p:cNvSpPr>
            <a:spLocks noGrp="1"/>
          </p:cNvSpPr>
          <p:nvPr>
            <p:ph type="dt" sz="half" idx="10"/>
          </p:nvPr>
        </p:nvSpPr>
        <p:spPr/>
        <p:txBody>
          <a:bodyPr/>
          <a:lstStyle/>
          <a:p>
            <a:fld id="{3F9AFA87-1417-4992-ABD9-27C3BC8CC883}" type="datetimeFigureOut">
              <a:rPr lang="en-US" smtClean="0"/>
              <a:t>1/27/2023</a:t>
            </a:fld>
            <a:endParaRPr lang="en-US"/>
          </a:p>
        </p:txBody>
      </p:sp>
      <p:sp>
        <p:nvSpPr>
          <p:cNvPr id="5" name="Footer Placeholder 4">
            <a:extLst>
              <a:ext uri="{FF2B5EF4-FFF2-40B4-BE49-F238E27FC236}">
                <a16:creationId xmlns:a16="http://schemas.microsoft.com/office/drawing/2014/main" id="{FD325E2F-10BD-5F42-854B-E2C973D2DB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8D5212-1924-A54E-8A05-E114D6309F5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159873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7028B-9683-8D40-981B-C05B67C29F6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F262079-E5F7-2B41-AE65-D13358FEF38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4B72CC5-FAC5-5843-B04F-9703D38EE24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8D3815A-39DD-9540-9B42-5D59105E7570}"/>
              </a:ext>
            </a:extLst>
          </p:cNvPr>
          <p:cNvSpPr>
            <a:spLocks noGrp="1"/>
          </p:cNvSpPr>
          <p:nvPr>
            <p:ph type="dt" sz="half" idx="10"/>
          </p:nvPr>
        </p:nvSpPr>
        <p:spPr/>
        <p:txBody>
          <a:bodyPr/>
          <a:lstStyle/>
          <a:p>
            <a:fld id="{3F9AFA87-1417-4992-ABD9-27C3BC8CC883}" type="datetimeFigureOut">
              <a:rPr lang="en-US" smtClean="0"/>
              <a:t>1/27/2023</a:t>
            </a:fld>
            <a:endParaRPr lang="en-US" dirty="0"/>
          </a:p>
        </p:txBody>
      </p:sp>
      <p:sp>
        <p:nvSpPr>
          <p:cNvPr id="6" name="Footer Placeholder 5">
            <a:extLst>
              <a:ext uri="{FF2B5EF4-FFF2-40B4-BE49-F238E27FC236}">
                <a16:creationId xmlns:a16="http://schemas.microsoft.com/office/drawing/2014/main" id="{1DBEB1C4-3F7D-2B42-9CF3-89DE71905A9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52DD321-B91F-7145-8BA4-8FC043C083DA}"/>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3802112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183AA-58CC-964B-8D79-020ED5305C1C}"/>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AC82C29-C7B1-C94A-97D3-266787303B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2FA7080-F185-B849-80C6-50F3557C0C5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E1D9E3D3-F3BF-944E-B231-5284570583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7405FAB-3FE7-9F41-BC61-5F374B83A1A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16EBD0CF-0E6A-EE40-B806-6074AEE24DFC}"/>
              </a:ext>
            </a:extLst>
          </p:cNvPr>
          <p:cNvSpPr>
            <a:spLocks noGrp="1"/>
          </p:cNvSpPr>
          <p:nvPr>
            <p:ph type="dt" sz="half" idx="10"/>
          </p:nvPr>
        </p:nvSpPr>
        <p:spPr/>
        <p:txBody>
          <a:bodyPr/>
          <a:lstStyle/>
          <a:p>
            <a:fld id="{3F9AFA87-1417-4992-ABD9-27C3BC8CC883}" type="datetimeFigureOut">
              <a:rPr lang="en-US" smtClean="0"/>
              <a:t>1/27/2023</a:t>
            </a:fld>
            <a:endParaRPr lang="en-US"/>
          </a:p>
        </p:txBody>
      </p:sp>
      <p:sp>
        <p:nvSpPr>
          <p:cNvPr id="8" name="Footer Placeholder 7">
            <a:extLst>
              <a:ext uri="{FF2B5EF4-FFF2-40B4-BE49-F238E27FC236}">
                <a16:creationId xmlns:a16="http://schemas.microsoft.com/office/drawing/2014/main" id="{F3583740-9E5B-024E-92EF-580B90DCEC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1E21543-FD12-2440-A2B7-5155706EBA7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116731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CD727-4685-9D44-B2B8-8B275820045E}"/>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6EC5EED-DACE-A94D-BABE-081CFDB3B695}"/>
              </a:ext>
            </a:extLst>
          </p:cNvPr>
          <p:cNvSpPr>
            <a:spLocks noGrp="1"/>
          </p:cNvSpPr>
          <p:nvPr>
            <p:ph type="dt" sz="half" idx="10"/>
          </p:nvPr>
        </p:nvSpPr>
        <p:spPr/>
        <p:txBody>
          <a:bodyPr/>
          <a:lstStyle/>
          <a:p>
            <a:fld id="{3F9AFA87-1417-4992-ABD9-27C3BC8CC883}" type="datetimeFigureOut">
              <a:rPr lang="en-US" smtClean="0"/>
              <a:t>1/27/2023</a:t>
            </a:fld>
            <a:endParaRPr lang="en-US"/>
          </a:p>
        </p:txBody>
      </p:sp>
      <p:sp>
        <p:nvSpPr>
          <p:cNvPr id="4" name="Footer Placeholder 3">
            <a:extLst>
              <a:ext uri="{FF2B5EF4-FFF2-40B4-BE49-F238E27FC236}">
                <a16:creationId xmlns:a16="http://schemas.microsoft.com/office/drawing/2014/main" id="{1C99FE6C-37B2-2E41-AEA3-DD25CAA0740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E64A8C-EC4A-9149-BE0E-4BDEEDF4D9B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579390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0A1929-C33B-EF42-B638-6CE447CCD741}"/>
              </a:ext>
            </a:extLst>
          </p:cNvPr>
          <p:cNvSpPr>
            <a:spLocks noGrp="1"/>
          </p:cNvSpPr>
          <p:nvPr>
            <p:ph type="dt" sz="half" idx="10"/>
          </p:nvPr>
        </p:nvSpPr>
        <p:spPr/>
        <p:txBody>
          <a:bodyPr/>
          <a:lstStyle/>
          <a:p>
            <a:fld id="{3F9AFA87-1417-4992-ABD9-27C3BC8CC883}" type="datetimeFigureOut">
              <a:rPr lang="en-US" smtClean="0"/>
              <a:t>1/27/2023</a:t>
            </a:fld>
            <a:endParaRPr lang="en-US"/>
          </a:p>
        </p:txBody>
      </p:sp>
      <p:sp>
        <p:nvSpPr>
          <p:cNvPr id="3" name="Footer Placeholder 2">
            <a:extLst>
              <a:ext uri="{FF2B5EF4-FFF2-40B4-BE49-F238E27FC236}">
                <a16:creationId xmlns:a16="http://schemas.microsoft.com/office/drawing/2014/main" id="{3C4AA0CE-263B-DF42-A92E-017DAAA651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4E0CC88-B1C1-914D-A5D2-1531C8ECF9B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645531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053E8-3971-6942-B841-062458EF026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48063D6D-764C-3342-9298-2F6607E15F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644CE53-1976-684F-8670-0ACDE99ADD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51688BD-2AEE-6344-A597-70E0698C037B}"/>
              </a:ext>
            </a:extLst>
          </p:cNvPr>
          <p:cNvSpPr>
            <a:spLocks noGrp="1"/>
          </p:cNvSpPr>
          <p:nvPr>
            <p:ph type="dt" sz="half" idx="10"/>
          </p:nvPr>
        </p:nvSpPr>
        <p:spPr/>
        <p:txBody>
          <a:bodyPr/>
          <a:lstStyle/>
          <a:p>
            <a:fld id="{3F9AFA87-1417-4992-ABD9-27C3BC8CC883}" type="datetimeFigureOut">
              <a:rPr lang="en-US" smtClean="0"/>
              <a:t>1/27/2023</a:t>
            </a:fld>
            <a:endParaRPr lang="en-US"/>
          </a:p>
        </p:txBody>
      </p:sp>
      <p:sp>
        <p:nvSpPr>
          <p:cNvPr id="6" name="Footer Placeholder 5">
            <a:extLst>
              <a:ext uri="{FF2B5EF4-FFF2-40B4-BE49-F238E27FC236}">
                <a16:creationId xmlns:a16="http://schemas.microsoft.com/office/drawing/2014/main" id="{042136B4-52B5-D34B-A383-BB6F2DFA2E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B25099-6734-8345-BF46-F76B2548CC49}"/>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647029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59FA7-F461-6E41-BCB6-C06E7A4FB78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859B357D-EBBB-104D-9F52-393D7C7DF3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AF626F-8775-1740-A062-41B5D1D1C3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032DB90-D748-084F-B3A2-935EBFE6BC6E}"/>
              </a:ext>
            </a:extLst>
          </p:cNvPr>
          <p:cNvSpPr>
            <a:spLocks noGrp="1"/>
          </p:cNvSpPr>
          <p:nvPr>
            <p:ph type="dt" sz="half" idx="10"/>
          </p:nvPr>
        </p:nvSpPr>
        <p:spPr/>
        <p:txBody>
          <a:bodyPr/>
          <a:lstStyle/>
          <a:p>
            <a:fld id="{3F9AFA87-1417-4992-ABD9-27C3BC8CC883}" type="datetimeFigureOut">
              <a:rPr lang="en-US" smtClean="0"/>
              <a:t>1/27/2023</a:t>
            </a:fld>
            <a:endParaRPr lang="en-US"/>
          </a:p>
        </p:txBody>
      </p:sp>
      <p:sp>
        <p:nvSpPr>
          <p:cNvPr id="6" name="Footer Placeholder 5">
            <a:extLst>
              <a:ext uri="{FF2B5EF4-FFF2-40B4-BE49-F238E27FC236}">
                <a16:creationId xmlns:a16="http://schemas.microsoft.com/office/drawing/2014/main" id="{07B6F005-E2E5-FD44-A459-27A6A6B81C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F66D8A-3B62-4A4B-BED9-8EA86F0F3E9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283924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DA9E5C-C5B4-894D-A37D-DC2999E0D5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17C1BB3-D093-5E4E-9BD4-0767864192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44F8E03-65BD-1F47-BB07-28EF09699A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r"/>
            <a:fld id="{3F9AFA87-1417-4992-ABD9-27C3BC8CC883}" type="datetimeFigureOut">
              <a:rPr lang="en-US" smtClean="0"/>
              <a:pPr algn="r"/>
              <a:t>1/27/2023</a:t>
            </a:fld>
            <a:endParaRPr lang="en-US" dirty="0"/>
          </a:p>
        </p:txBody>
      </p:sp>
      <p:sp>
        <p:nvSpPr>
          <p:cNvPr id="5" name="Footer Placeholder 4">
            <a:extLst>
              <a:ext uri="{FF2B5EF4-FFF2-40B4-BE49-F238E27FC236}">
                <a16:creationId xmlns:a16="http://schemas.microsoft.com/office/drawing/2014/main" id="{1DC06233-9C4A-1247-96E3-CD49E44D7D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sz="1000" dirty="0"/>
          </a:p>
        </p:txBody>
      </p:sp>
      <p:sp>
        <p:nvSpPr>
          <p:cNvPr id="6" name="Slide Number Placeholder 5">
            <a:extLst>
              <a:ext uri="{FF2B5EF4-FFF2-40B4-BE49-F238E27FC236}">
                <a16:creationId xmlns:a16="http://schemas.microsoft.com/office/drawing/2014/main" id="{938C8EC4-DF68-A14C-A572-F7B7B4F24A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317388637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notesSlide" Target="../notesSlides/notesSlide10.xml"/><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9.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9.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One in a crowd">
            <a:extLst>
              <a:ext uri="{FF2B5EF4-FFF2-40B4-BE49-F238E27FC236}">
                <a16:creationId xmlns:a16="http://schemas.microsoft.com/office/drawing/2014/main" id="{CB94AB09-F083-4939-91CC-05D9964B576D}"/>
              </a:ext>
            </a:extLst>
          </p:cNvPr>
          <p:cNvPicPr>
            <a:picLocks noChangeAspect="1"/>
          </p:cNvPicPr>
          <p:nvPr/>
        </p:nvPicPr>
        <p:blipFill rotWithShape="1">
          <a:blip r:embed="rId2"/>
          <a:srcRect l="4161" t="25979" r="-1" b="2141"/>
          <a:stretch/>
        </p:blipFill>
        <p:spPr>
          <a:xfrm>
            <a:off x="20" y="10"/>
            <a:ext cx="12191981" cy="6857990"/>
          </a:xfrm>
          <a:prstGeom prst="rect">
            <a:avLst/>
          </a:prstGeom>
        </p:spPr>
      </p:pic>
      <p:sp>
        <p:nvSpPr>
          <p:cNvPr id="7" name="Rectangle 10">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E55086F-2A8D-0A4E-8BE1-64BB8853F1EF}"/>
              </a:ext>
            </a:extLst>
          </p:cNvPr>
          <p:cNvSpPr>
            <a:spLocks noGrp="1"/>
          </p:cNvSpPr>
          <p:nvPr>
            <p:ph type="ctrTitle"/>
          </p:nvPr>
        </p:nvSpPr>
        <p:spPr>
          <a:xfrm>
            <a:off x="404553" y="3091928"/>
            <a:ext cx="9078562" cy="2387600"/>
          </a:xfrm>
        </p:spPr>
        <p:txBody>
          <a:bodyPr>
            <a:normAutofit/>
          </a:bodyPr>
          <a:lstStyle/>
          <a:p>
            <a:pPr algn="l"/>
            <a:r>
              <a:rPr lang="en-US" sz="6600"/>
              <a:t>Norm Group Characteristics</a:t>
            </a:r>
          </a:p>
        </p:txBody>
      </p:sp>
      <p:sp>
        <p:nvSpPr>
          <p:cNvPr id="8" name="Rectangle: Rounded Corners 12">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4BDF9BB-4AFC-A24B-A641-43F14AA9E134}"/>
              </a:ext>
            </a:extLst>
          </p:cNvPr>
          <p:cNvSpPr>
            <a:spLocks noGrp="1"/>
          </p:cNvSpPr>
          <p:nvPr>
            <p:ph type="subTitle" idx="1"/>
          </p:nvPr>
        </p:nvSpPr>
        <p:spPr>
          <a:xfrm>
            <a:off x="404553" y="5624945"/>
            <a:ext cx="9078562" cy="592975"/>
          </a:xfrm>
        </p:spPr>
        <p:txBody>
          <a:bodyPr anchor="ctr">
            <a:normAutofit/>
          </a:bodyPr>
          <a:lstStyle/>
          <a:p>
            <a:pPr algn="l"/>
            <a:r>
              <a:rPr lang="en-US" dirty="0"/>
              <a:t>Oli Clark</a:t>
            </a:r>
          </a:p>
        </p:txBody>
      </p:sp>
    </p:spTree>
    <p:extLst>
      <p:ext uri="{BB962C8B-B14F-4D97-AF65-F5344CB8AC3E}">
        <p14:creationId xmlns:p14="http://schemas.microsoft.com/office/powerpoint/2010/main" val="178802489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F92B-455C-4CEA-968C-648E444DAEB0}"/>
              </a:ext>
            </a:extLst>
          </p:cNvPr>
          <p:cNvSpPr>
            <a:spLocks noGrp="1"/>
          </p:cNvSpPr>
          <p:nvPr>
            <p:ph type="title"/>
          </p:nvPr>
        </p:nvSpPr>
        <p:spPr/>
        <p:txBody>
          <a:bodyPr/>
          <a:lstStyle/>
          <a:p>
            <a:r>
              <a:rPr lang="en-GB" dirty="0"/>
              <a:t>Norm Group: Standard Scores</a:t>
            </a:r>
          </a:p>
        </p:txBody>
      </p:sp>
      <p:graphicFrame>
        <p:nvGraphicFramePr>
          <p:cNvPr id="10" name="Content Placeholder 9">
            <a:extLst>
              <a:ext uri="{FF2B5EF4-FFF2-40B4-BE49-F238E27FC236}">
                <a16:creationId xmlns:a16="http://schemas.microsoft.com/office/drawing/2014/main" id="{D648DE31-C79D-475C-8DAE-4AE6218EB336}"/>
              </a:ext>
            </a:extLst>
          </p:cNvPr>
          <p:cNvGraphicFramePr>
            <a:graphicFrameLocks noGrp="1"/>
          </p:cNvGraphicFramePr>
          <p:nvPr>
            <p:ph idx="1"/>
          </p:nvPr>
        </p:nvGraphicFramePr>
        <p:xfrm>
          <a:off x="2854712" y="1668386"/>
          <a:ext cx="4835913" cy="4763770"/>
        </p:xfrm>
        <a:graphic>
          <a:graphicData uri="http://schemas.openxmlformats.org/drawingml/2006/table">
            <a:tbl>
              <a:tblPr/>
              <a:tblGrid>
                <a:gridCol w="1611971">
                  <a:extLst>
                    <a:ext uri="{9D8B030D-6E8A-4147-A177-3AD203B41FA5}">
                      <a16:colId xmlns:a16="http://schemas.microsoft.com/office/drawing/2014/main" val="4032776312"/>
                    </a:ext>
                  </a:extLst>
                </a:gridCol>
                <a:gridCol w="1611971">
                  <a:extLst>
                    <a:ext uri="{9D8B030D-6E8A-4147-A177-3AD203B41FA5}">
                      <a16:colId xmlns:a16="http://schemas.microsoft.com/office/drawing/2014/main" val="1116822456"/>
                    </a:ext>
                  </a:extLst>
                </a:gridCol>
                <a:gridCol w="1611971">
                  <a:extLst>
                    <a:ext uri="{9D8B030D-6E8A-4147-A177-3AD203B41FA5}">
                      <a16:colId xmlns:a16="http://schemas.microsoft.com/office/drawing/2014/main" val="926936344"/>
                    </a:ext>
                  </a:extLst>
                </a:gridCol>
              </a:tblGrid>
              <a:tr h="341276">
                <a:tc>
                  <a:txBody>
                    <a:bodyPr/>
                    <a:lstStyle/>
                    <a:p>
                      <a:pPr algn="ctr" fontAlgn="b"/>
                      <a:r>
                        <a:rPr lang="en-GB" sz="2800" b="0" i="0" u="none" strike="noStrike" dirty="0">
                          <a:solidFill>
                            <a:srgbClr val="000000"/>
                          </a:solidFill>
                          <a:effectLst/>
                          <a:latin typeface="Calibri" panose="020F0502020204030204" pitchFamily="34" charset="0"/>
                        </a:rPr>
                        <a:t>S</a:t>
                      </a:r>
                    </a:p>
                  </a:txBody>
                  <a:tcPr marL="6350" marR="6350" marT="6350"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2800" b="0" i="0" u="none" strike="noStrike" dirty="0">
                          <a:solidFill>
                            <a:srgbClr val="000000"/>
                          </a:solidFill>
                          <a:effectLst/>
                          <a:latin typeface="Calibri" panose="020F0502020204030204" pitchFamily="34" charset="0"/>
                        </a:rPr>
                        <a:t>Raw</a:t>
                      </a:r>
                    </a:p>
                  </a:txBody>
                  <a:tcPr marL="6350" marR="6350" marT="6350"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2800" b="0" i="0" u="none" strike="noStrike" dirty="0">
                          <a:solidFill>
                            <a:srgbClr val="000000"/>
                          </a:solidFill>
                          <a:effectLst/>
                          <a:latin typeface="Calibri" panose="020F0502020204030204" pitchFamily="34" charset="0"/>
                        </a:rPr>
                        <a:t>Z score</a:t>
                      </a:r>
                    </a:p>
                  </a:txBody>
                  <a:tcPr marL="6350" marR="6350" marT="6350"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4132926"/>
                  </a:ext>
                </a:extLst>
              </a:tr>
              <a:tr h="341276">
                <a:tc>
                  <a:txBody>
                    <a:bodyPr/>
                    <a:lstStyle/>
                    <a:p>
                      <a:pPr algn="ctr" fontAlgn="b"/>
                      <a:r>
                        <a:rPr lang="en-GB" sz="2800" b="0" i="0" u="none" strike="noStrike">
                          <a:solidFill>
                            <a:srgbClr val="000000"/>
                          </a:solidFill>
                          <a:effectLst/>
                          <a:latin typeface="Calibri" panose="020F0502020204030204" pitchFamily="34" charset="0"/>
                        </a:rPr>
                        <a:t>1</a:t>
                      </a:r>
                    </a:p>
                  </a:txBody>
                  <a:tcPr marL="6350" marR="6350" marT="6350"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en-GB" sz="2800" b="0" i="0" u="none" strike="noStrike" dirty="0">
                          <a:solidFill>
                            <a:srgbClr val="000000"/>
                          </a:solidFill>
                          <a:effectLst/>
                          <a:latin typeface="Calibri" panose="020F0502020204030204" pitchFamily="34" charset="0"/>
                        </a:rPr>
                        <a:t>1.36</a:t>
                      </a:r>
                    </a:p>
                  </a:txBody>
                  <a:tcPr marL="6350" marR="6350" marT="6350"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en-GB" sz="2800" b="0" i="0" u="none" strike="noStrike">
                          <a:solidFill>
                            <a:srgbClr val="000000"/>
                          </a:solidFill>
                          <a:effectLst/>
                          <a:latin typeface="Calibri" panose="020F0502020204030204" pitchFamily="34" charset="0"/>
                        </a:rPr>
                        <a:t>-1.52</a:t>
                      </a:r>
                    </a:p>
                  </a:txBody>
                  <a:tcPr marL="6350" marR="6350" marT="6350" marB="0" anchor="b">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2660348165"/>
                  </a:ext>
                </a:extLst>
              </a:tr>
              <a:tr h="341276">
                <a:tc>
                  <a:txBody>
                    <a:bodyPr/>
                    <a:lstStyle/>
                    <a:p>
                      <a:pPr algn="ctr" fontAlgn="b"/>
                      <a:r>
                        <a:rPr lang="en-GB" sz="2800" b="0" i="0" u="none" strike="noStrike">
                          <a:solidFill>
                            <a:srgbClr val="000000"/>
                          </a:solidFill>
                          <a:effectLst/>
                          <a:latin typeface="Calibri" panose="020F0502020204030204" pitchFamily="34" charset="0"/>
                        </a:rPr>
                        <a:t>2</a:t>
                      </a:r>
                    </a:p>
                  </a:txBody>
                  <a:tcPr marL="6350" marR="6350" marT="6350" marB="0" anchor="b">
                    <a:lnL>
                      <a:noFill/>
                    </a:lnL>
                    <a:lnR>
                      <a:noFill/>
                    </a:lnR>
                    <a:lnT>
                      <a:noFill/>
                    </a:lnT>
                    <a:lnB>
                      <a:noFill/>
                    </a:lnB>
                  </a:tcPr>
                </a:tc>
                <a:tc>
                  <a:txBody>
                    <a:bodyPr/>
                    <a:lstStyle/>
                    <a:p>
                      <a:pPr algn="ctr" fontAlgn="b"/>
                      <a:r>
                        <a:rPr lang="en-GB" sz="2800" b="0" i="0" u="none" strike="noStrike" dirty="0">
                          <a:solidFill>
                            <a:srgbClr val="000000"/>
                          </a:solidFill>
                          <a:effectLst/>
                          <a:latin typeface="Calibri" panose="020F0502020204030204" pitchFamily="34" charset="0"/>
                        </a:rPr>
                        <a:t>2.27</a:t>
                      </a:r>
                    </a:p>
                  </a:txBody>
                  <a:tcPr marL="6350" marR="6350" marT="6350" marB="0" anchor="b">
                    <a:lnL>
                      <a:noFill/>
                    </a:lnL>
                    <a:lnR>
                      <a:noFill/>
                    </a:lnR>
                    <a:lnT>
                      <a:noFill/>
                    </a:lnT>
                    <a:lnB>
                      <a:noFill/>
                    </a:lnB>
                  </a:tcPr>
                </a:tc>
                <a:tc>
                  <a:txBody>
                    <a:bodyPr/>
                    <a:lstStyle/>
                    <a:p>
                      <a:pPr algn="ctr" fontAlgn="b"/>
                      <a:r>
                        <a:rPr lang="en-GB" sz="2800" b="0" i="0" u="none" strike="noStrike" dirty="0">
                          <a:solidFill>
                            <a:srgbClr val="000000"/>
                          </a:solidFill>
                          <a:effectLst/>
                          <a:latin typeface="Calibri" panose="020F0502020204030204" pitchFamily="34" charset="0"/>
                        </a:rPr>
                        <a:t>-0.86</a:t>
                      </a:r>
                    </a:p>
                  </a:txBody>
                  <a:tcPr marL="6350" marR="6350" marT="6350" marB="0" anchor="b">
                    <a:lnL>
                      <a:noFill/>
                    </a:lnL>
                    <a:lnR>
                      <a:noFill/>
                    </a:lnR>
                    <a:lnT>
                      <a:noFill/>
                    </a:lnT>
                    <a:lnB>
                      <a:noFill/>
                    </a:lnB>
                  </a:tcPr>
                </a:tc>
                <a:extLst>
                  <a:ext uri="{0D108BD9-81ED-4DB2-BD59-A6C34878D82A}">
                    <a16:rowId xmlns:a16="http://schemas.microsoft.com/office/drawing/2014/main" val="2855687930"/>
                  </a:ext>
                </a:extLst>
              </a:tr>
              <a:tr h="341276">
                <a:tc>
                  <a:txBody>
                    <a:bodyPr/>
                    <a:lstStyle/>
                    <a:p>
                      <a:pPr algn="ctr" fontAlgn="b"/>
                      <a:r>
                        <a:rPr lang="en-GB" sz="2800" b="0" i="0" u="none" strike="noStrike">
                          <a:solidFill>
                            <a:srgbClr val="000000"/>
                          </a:solidFill>
                          <a:effectLst/>
                          <a:latin typeface="Calibri" panose="020F0502020204030204" pitchFamily="34" charset="0"/>
                        </a:rPr>
                        <a:t>3</a:t>
                      </a:r>
                    </a:p>
                  </a:txBody>
                  <a:tcPr marL="6350" marR="6350" marT="6350" marB="0" anchor="b">
                    <a:lnL>
                      <a:noFill/>
                    </a:lnL>
                    <a:lnR>
                      <a:noFill/>
                    </a:lnR>
                    <a:lnT>
                      <a:noFill/>
                    </a:lnT>
                    <a:lnB>
                      <a:noFill/>
                    </a:lnB>
                  </a:tcPr>
                </a:tc>
                <a:tc>
                  <a:txBody>
                    <a:bodyPr/>
                    <a:lstStyle/>
                    <a:p>
                      <a:pPr algn="ctr" fontAlgn="b"/>
                      <a:r>
                        <a:rPr lang="en-GB" sz="2800" b="0" i="0" u="none" strike="noStrike" dirty="0">
                          <a:solidFill>
                            <a:srgbClr val="000000"/>
                          </a:solidFill>
                          <a:effectLst/>
                          <a:latin typeface="Calibri" panose="020F0502020204030204" pitchFamily="34" charset="0"/>
                        </a:rPr>
                        <a:t>3.77</a:t>
                      </a:r>
                    </a:p>
                  </a:txBody>
                  <a:tcPr marL="6350" marR="6350" marT="6350" marB="0" anchor="b">
                    <a:lnL>
                      <a:noFill/>
                    </a:lnL>
                    <a:lnR>
                      <a:noFill/>
                    </a:lnR>
                    <a:lnT>
                      <a:noFill/>
                    </a:lnT>
                    <a:lnB>
                      <a:noFill/>
                    </a:lnB>
                  </a:tcPr>
                </a:tc>
                <a:tc>
                  <a:txBody>
                    <a:bodyPr/>
                    <a:lstStyle/>
                    <a:p>
                      <a:pPr algn="ctr" fontAlgn="b"/>
                      <a:r>
                        <a:rPr lang="en-GB" sz="2800" b="0" i="0" u="none" strike="noStrike" dirty="0">
                          <a:solidFill>
                            <a:srgbClr val="000000"/>
                          </a:solidFill>
                          <a:effectLst/>
                          <a:latin typeface="Calibri" panose="020F0502020204030204" pitchFamily="34" charset="0"/>
                        </a:rPr>
                        <a:t>0.23</a:t>
                      </a:r>
                    </a:p>
                  </a:txBody>
                  <a:tcPr marL="6350" marR="6350" marT="6350" marB="0" anchor="b">
                    <a:lnL>
                      <a:noFill/>
                    </a:lnL>
                    <a:lnR>
                      <a:noFill/>
                    </a:lnR>
                    <a:lnT>
                      <a:noFill/>
                    </a:lnT>
                    <a:lnB>
                      <a:noFill/>
                    </a:lnB>
                  </a:tcPr>
                </a:tc>
                <a:extLst>
                  <a:ext uri="{0D108BD9-81ED-4DB2-BD59-A6C34878D82A}">
                    <a16:rowId xmlns:a16="http://schemas.microsoft.com/office/drawing/2014/main" val="1550966332"/>
                  </a:ext>
                </a:extLst>
              </a:tr>
              <a:tr h="341276">
                <a:tc>
                  <a:txBody>
                    <a:bodyPr/>
                    <a:lstStyle/>
                    <a:p>
                      <a:pPr algn="ctr" fontAlgn="b"/>
                      <a:r>
                        <a:rPr lang="en-GB" sz="2800" b="0" i="0" u="none" strike="noStrike">
                          <a:solidFill>
                            <a:srgbClr val="000000"/>
                          </a:solidFill>
                          <a:effectLst/>
                          <a:latin typeface="Calibri" panose="020F0502020204030204" pitchFamily="34" charset="0"/>
                        </a:rPr>
                        <a:t>4</a:t>
                      </a:r>
                    </a:p>
                  </a:txBody>
                  <a:tcPr marL="6350" marR="6350" marT="6350" marB="0" anchor="b">
                    <a:lnL>
                      <a:noFill/>
                    </a:lnL>
                    <a:lnR>
                      <a:noFill/>
                    </a:lnR>
                    <a:lnT>
                      <a:noFill/>
                    </a:lnT>
                    <a:lnB>
                      <a:noFill/>
                    </a:lnB>
                  </a:tcPr>
                </a:tc>
                <a:tc>
                  <a:txBody>
                    <a:bodyPr/>
                    <a:lstStyle/>
                    <a:p>
                      <a:pPr algn="ctr" fontAlgn="b"/>
                      <a:r>
                        <a:rPr lang="en-GB" sz="2800" b="0" i="0" u="none" strike="noStrike" dirty="0">
                          <a:solidFill>
                            <a:srgbClr val="000000"/>
                          </a:solidFill>
                          <a:effectLst/>
                          <a:latin typeface="Calibri" panose="020F0502020204030204" pitchFamily="34" charset="0"/>
                        </a:rPr>
                        <a:t>4.97</a:t>
                      </a:r>
                    </a:p>
                  </a:txBody>
                  <a:tcPr marL="6350" marR="6350" marT="6350" marB="0" anchor="b">
                    <a:lnL>
                      <a:noFill/>
                    </a:lnL>
                    <a:lnR>
                      <a:noFill/>
                    </a:lnR>
                    <a:lnT>
                      <a:noFill/>
                    </a:lnT>
                    <a:lnB>
                      <a:noFill/>
                    </a:lnB>
                  </a:tcPr>
                </a:tc>
                <a:tc>
                  <a:txBody>
                    <a:bodyPr/>
                    <a:lstStyle/>
                    <a:p>
                      <a:pPr algn="ctr" fontAlgn="b"/>
                      <a:r>
                        <a:rPr lang="en-GB" sz="2800" b="0" i="0" u="none" strike="noStrike" dirty="0">
                          <a:solidFill>
                            <a:srgbClr val="000000"/>
                          </a:solidFill>
                          <a:effectLst/>
                          <a:latin typeface="Calibri" panose="020F0502020204030204" pitchFamily="34" charset="0"/>
                        </a:rPr>
                        <a:t>1.10</a:t>
                      </a:r>
                    </a:p>
                  </a:txBody>
                  <a:tcPr marL="6350" marR="6350" marT="6350" marB="0" anchor="b">
                    <a:lnL>
                      <a:noFill/>
                    </a:lnL>
                    <a:lnR>
                      <a:noFill/>
                    </a:lnR>
                    <a:lnT>
                      <a:noFill/>
                    </a:lnT>
                    <a:lnB>
                      <a:noFill/>
                    </a:lnB>
                  </a:tcPr>
                </a:tc>
                <a:extLst>
                  <a:ext uri="{0D108BD9-81ED-4DB2-BD59-A6C34878D82A}">
                    <a16:rowId xmlns:a16="http://schemas.microsoft.com/office/drawing/2014/main" val="283841350"/>
                  </a:ext>
                </a:extLst>
              </a:tr>
              <a:tr h="341276">
                <a:tc>
                  <a:txBody>
                    <a:bodyPr/>
                    <a:lstStyle/>
                    <a:p>
                      <a:pPr algn="ctr" fontAlgn="b"/>
                      <a:r>
                        <a:rPr lang="en-GB" sz="2800" b="0" i="0" u="none" strike="noStrike">
                          <a:solidFill>
                            <a:srgbClr val="000000"/>
                          </a:solidFill>
                          <a:effectLst/>
                          <a:latin typeface="Calibri" panose="020F0502020204030204" pitchFamily="34" charset="0"/>
                        </a:rPr>
                        <a:t>5</a:t>
                      </a:r>
                    </a:p>
                  </a:txBody>
                  <a:tcPr marL="6350" marR="6350" marT="6350" marB="0" anchor="b">
                    <a:lnL>
                      <a:noFill/>
                    </a:lnL>
                    <a:lnR>
                      <a:noFill/>
                    </a:lnR>
                    <a:lnT>
                      <a:noFill/>
                    </a:lnT>
                    <a:lnB>
                      <a:noFill/>
                    </a:lnB>
                  </a:tcPr>
                </a:tc>
                <a:tc>
                  <a:txBody>
                    <a:bodyPr/>
                    <a:lstStyle/>
                    <a:p>
                      <a:pPr algn="ctr" fontAlgn="b"/>
                      <a:r>
                        <a:rPr lang="en-GB" sz="2800" b="0" i="0" u="none" strike="noStrike" dirty="0">
                          <a:solidFill>
                            <a:srgbClr val="000000"/>
                          </a:solidFill>
                          <a:effectLst/>
                          <a:latin typeface="Calibri" panose="020F0502020204030204" pitchFamily="34" charset="0"/>
                        </a:rPr>
                        <a:t>4.15</a:t>
                      </a:r>
                    </a:p>
                  </a:txBody>
                  <a:tcPr marL="6350" marR="6350" marT="6350" marB="0" anchor="b">
                    <a:lnL>
                      <a:noFill/>
                    </a:lnL>
                    <a:lnR>
                      <a:noFill/>
                    </a:lnR>
                    <a:lnT>
                      <a:noFill/>
                    </a:lnT>
                    <a:lnB>
                      <a:noFill/>
                    </a:lnB>
                  </a:tcPr>
                </a:tc>
                <a:tc>
                  <a:txBody>
                    <a:bodyPr/>
                    <a:lstStyle/>
                    <a:p>
                      <a:pPr algn="ctr" fontAlgn="b"/>
                      <a:r>
                        <a:rPr lang="en-GB" sz="2800" b="0" i="0" u="none" strike="noStrike" dirty="0">
                          <a:solidFill>
                            <a:srgbClr val="000000"/>
                          </a:solidFill>
                          <a:effectLst/>
                          <a:latin typeface="Calibri" panose="020F0502020204030204" pitchFamily="34" charset="0"/>
                        </a:rPr>
                        <a:t>0.50</a:t>
                      </a:r>
                    </a:p>
                  </a:txBody>
                  <a:tcPr marL="6350" marR="6350" marT="6350" marB="0" anchor="b">
                    <a:lnL>
                      <a:noFill/>
                    </a:lnL>
                    <a:lnR>
                      <a:noFill/>
                    </a:lnR>
                    <a:lnT>
                      <a:noFill/>
                    </a:lnT>
                    <a:lnB>
                      <a:noFill/>
                    </a:lnB>
                  </a:tcPr>
                </a:tc>
                <a:extLst>
                  <a:ext uri="{0D108BD9-81ED-4DB2-BD59-A6C34878D82A}">
                    <a16:rowId xmlns:a16="http://schemas.microsoft.com/office/drawing/2014/main" val="4097261566"/>
                  </a:ext>
                </a:extLst>
              </a:tr>
              <a:tr h="341276">
                <a:tc>
                  <a:txBody>
                    <a:bodyPr/>
                    <a:lstStyle/>
                    <a:p>
                      <a:pPr algn="ctr" fontAlgn="b"/>
                      <a:r>
                        <a:rPr lang="en-GB" sz="2800" b="0" i="0" u="none" strike="noStrike">
                          <a:solidFill>
                            <a:srgbClr val="000000"/>
                          </a:solidFill>
                          <a:effectLst/>
                          <a:latin typeface="Calibri" panose="020F0502020204030204" pitchFamily="34" charset="0"/>
                        </a:rPr>
                        <a:t>6</a:t>
                      </a:r>
                    </a:p>
                  </a:txBody>
                  <a:tcPr marL="6350" marR="6350" marT="6350" marB="0" anchor="b">
                    <a:lnL>
                      <a:noFill/>
                    </a:lnL>
                    <a:lnR>
                      <a:noFill/>
                    </a:lnR>
                    <a:lnT>
                      <a:noFill/>
                    </a:lnT>
                    <a:lnB>
                      <a:noFill/>
                    </a:lnB>
                  </a:tcPr>
                </a:tc>
                <a:tc>
                  <a:txBody>
                    <a:bodyPr/>
                    <a:lstStyle/>
                    <a:p>
                      <a:pPr algn="ctr" fontAlgn="b"/>
                      <a:r>
                        <a:rPr lang="en-GB" sz="2800" b="0" i="0" u="none" strike="noStrike" dirty="0">
                          <a:solidFill>
                            <a:srgbClr val="000000"/>
                          </a:solidFill>
                          <a:effectLst/>
                          <a:latin typeface="Calibri" panose="020F0502020204030204" pitchFamily="34" charset="0"/>
                        </a:rPr>
                        <a:t>2.51</a:t>
                      </a:r>
                    </a:p>
                  </a:txBody>
                  <a:tcPr marL="6350" marR="6350" marT="6350" marB="0" anchor="b">
                    <a:lnL>
                      <a:noFill/>
                    </a:lnL>
                    <a:lnR>
                      <a:noFill/>
                    </a:lnR>
                    <a:lnT>
                      <a:noFill/>
                    </a:lnT>
                    <a:lnB>
                      <a:noFill/>
                    </a:lnB>
                  </a:tcPr>
                </a:tc>
                <a:tc>
                  <a:txBody>
                    <a:bodyPr/>
                    <a:lstStyle/>
                    <a:p>
                      <a:pPr algn="ctr" fontAlgn="b"/>
                      <a:r>
                        <a:rPr lang="en-GB" sz="2800" b="0" i="0" u="none" strike="noStrike" dirty="0">
                          <a:solidFill>
                            <a:srgbClr val="000000"/>
                          </a:solidFill>
                          <a:effectLst/>
                          <a:latin typeface="Calibri" panose="020F0502020204030204" pitchFamily="34" charset="0"/>
                        </a:rPr>
                        <a:t>-0.68</a:t>
                      </a:r>
                    </a:p>
                  </a:txBody>
                  <a:tcPr marL="6350" marR="6350" marT="6350" marB="0" anchor="b">
                    <a:lnL>
                      <a:noFill/>
                    </a:lnL>
                    <a:lnR>
                      <a:noFill/>
                    </a:lnR>
                    <a:lnT>
                      <a:noFill/>
                    </a:lnT>
                    <a:lnB>
                      <a:noFill/>
                    </a:lnB>
                  </a:tcPr>
                </a:tc>
                <a:extLst>
                  <a:ext uri="{0D108BD9-81ED-4DB2-BD59-A6C34878D82A}">
                    <a16:rowId xmlns:a16="http://schemas.microsoft.com/office/drawing/2014/main" val="190345911"/>
                  </a:ext>
                </a:extLst>
              </a:tr>
              <a:tr h="341276">
                <a:tc>
                  <a:txBody>
                    <a:bodyPr/>
                    <a:lstStyle/>
                    <a:p>
                      <a:pPr algn="ctr" fontAlgn="b"/>
                      <a:r>
                        <a:rPr lang="en-GB" sz="2800" b="0" i="0" u="none" strike="noStrike">
                          <a:solidFill>
                            <a:srgbClr val="000000"/>
                          </a:solidFill>
                          <a:effectLst/>
                          <a:latin typeface="Calibri" panose="020F0502020204030204" pitchFamily="34" charset="0"/>
                        </a:rPr>
                        <a:t>7</a:t>
                      </a:r>
                    </a:p>
                  </a:txBody>
                  <a:tcPr marL="6350" marR="6350" marT="6350" marB="0" anchor="b">
                    <a:lnL>
                      <a:noFill/>
                    </a:lnL>
                    <a:lnR>
                      <a:noFill/>
                    </a:lnR>
                    <a:lnT>
                      <a:noFill/>
                    </a:lnT>
                    <a:lnB>
                      <a:noFill/>
                    </a:lnB>
                  </a:tcPr>
                </a:tc>
                <a:tc>
                  <a:txBody>
                    <a:bodyPr/>
                    <a:lstStyle/>
                    <a:p>
                      <a:pPr algn="ctr" fontAlgn="b"/>
                      <a:r>
                        <a:rPr lang="en-GB" sz="2800" b="0" i="0" u="none" strike="noStrike">
                          <a:solidFill>
                            <a:srgbClr val="000000"/>
                          </a:solidFill>
                          <a:effectLst/>
                          <a:latin typeface="Calibri" panose="020F0502020204030204" pitchFamily="34" charset="0"/>
                        </a:rPr>
                        <a:t>6.12</a:t>
                      </a:r>
                    </a:p>
                  </a:txBody>
                  <a:tcPr marL="6350" marR="6350" marT="6350" marB="0" anchor="b">
                    <a:lnL>
                      <a:noFill/>
                    </a:lnL>
                    <a:lnR>
                      <a:noFill/>
                    </a:lnR>
                    <a:lnT>
                      <a:noFill/>
                    </a:lnT>
                    <a:lnB>
                      <a:noFill/>
                    </a:lnB>
                  </a:tcPr>
                </a:tc>
                <a:tc>
                  <a:txBody>
                    <a:bodyPr/>
                    <a:lstStyle/>
                    <a:p>
                      <a:pPr algn="ctr" fontAlgn="b"/>
                      <a:r>
                        <a:rPr lang="en-GB" sz="2800" b="0" i="0" u="none" strike="noStrike" dirty="0">
                          <a:solidFill>
                            <a:srgbClr val="000000"/>
                          </a:solidFill>
                          <a:effectLst/>
                          <a:latin typeface="Calibri" panose="020F0502020204030204" pitchFamily="34" charset="0"/>
                        </a:rPr>
                        <a:t>1.93</a:t>
                      </a:r>
                    </a:p>
                  </a:txBody>
                  <a:tcPr marL="6350" marR="6350" marT="6350" marB="0" anchor="b">
                    <a:lnL>
                      <a:noFill/>
                    </a:lnL>
                    <a:lnR>
                      <a:noFill/>
                    </a:lnR>
                    <a:lnT>
                      <a:noFill/>
                    </a:lnT>
                    <a:lnB>
                      <a:noFill/>
                    </a:lnB>
                  </a:tcPr>
                </a:tc>
                <a:extLst>
                  <a:ext uri="{0D108BD9-81ED-4DB2-BD59-A6C34878D82A}">
                    <a16:rowId xmlns:a16="http://schemas.microsoft.com/office/drawing/2014/main" val="3632471804"/>
                  </a:ext>
                </a:extLst>
              </a:tr>
              <a:tr h="341276">
                <a:tc>
                  <a:txBody>
                    <a:bodyPr/>
                    <a:lstStyle/>
                    <a:p>
                      <a:pPr algn="ctr" fontAlgn="b"/>
                      <a:r>
                        <a:rPr lang="en-GB" sz="2800" b="0" i="0" u="none" strike="noStrike">
                          <a:solidFill>
                            <a:srgbClr val="000000"/>
                          </a:solidFill>
                          <a:effectLst/>
                          <a:latin typeface="Calibri" panose="020F0502020204030204" pitchFamily="34" charset="0"/>
                        </a:rPr>
                        <a:t>8</a:t>
                      </a:r>
                    </a:p>
                  </a:txBody>
                  <a:tcPr marL="6350" marR="6350" marT="6350" marB="0" anchor="b">
                    <a:lnL>
                      <a:noFill/>
                    </a:lnL>
                    <a:lnR>
                      <a:noFill/>
                    </a:lnR>
                    <a:lnT>
                      <a:noFill/>
                    </a:lnT>
                    <a:lnB>
                      <a:noFill/>
                    </a:lnB>
                  </a:tcPr>
                </a:tc>
                <a:tc>
                  <a:txBody>
                    <a:bodyPr/>
                    <a:lstStyle/>
                    <a:p>
                      <a:pPr algn="ctr" fontAlgn="b"/>
                      <a:r>
                        <a:rPr lang="en-GB" sz="2800" b="0" i="0" u="none" strike="noStrike">
                          <a:solidFill>
                            <a:srgbClr val="000000"/>
                          </a:solidFill>
                          <a:effectLst/>
                          <a:latin typeface="Calibri" panose="020F0502020204030204" pitchFamily="34" charset="0"/>
                        </a:rPr>
                        <a:t>2.89</a:t>
                      </a:r>
                    </a:p>
                  </a:txBody>
                  <a:tcPr marL="6350" marR="6350" marT="6350" marB="0" anchor="b">
                    <a:lnL>
                      <a:noFill/>
                    </a:lnL>
                    <a:lnR>
                      <a:noFill/>
                    </a:lnR>
                    <a:lnT>
                      <a:noFill/>
                    </a:lnT>
                    <a:lnB>
                      <a:noFill/>
                    </a:lnB>
                  </a:tcPr>
                </a:tc>
                <a:tc>
                  <a:txBody>
                    <a:bodyPr/>
                    <a:lstStyle/>
                    <a:p>
                      <a:pPr algn="ctr" fontAlgn="b"/>
                      <a:r>
                        <a:rPr lang="en-GB" sz="2800" b="0" i="0" u="none" strike="noStrike" dirty="0">
                          <a:solidFill>
                            <a:srgbClr val="000000"/>
                          </a:solidFill>
                          <a:effectLst/>
                          <a:latin typeface="Calibri" panose="020F0502020204030204" pitchFamily="34" charset="0"/>
                        </a:rPr>
                        <a:t>-0.41</a:t>
                      </a:r>
                    </a:p>
                  </a:txBody>
                  <a:tcPr marL="6350" marR="6350" marT="6350" marB="0" anchor="b">
                    <a:lnL>
                      <a:noFill/>
                    </a:lnL>
                    <a:lnR>
                      <a:noFill/>
                    </a:lnR>
                    <a:lnT>
                      <a:noFill/>
                    </a:lnT>
                    <a:lnB>
                      <a:noFill/>
                    </a:lnB>
                  </a:tcPr>
                </a:tc>
                <a:extLst>
                  <a:ext uri="{0D108BD9-81ED-4DB2-BD59-A6C34878D82A}">
                    <a16:rowId xmlns:a16="http://schemas.microsoft.com/office/drawing/2014/main" val="404761096"/>
                  </a:ext>
                </a:extLst>
              </a:tr>
              <a:tr h="341276">
                <a:tc>
                  <a:txBody>
                    <a:bodyPr/>
                    <a:lstStyle/>
                    <a:p>
                      <a:pPr algn="ctr" fontAlgn="b"/>
                      <a:r>
                        <a:rPr lang="en-GB" sz="2800" b="0" i="0" u="none" strike="noStrike">
                          <a:solidFill>
                            <a:srgbClr val="000000"/>
                          </a:solidFill>
                          <a:effectLst/>
                          <a:latin typeface="Calibri" panose="020F0502020204030204" pitchFamily="34" charset="0"/>
                        </a:rPr>
                        <a:t>9</a:t>
                      </a:r>
                    </a:p>
                  </a:txBody>
                  <a:tcPr marL="6350" marR="6350" marT="6350" marB="0" anchor="b">
                    <a:lnL>
                      <a:noFill/>
                    </a:lnL>
                    <a:lnR>
                      <a:noFill/>
                    </a:lnR>
                    <a:lnT>
                      <a:noFill/>
                    </a:lnT>
                    <a:lnB>
                      <a:noFill/>
                    </a:lnB>
                  </a:tcPr>
                </a:tc>
                <a:tc>
                  <a:txBody>
                    <a:bodyPr/>
                    <a:lstStyle/>
                    <a:p>
                      <a:pPr algn="ctr" fontAlgn="b"/>
                      <a:r>
                        <a:rPr lang="en-GB" sz="2800" b="0" i="0" u="none" strike="noStrike">
                          <a:solidFill>
                            <a:srgbClr val="000000"/>
                          </a:solidFill>
                          <a:effectLst/>
                          <a:latin typeface="Calibri" panose="020F0502020204030204" pitchFamily="34" charset="0"/>
                        </a:rPr>
                        <a:t>3.39</a:t>
                      </a:r>
                    </a:p>
                  </a:txBody>
                  <a:tcPr marL="6350" marR="6350" marT="6350" marB="0" anchor="b">
                    <a:lnL>
                      <a:noFill/>
                    </a:lnL>
                    <a:lnR>
                      <a:noFill/>
                    </a:lnR>
                    <a:lnT>
                      <a:noFill/>
                    </a:lnT>
                    <a:lnB>
                      <a:noFill/>
                    </a:lnB>
                  </a:tcPr>
                </a:tc>
                <a:tc>
                  <a:txBody>
                    <a:bodyPr/>
                    <a:lstStyle/>
                    <a:p>
                      <a:pPr algn="ctr" fontAlgn="b"/>
                      <a:r>
                        <a:rPr lang="en-GB" sz="2800" b="0" i="0" u="none" strike="noStrike" dirty="0">
                          <a:solidFill>
                            <a:srgbClr val="000000"/>
                          </a:solidFill>
                          <a:effectLst/>
                          <a:latin typeface="Calibri" panose="020F0502020204030204" pitchFamily="34" charset="0"/>
                        </a:rPr>
                        <a:t>-0.04</a:t>
                      </a:r>
                    </a:p>
                  </a:txBody>
                  <a:tcPr marL="6350" marR="6350" marT="6350" marB="0" anchor="b">
                    <a:lnL>
                      <a:noFill/>
                    </a:lnL>
                    <a:lnR>
                      <a:noFill/>
                    </a:lnR>
                    <a:lnT>
                      <a:noFill/>
                    </a:lnT>
                    <a:lnB>
                      <a:noFill/>
                    </a:lnB>
                  </a:tcPr>
                </a:tc>
                <a:extLst>
                  <a:ext uri="{0D108BD9-81ED-4DB2-BD59-A6C34878D82A}">
                    <a16:rowId xmlns:a16="http://schemas.microsoft.com/office/drawing/2014/main" val="1009327473"/>
                  </a:ext>
                </a:extLst>
              </a:tr>
              <a:tr h="341276">
                <a:tc>
                  <a:txBody>
                    <a:bodyPr/>
                    <a:lstStyle/>
                    <a:p>
                      <a:pPr algn="ctr" fontAlgn="b"/>
                      <a:r>
                        <a:rPr lang="en-GB" sz="2800" b="0" i="0" u="none" strike="noStrike">
                          <a:solidFill>
                            <a:srgbClr val="000000"/>
                          </a:solidFill>
                          <a:effectLst/>
                          <a:latin typeface="Calibri" panose="020F0502020204030204" pitchFamily="34" charset="0"/>
                        </a:rPr>
                        <a:t>10</a:t>
                      </a:r>
                    </a:p>
                  </a:txBody>
                  <a:tcPr marL="6350" marR="6350" marT="6350"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GB" sz="2800" b="0" i="0" u="none" strike="noStrike">
                          <a:solidFill>
                            <a:srgbClr val="000000"/>
                          </a:solidFill>
                          <a:effectLst/>
                          <a:latin typeface="Calibri" panose="020F0502020204030204" pitchFamily="34" charset="0"/>
                        </a:rPr>
                        <a:t>3.10</a:t>
                      </a:r>
                    </a:p>
                  </a:txBody>
                  <a:tcPr marL="6350" marR="6350" marT="6350"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GB" sz="2800" b="0" i="0" u="none" strike="noStrike" dirty="0">
                          <a:solidFill>
                            <a:srgbClr val="000000"/>
                          </a:solidFill>
                          <a:effectLst/>
                          <a:latin typeface="Calibri" panose="020F0502020204030204" pitchFamily="34" charset="0"/>
                        </a:rPr>
                        <a:t>-0.26</a:t>
                      </a:r>
                    </a:p>
                  </a:txBody>
                  <a:tcPr marL="6350" marR="6350" marT="6350" marB="0" anchor="b">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3208135"/>
                  </a:ext>
                </a:extLst>
              </a:tr>
            </a:tbl>
          </a:graphicData>
        </a:graphic>
      </p:graphicFrame>
    </p:spTree>
    <p:custDataLst>
      <p:tags r:id="rId1"/>
    </p:custDataLst>
    <p:extLst>
      <p:ext uri="{BB962C8B-B14F-4D97-AF65-F5344CB8AC3E}">
        <p14:creationId xmlns:p14="http://schemas.microsoft.com/office/powerpoint/2010/main" val="2256990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CCDE3-5E97-844D-A2FE-BA04B1DFD612}"/>
              </a:ext>
            </a:extLst>
          </p:cNvPr>
          <p:cNvSpPr>
            <a:spLocks noGrp="1"/>
          </p:cNvSpPr>
          <p:nvPr>
            <p:ph type="title"/>
          </p:nvPr>
        </p:nvSpPr>
        <p:spPr/>
        <p:txBody>
          <a:bodyPr/>
          <a:lstStyle/>
          <a:p>
            <a:r>
              <a:rPr lang="en-US" dirty="0"/>
              <a:t>Norm Groups</a:t>
            </a:r>
          </a:p>
        </p:txBody>
      </p:sp>
      <p:sp>
        <p:nvSpPr>
          <p:cNvPr id="6" name="Content Placeholder 5">
            <a:extLst>
              <a:ext uri="{FF2B5EF4-FFF2-40B4-BE49-F238E27FC236}">
                <a16:creationId xmlns:a16="http://schemas.microsoft.com/office/drawing/2014/main" id="{56C6E0A6-056B-47BC-B765-8293F977A157}"/>
              </a:ext>
            </a:extLst>
          </p:cNvPr>
          <p:cNvSpPr>
            <a:spLocks noGrp="1"/>
          </p:cNvSpPr>
          <p:nvPr>
            <p:ph idx="1"/>
          </p:nvPr>
        </p:nvSpPr>
        <p:spPr>
          <a:xfrm>
            <a:off x="838200" y="4092498"/>
            <a:ext cx="10515600" cy="2599127"/>
          </a:xfrm>
        </p:spPr>
        <p:txBody>
          <a:bodyPr/>
          <a:lstStyle/>
          <a:p>
            <a:r>
              <a:rPr lang="en-GB" dirty="0"/>
              <a:t>Grand Mean = sum of means/number of means</a:t>
            </a:r>
          </a:p>
          <a:p>
            <a:r>
              <a:rPr lang="en-GB" dirty="0"/>
              <a:t>(3.45 + 3.45 + 3.21 + 3.33 + 3.6) / 5 = (16.74)/5 = 3.348 ~ 3.35</a:t>
            </a:r>
          </a:p>
          <a:p>
            <a:endParaRPr lang="en-GB" dirty="0"/>
          </a:p>
          <a:p>
            <a:r>
              <a:rPr lang="en-GB" dirty="0"/>
              <a:t>Variance= sum of deviations / (number of deviations -1)</a:t>
            </a:r>
          </a:p>
        </p:txBody>
      </p:sp>
      <p:pic>
        <p:nvPicPr>
          <p:cNvPr id="7" name="Content Placeholder 15" descr="Graphical user interface, application, table&#10;&#10;Description automatically generated">
            <a:extLst>
              <a:ext uri="{FF2B5EF4-FFF2-40B4-BE49-F238E27FC236}">
                <a16:creationId xmlns:a16="http://schemas.microsoft.com/office/drawing/2014/main" id="{8538A348-AA51-48E3-A6EC-2BA2B0CEE76F}"/>
              </a:ext>
            </a:extLst>
          </p:cNvPr>
          <p:cNvPicPr>
            <a:picLocks noChangeAspect="1"/>
          </p:cNvPicPr>
          <p:nvPr/>
        </p:nvPicPr>
        <p:blipFill>
          <a:blip r:embed="rId4"/>
          <a:stretch>
            <a:fillRect/>
          </a:stretch>
        </p:blipFill>
        <p:spPr>
          <a:xfrm>
            <a:off x="927410" y="1825625"/>
            <a:ext cx="10515600" cy="1862025"/>
          </a:xfrm>
          <a:prstGeom prst="rect">
            <a:avLst/>
          </a:prstGeom>
        </p:spPr>
      </p:pic>
    </p:spTree>
    <p:custDataLst>
      <p:tags r:id="rId1"/>
    </p:custDataLst>
    <p:extLst>
      <p:ext uri="{BB962C8B-B14F-4D97-AF65-F5344CB8AC3E}">
        <p14:creationId xmlns:p14="http://schemas.microsoft.com/office/powerpoint/2010/main" val="385504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CCDE3-5E97-844D-A2FE-BA04B1DFD612}"/>
              </a:ext>
            </a:extLst>
          </p:cNvPr>
          <p:cNvSpPr>
            <a:spLocks noGrp="1"/>
          </p:cNvSpPr>
          <p:nvPr>
            <p:ph type="title"/>
          </p:nvPr>
        </p:nvSpPr>
        <p:spPr/>
        <p:txBody>
          <a:bodyPr/>
          <a:lstStyle/>
          <a:p>
            <a:r>
              <a:rPr lang="en-US" dirty="0"/>
              <a:t>Norm Groups</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56C6E0A6-056B-47BC-B765-8293F977A157}"/>
                  </a:ext>
                </a:extLst>
              </p:cNvPr>
              <p:cNvSpPr>
                <a:spLocks noGrp="1"/>
              </p:cNvSpPr>
              <p:nvPr>
                <p:ph idx="1"/>
              </p:nvPr>
            </p:nvSpPr>
            <p:spPr>
              <a:xfrm>
                <a:off x="838200" y="4092498"/>
                <a:ext cx="10993244" cy="2599127"/>
              </a:xfrm>
            </p:spPr>
            <p:txBody>
              <a:bodyPr/>
              <a:lstStyle/>
              <a:p>
                <a:r>
                  <a:rPr lang="en-GB" dirty="0"/>
                  <a:t>Variance = sum of deviations / number of deviations</a:t>
                </a:r>
              </a:p>
              <a:p>
                <a:endParaRPr lang="en-GB" dirty="0"/>
              </a:p>
              <a:p>
                <a:endParaRPr lang="en-GB" dirty="0"/>
              </a:p>
              <a:p>
                <a:endParaRPr lang="en-GB" dirty="0"/>
              </a:p>
              <a:p>
                <a:r>
                  <a:rPr lang="en-GB" dirty="0"/>
                  <a:t>SD/SEM = </a:t>
                </a:r>
                <a14:m>
                  <m:oMath xmlns:m="http://schemas.openxmlformats.org/officeDocument/2006/math">
                    <m:rad>
                      <m:radPr>
                        <m:degHide m:val="on"/>
                        <m:ctrlPr>
                          <a:rPr lang="en-GB" i="1" smtClean="0">
                            <a:latin typeface="Cambria Math" panose="02040503050406030204" pitchFamily="18" charset="0"/>
                          </a:rPr>
                        </m:ctrlPr>
                      </m:radPr>
                      <m:deg/>
                      <m:e>
                        <m:r>
                          <a:rPr lang="en-GB" b="0" i="1" smtClean="0">
                            <a:latin typeface="Cambria Math" panose="02040503050406030204" pitchFamily="18" charset="0"/>
                          </a:rPr>
                          <m:t>𝑉𝑎𝑟𝑖𝑎𝑛𝑐𝑒</m:t>
                        </m:r>
                      </m:e>
                    </m:rad>
                  </m:oMath>
                </a14:m>
                <a:r>
                  <a:rPr lang="en-GB" dirty="0"/>
                  <a:t> = </a:t>
                </a:r>
                <a14:m>
                  <m:oMath xmlns:m="http://schemas.openxmlformats.org/officeDocument/2006/math">
                    <m:rad>
                      <m:radPr>
                        <m:degHide m:val="on"/>
                        <m:ctrlPr>
                          <a:rPr lang="en-GB" i="1" smtClean="0">
                            <a:latin typeface="Cambria Math" panose="02040503050406030204" pitchFamily="18" charset="0"/>
                          </a:rPr>
                        </m:ctrlPr>
                      </m:radPr>
                      <m:deg/>
                      <m:e>
                        <m:r>
                          <a:rPr lang="en-GB" b="0" i="1" smtClean="0">
                            <a:latin typeface="Cambria Math" panose="02040503050406030204" pitchFamily="18" charset="0"/>
                          </a:rPr>
                          <m:t>0.033</m:t>
                        </m:r>
                      </m:e>
                    </m:rad>
                  </m:oMath>
                </a14:m>
                <a:r>
                  <a:rPr lang="en-GB" dirty="0"/>
                  <a:t> = 0.183</a:t>
                </a:r>
              </a:p>
            </p:txBody>
          </p:sp>
        </mc:Choice>
        <mc:Fallback xmlns="">
          <p:sp>
            <p:nvSpPr>
              <p:cNvPr id="6" name="Content Placeholder 5">
                <a:extLst>
                  <a:ext uri="{FF2B5EF4-FFF2-40B4-BE49-F238E27FC236}">
                    <a16:creationId xmlns:a16="http://schemas.microsoft.com/office/drawing/2014/main" id="{56C6E0A6-056B-47BC-B765-8293F977A157}"/>
                  </a:ext>
                </a:extLst>
              </p:cNvPr>
              <p:cNvSpPr>
                <a:spLocks noGrp="1" noRot="1" noChangeAspect="1" noMove="1" noResize="1" noEditPoints="1" noAdjustHandles="1" noChangeArrowheads="1" noChangeShapeType="1" noTextEdit="1"/>
              </p:cNvSpPr>
              <p:nvPr>
                <p:ph idx="1"/>
              </p:nvPr>
            </p:nvSpPr>
            <p:spPr>
              <a:xfrm>
                <a:off x="838200" y="4092498"/>
                <a:ext cx="10993244" cy="2599127"/>
              </a:xfrm>
              <a:blipFill>
                <a:blip r:embed="rId6"/>
                <a:stretch>
                  <a:fillRect l="-998" t="-3747" b="-4918"/>
                </a:stretch>
              </a:blipFill>
            </p:spPr>
            <p:txBody>
              <a:bodyPr/>
              <a:lstStyle/>
              <a:p>
                <a:r>
                  <a:rPr lang="en-GB">
                    <a:noFill/>
                  </a:rPr>
                  <a:t> </a:t>
                </a:r>
              </a:p>
            </p:txBody>
          </p:sp>
        </mc:Fallback>
      </mc:AlternateContent>
      <p:pic>
        <p:nvPicPr>
          <p:cNvPr id="7" name="Content Placeholder 15" descr="Graphical user interface, application, table&#10;&#10;Description automatically generated">
            <a:extLst>
              <a:ext uri="{FF2B5EF4-FFF2-40B4-BE49-F238E27FC236}">
                <a16:creationId xmlns:a16="http://schemas.microsoft.com/office/drawing/2014/main" id="{8538A348-AA51-48E3-A6EC-2BA2B0CEE76F}"/>
              </a:ext>
            </a:extLst>
          </p:cNvPr>
          <p:cNvPicPr>
            <a:picLocks noChangeAspect="1"/>
          </p:cNvPicPr>
          <p:nvPr/>
        </p:nvPicPr>
        <p:blipFill>
          <a:blip r:embed="rId7"/>
          <a:stretch>
            <a:fillRect/>
          </a:stretch>
        </p:blipFill>
        <p:spPr>
          <a:xfrm>
            <a:off x="927410" y="1825625"/>
            <a:ext cx="10515600" cy="1862025"/>
          </a:xfrm>
          <a:prstGeom prst="rect">
            <a:avLst/>
          </a:prstGeom>
        </p:spPr>
      </p:pic>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37432E5D-A3C5-4A4D-9362-60B2EFE480B7}"/>
                  </a:ext>
                </a:extLst>
              </p:cNvPr>
              <p:cNvSpPr/>
              <p:nvPr/>
            </p:nvSpPr>
            <p:spPr>
              <a:xfrm>
                <a:off x="2165195" y="5083547"/>
                <a:ext cx="7385355" cy="61702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m:rPr>
                              <m:nor/>
                            </m:rPr>
                            <a:rPr lang="en-GB" dirty="0"/>
                            <m:t>  (3.35 – 3.45)</m:t>
                          </m:r>
                          <m:r>
                            <m:rPr>
                              <m:nor/>
                            </m:rPr>
                            <a:rPr lang="en-GB" baseline="30000" dirty="0"/>
                            <m:t>2</m:t>
                          </m:r>
                          <m:r>
                            <m:rPr>
                              <m:nor/>
                            </m:rPr>
                            <a:rPr lang="en-GB" dirty="0"/>
                            <m:t> + (3.35 – 3.21)</m:t>
                          </m:r>
                          <m:r>
                            <m:rPr>
                              <m:nor/>
                            </m:rPr>
                            <a:rPr lang="en-GB" baseline="30000" dirty="0"/>
                            <m:t> 2</m:t>
                          </m:r>
                          <m:r>
                            <m:rPr>
                              <m:nor/>
                            </m:rPr>
                            <a:rPr lang="en-GB" dirty="0"/>
                            <m:t> + (3.35+3.33)</m:t>
                          </m:r>
                          <m:r>
                            <m:rPr>
                              <m:nor/>
                            </m:rPr>
                            <a:rPr lang="en-GB" baseline="30000" dirty="0"/>
                            <m:t> 2</m:t>
                          </m:r>
                          <m:r>
                            <m:rPr>
                              <m:nor/>
                            </m:rPr>
                            <a:rPr lang="en-GB" dirty="0"/>
                            <m:t> + (3.35−3.15)</m:t>
                          </m:r>
                          <m:r>
                            <m:rPr>
                              <m:nor/>
                            </m:rPr>
                            <a:rPr lang="en-GB" baseline="30000" dirty="0"/>
                            <m:t> 2</m:t>
                          </m:r>
                          <m:r>
                            <m:rPr>
                              <m:nor/>
                            </m:rPr>
                            <a:rPr lang="en-GB" dirty="0"/>
                            <m:t> + (3.35 −3.6)</m:t>
                          </m:r>
                          <m:r>
                            <m:rPr>
                              <m:nor/>
                            </m:rPr>
                            <a:rPr lang="en-GB" baseline="30000" dirty="0"/>
                            <m:t> 2</m:t>
                          </m:r>
                          <m:r>
                            <m:rPr>
                              <m:nor/>
                            </m:rPr>
                            <a:rPr lang="en-GB" dirty="0"/>
                            <m:t>  </m:t>
                          </m:r>
                        </m:num>
                        <m:den>
                          <m:r>
                            <a:rPr lang="en-GB" i="1">
                              <a:latin typeface="Cambria Math" panose="02040503050406030204" pitchFamily="18" charset="0"/>
                            </a:rPr>
                            <m:t>5</m:t>
                          </m:r>
                          <m:r>
                            <a:rPr lang="en-GB" b="0" i="1" smtClean="0">
                              <a:latin typeface="Cambria Math" panose="02040503050406030204" pitchFamily="18" charset="0"/>
                            </a:rPr>
                            <m:t>−1</m:t>
                          </m:r>
                        </m:den>
                      </m:f>
                    </m:oMath>
                  </m:oMathPara>
                </a14:m>
                <a:endParaRPr lang="en-GB" dirty="0"/>
              </a:p>
            </p:txBody>
          </p:sp>
        </mc:Choice>
        <mc:Fallback xmlns="">
          <p:sp>
            <p:nvSpPr>
              <p:cNvPr id="3" name="Rectangle 2">
                <a:extLst>
                  <a:ext uri="{FF2B5EF4-FFF2-40B4-BE49-F238E27FC236}">
                    <a16:creationId xmlns:a16="http://schemas.microsoft.com/office/drawing/2014/main" id="{37432E5D-A3C5-4A4D-9362-60B2EFE480B7}"/>
                  </a:ext>
                </a:extLst>
              </p:cNvPr>
              <p:cNvSpPr>
                <a:spLocks noRot="1" noChangeAspect="1" noMove="1" noResize="1" noEditPoints="1" noAdjustHandles="1" noChangeArrowheads="1" noChangeShapeType="1" noTextEdit="1"/>
              </p:cNvSpPr>
              <p:nvPr/>
            </p:nvSpPr>
            <p:spPr>
              <a:xfrm>
                <a:off x="2165195" y="5083547"/>
                <a:ext cx="7385355" cy="617028"/>
              </a:xfrm>
              <a:prstGeom prst="rect">
                <a:avLst/>
              </a:prstGeom>
              <a:blipFill>
                <a:blip r:embed="rId8"/>
                <a:stretch>
                  <a:fillRect/>
                </a:stretch>
              </a:blipFill>
            </p:spPr>
            <p:txBody>
              <a:bodyPr/>
              <a:lstStyle/>
              <a:p>
                <a:r>
                  <a:rPr lang="en-GB">
                    <a:noFill/>
                  </a:rPr>
                  <a:t> </a:t>
                </a:r>
              </a:p>
            </p:txBody>
          </p:sp>
        </mc:Fallback>
      </mc:AlternateContent>
    </p:spTree>
    <p:custDataLst>
      <p:tags r:id="rId1"/>
    </p:custDataLst>
    <p:extLst>
      <p:ext uri="{BB962C8B-B14F-4D97-AF65-F5344CB8AC3E}">
        <p14:creationId xmlns:p14="http://schemas.microsoft.com/office/powerpoint/2010/main" val="1024200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barn(inVertical)">
                                      <p:cBhvr>
                                        <p:cTn id="1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0CCDE3-5E97-844D-A2FE-BA04B1DFD612}"/>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a:solidFill>
                  <a:schemeClr val="tx1"/>
                </a:solidFill>
                <a:latin typeface="+mj-lt"/>
                <a:ea typeface="+mj-ea"/>
                <a:cs typeface="+mj-cs"/>
              </a:rPr>
              <a:t>Norm Groups</a:t>
            </a:r>
          </a:p>
        </p:txBody>
      </p:sp>
      <p:pic>
        <p:nvPicPr>
          <p:cNvPr id="8" name="Picture 7">
            <a:extLst>
              <a:ext uri="{FF2B5EF4-FFF2-40B4-BE49-F238E27FC236}">
                <a16:creationId xmlns:a16="http://schemas.microsoft.com/office/drawing/2014/main" id="{4482AD4D-BF76-4EAB-BC97-1FD9866CD972}"/>
              </a:ext>
            </a:extLst>
          </p:cNvPr>
          <p:cNvPicPr>
            <a:picLocks noChangeAspect="1"/>
          </p:cNvPicPr>
          <p:nvPr/>
        </p:nvPicPr>
        <p:blipFill>
          <a:blip r:embed="rId3"/>
          <a:stretch>
            <a:fillRect/>
          </a:stretch>
        </p:blipFill>
        <p:spPr>
          <a:xfrm>
            <a:off x="2476761" y="1845426"/>
            <a:ext cx="7235424" cy="4450303"/>
          </a:xfrm>
          <a:prstGeom prst="rect">
            <a:avLst/>
          </a:prstGeom>
        </p:spPr>
      </p:pic>
    </p:spTree>
    <p:extLst>
      <p:ext uri="{BB962C8B-B14F-4D97-AF65-F5344CB8AC3E}">
        <p14:creationId xmlns:p14="http://schemas.microsoft.com/office/powerpoint/2010/main" val="2869570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0CCDE3-5E97-844D-A2FE-BA04B1DFD612}"/>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a:solidFill>
                  <a:schemeClr val="tx1"/>
                </a:solidFill>
                <a:latin typeface="+mj-lt"/>
                <a:ea typeface="+mj-ea"/>
                <a:cs typeface="+mj-cs"/>
              </a:rPr>
              <a:t>Norm Groups</a:t>
            </a:r>
          </a:p>
        </p:txBody>
      </p:sp>
      <p:sp>
        <p:nvSpPr>
          <p:cNvPr id="4" name="Content Placeholder 3">
            <a:extLst>
              <a:ext uri="{FF2B5EF4-FFF2-40B4-BE49-F238E27FC236}">
                <a16:creationId xmlns:a16="http://schemas.microsoft.com/office/drawing/2014/main" id="{36B3A0C7-C238-48D1-92DC-FA82C59AB7DC}"/>
              </a:ext>
            </a:extLst>
          </p:cNvPr>
          <p:cNvSpPr>
            <a:spLocks noGrp="1"/>
          </p:cNvSpPr>
          <p:nvPr>
            <p:ph idx="1"/>
          </p:nvPr>
        </p:nvSpPr>
        <p:spPr/>
        <p:txBody>
          <a:bodyPr/>
          <a:lstStyle/>
          <a:p>
            <a:endParaRPr lang="en-GB" dirty="0"/>
          </a:p>
        </p:txBody>
      </p:sp>
      <p:pic>
        <p:nvPicPr>
          <p:cNvPr id="9" name="Picture 8">
            <a:extLst>
              <a:ext uri="{FF2B5EF4-FFF2-40B4-BE49-F238E27FC236}">
                <a16:creationId xmlns:a16="http://schemas.microsoft.com/office/drawing/2014/main" id="{F37BA773-3B8B-43E1-B8BF-DB672B8E6B52}"/>
              </a:ext>
            </a:extLst>
          </p:cNvPr>
          <p:cNvPicPr>
            <a:picLocks noChangeAspect="1"/>
          </p:cNvPicPr>
          <p:nvPr/>
        </p:nvPicPr>
        <p:blipFill>
          <a:blip r:embed="rId4"/>
          <a:stretch>
            <a:fillRect/>
          </a:stretch>
        </p:blipFill>
        <p:spPr>
          <a:xfrm>
            <a:off x="838200" y="1690688"/>
            <a:ext cx="9362173" cy="5054787"/>
          </a:xfrm>
          <a:prstGeom prst="rect">
            <a:avLst/>
          </a:prstGeom>
        </p:spPr>
      </p:pic>
      <p:pic>
        <p:nvPicPr>
          <p:cNvPr id="10" name="Picture 2">
            <a:extLst>
              <a:ext uri="{FF2B5EF4-FFF2-40B4-BE49-F238E27FC236}">
                <a16:creationId xmlns:a16="http://schemas.microsoft.com/office/drawing/2014/main" id="{3F864E86-2F33-4AD4-9616-05BDBA98FA5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2569" y="335426"/>
            <a:ext cx="6318630" cy="6187148"/>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854154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xit" presetSubtype="21" fill="hold" nodeType="clickEffect">
                                  <p:stCondLst>
                                    <p:cond delay="0"/>
                                  </p:stCondLst>
                                  <p:childTnLst>
                                    <p:animEffect transition="out" filter="barn(inVertical)">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9F098-1787-4435-B82A-A5056C42E576}"/>
              </a:ext>
            </a:extLst>
          </p:cNvPr>
          <p:cNvSpPr>
            <a:spLocks noGrp="1"/>
          </p:cNvSpPr>
          <p:nvPr>
            <p:ph type="title"/>
          </p:nvPr>
        </p:nvSpPr>
        <p:spPr/>
        <p:txBody>
          <a:bodyPr/>
          <a:lstStyle/>
          <a:p>
            <a:r>
              <a:rPr lang="en-GB" dirty="0"/>
              <a:t>Norm Groups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D84BA78-11EA-4081-8C4D-C0F7D29A24FC}"/>
                  </a:ext>
                </a:extLst>
              </p:cNvPr>
              <p:cNvSpPr txBox="1"/>
              <p:nvPr/>
            </p:nvSpPr>
            <p:spPr>
              <a:xfrm>
                <a:off x="1739590" y="2971800"/>
                <a:ext cx="6013379" cy="821635"/>
              </a:xfrm>
              <a:prstGeom prst="rect">
                <a:avLst/>
              </a:prstGeom>
              <a:noFill/>
            </p:spPr>
            <p:txBody>
              <a:bodyPr wrap="square" lIns="0" tIns="0" rIns="0" bIns="0" rtlCol="0">
                <a:spAutoFit/>
              </a:bodyPr>
              <a:lstStyle/>
              <a:p>
                <a:r>
                  <a:rPr lang="en-GB" sz="3200" dirty="0"/>
                  <a:t>Standard Error = </a:t>
                </a:r>
                <a14:m>
                  <m:oMath xmlns:m="http://schemas.openxmlformats.org/officeDocument/2006/math">
                    <m:f>
                      <m:fPr>
                        <m:ctrlPr>
                          <a:rPr lang="en-GB" sz="3200" i="1" smtClean="0">
                            <a:latin typeface="Cambria Math" panose="02040503050406030204" pitchFamily="18" charset="0"/>
                          </a:rPr>
                        </m:ctrlPr>
                      </m:fPr>
                      <m:num>
                        <m:r>
                          <a:rPr lang="en-GB" sz="3200" b="0" i="1" smtClean="0">
                            <a:latin typeface="Cambria Math" panose="02040503050406030204" pitchFamily="18" charset="0"/>
                          </a:rPr>
                          <m:t>𝑆𝑡𝑎𝑛𝑑𝑎𝑟𝑑</m:t>
                        </m:r>
                        <m:r>
                          <a:rPr lang="en-GB" sz="3200" b="0" i="1" smtClean="0">
                            <a:latin typeface="Cambria Math" panose="02040503050406030204" pitchFamily="18" charset="0"/>
                          </a:rPr>
                          <m:t> </m:t>
                        </m:r>
                        <m:r>
                          <a:rPr lang="en-GB" sz="3200" b="0" i="1" smtClean="0">
                            <a:latin typeface="Cambria Math" panose="02040503050406030204" pitchFamily="18" charset="0"/>
                          </a:rPr>
                          <m:t>𝐷𝑒𝑣𝑖𝑎𝑡𝑖𝑜𝑛</m:t>
                        </m:r>
                      </m:num>
                      <m:den>
                        <m:rad>
                          <m:radPr>
                            <m:degHide m:val="on"/>
                            <m:ctrlPr>
                              <a:rPr lang="en-GB" sz="3200" i="1" smtClean="0">
                                <a:latin typeface="Cambria Math" panose="02040503050406030204" pitchFamily="18" charset="0"/>
                              </a:rPr>
                            </m:ctrlPr>
                          </m:radPr>
                          <m:deg/>
                          <m:e>
                            <m:r>
                              <a:rPr lang="en-GB" sz="3200" b="0" i="1" smtClean="0">
                                <a:latin typeface="Cambria Math" panose="02040503050406030204" pitchFamily="18" charset="0"/>
                              </a:rPr>
                              <m:t>𝑆𝑎𝑚𝑝𝑙𝑒</m:t>
                            </m:r>
                            <m:r>
                              <a:rPr lang="en-GB" sz="3200" b="0" i="1" smtClean="0">
                                <a:latin typeface="Cambria Math" panose="02040503050406030204" pitchFamily="18" charset="0"/>
                              </a:rPr>
                              <m:t> </m:t>
                            </m:r>
                            <m:r>
                              <a:rPr lang="en-GB" sz="3200" b="0" i="1" smtClean="0">
                                <a:latin typeface="Cambria Math" panose="02040503050406030204" pitchFamily="18" charset="0"/>
                              </a:rPr>
                              <m:t>𝑆𝑖𝑧𝑒</m:t>
                            </m:r>
                          </m:e>
                        </m:rad>
                      </m:den>
                    </m:f>
                  </m:oMath>
                </a14:m>
                <a:endParaRPr lang="en-GB" sz="3200" dirty="0"/>
              </a:p>
            </p:txBody>
          </p:sp>
        </mc:Choice>
        <mc:Fallback xmlns="">
          <p:sp>
            <p:nvSpPr>
              <p:cNvPr id="4" name="TextBox 3">
                <a:extLst>
                  <a:ext uri="{FF2B5EF4-FFF2-40B4-BE49-F238E27FC236}">
                    <a16:creationId xmlns:a16="http://schemas.microsoft.com/office/drawing/2014/main" id="{5D84BA78-11EA-4081-8C4D-C0F7D29A24FC}"/>
                  </a:ext>
                </a:extLst>
              </p:cNvPr>
              <p:cNvSpPr txBox="1">
                <a:spLocks noRot="1" noChangeAspect="1" noMove="1" noResize="1" noEditPoints="1" noAdjustHandles="1" noChangeArrowheads="1" noChangeShapeType="1" noTextEdit="1"/>
              </p:cNvSpPr>
              <p:nvPr/>
            </p:nvSpPr>
            <p:spPr>
              <a:xfrm>
                <a:off x="1739590" y="2971800"/>
                <a:ext cx="6013379" cy="821635"/>
              </a:xfrm>
              <a:prstGeom prst="rect">
                <a:avLst/>
              </a:prstGeom>
              <a:blipFill>
                <a:blip r:embed="rId5"/>
                <a:stretch>
                  <a:fillRect l="-4053" t="-746" b="-4478"/>
                </a:stretch>
              </a:blipFill>
            </p:spPr>
            <p:txBody>
              <a:bodyPr/>
              <a:lstStyle/>
              <a:p>
                <a:r>
                  <a:rPr lang="en-GB">
                    <a:noFill/>
                  </a:rPr>
                  <a:t> </a:t>
                </a:r>
              </a:p>
            </p:txBody>
          </p:sp>
        </mc:Fallback>
      </mc:AlternateContent>
    </p:spTree>
    <p:extLst>
      <p:ext uri="{BB962C8B-B14F-4D97-AF65-F5344CB8AC3E}">
        <p14:creationId xmlns:p14="http://schemas.microsoft.com/office/powerpoint/2010/main" val="2393849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0CCDE3-5E97-844D-A2FE-BA04B1DFD612}"/>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a:solidFill>
                  <a:schemeClr val="tx1"/>
                </a:solidFill>
                <a:latin typeface="+mj-lt"/>
                <a:ea typeface="+mj-ea"/>
                <a:cs typeface="+mj-cs"/>
              </a:rPr>
              <a:t>Norm Groups</a:t>
            </a:r>
          </a:p>
        </p:txBody>
      </p:sp>
      <p:sp>
        <p:nvSpPr>
          <p:cNvPr id="4" name="Content Placeholder 3">
            <a:extLst>
              <a:ext uri="{FF2B5EF4-FFF2-40B4-BE49-F238E27FC236}">
                <a16:creationId xmlns:a16="http://schemas.microsoft.com/office/drawing/2014/main" id="{36B3A0C7-C238-48D1-92DC-FA82C59AB7DC}"/>
              </a:ext>
            </a:extLst>
          </p:cNvPr>
          <p:cNvSpPr>
            <a:spLocks noGrp="1"/>
          </p:cNvSpPr>
          <p:nvPr>
            <p:ph idx="1"/>
          </p:nvPr>
        </p:nvSpPr>
        <p:spPr/>
        <p:txBody>
          <a:bodyPr>
            <a:normAutofit/>
          </a:bodyPr>
          <a:lstStyle/>
          <a:p>
            <a:r>
              <a:rPr lang="en-GB" dirty="0"/>
              <a:t>We get an AMMSA sample mean of 3.12</a:t>
            </a:r>
          </a:p>
          <a:p>
            <a:r>
              <a:rPr lang="en-GB" dirty="0"/>
              <a:t>We get an AMMA standard deviation of 0.7</a:t>
            </a:r>
          </a:p>
          <a:p>
            <a:r>
              <a:rPr lang="en-GB" dirty="0"/>
              <a:t>We have a sample of 100</a:t>
            </a:r>
          </a:p>
          <a:p>
            <a:endParaRPr lang="en-GB" dirty="0"/>
          </a:p>
          <a:p>
            <a:endParaRPr lang="en-GB" dirty="0"/>
          </a:p>
          <a:p>
            <a:endParaRPr lang="en-GB" dirty="0"/>
          </a:p>
          <a:p>
            <a:r>
              <a:rPr lang="en-GB" dirty="0"/>
              <a:t>Mean estimate = 3.12, Confidence Interval [3.05, 3.19]</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01E5A73-CF39-40FD-ADD2-E50E044F4D52}"/>
                  </a:ext>
                </a:extLst>
              </p:cNvPr>
              <p:cNvSpPr txBox="1"/>
              <p:nvPr/>
            </p:nvSpPr>
            <p:spPr>
              <a:xfrm>
                <a:off x="1027771" y="3438157"/>
                <a:ext cx="6013379" cy="726930"/>
              </a:xfrm>
              <a:prstGeom prst="rect">
                <a:avLst/>
              </a:prstGeom>
              <a:noFill/>
            </p:spPr>
            <p:txBody>
              <a:bodyPr wrap="square" lIns="0" tIns="0" rIns="0" bIns="0" rtlCol="0">
                <a:spAutoFit/>
              </a:bodyPr>
              <a:lstStyle/>
              <a:p>
                <a:r>
                  <a:rPr lang="en-GB" sz="3200" dirty="0"/>
                  <a:t>Standard Error = </a:t>
                </a:r>
                <a14:m>
                  <m:oMath xmlns:m="http://schemas.openxmlformats.org/officeDocument/2006/math">
                    <m:f>
                      <m:fPr>
                        <m:ctrlPr>
                          <a:rPr lang="en-GB" sz="3200" i="1" smtClean="0">
                            <a:latin typeface="Cambria Math" panose="02040503050406030204" pitchFamily="18" charset="0"/>
                          </a:rPr>
                        </m:ctrlPr>
                      </m:fPr>
                      <m:num>
                        <m:r>
                          <a:rPr lang="en-GB" sz="3200" b="0" i="1" smtClean="0">
                            <a:latin typeface="Cambria Math" panose="02040503050406030204" pitchFamily="18" charset="0"/>
                          </a:rPr>
                          <m:t>0.7</m:t>
                        </m:r>
                      </m:num>
                      <m:den>
                        <m:rad>
                          <m:radPr>
                            <m:degHide m:val="on"/>
                            <m:ctrlPr>
                              <a:rPr lang="en-GB" sz="3200" i="1" smtClean="0">
                                <a:latin typeface="Cambria Math" panose="02040503050406030204" pitchFamily="18" charset="0"/>
                              </a:rPr>
                            </m:ctrlPr>
                          </m:radPr>
                          <m:deg/>
                          <m:e>
                            <m:r>
                              <a:rPr lang="en-GB" sz="3200" b="0" i="1" smtClean="0">
                                <a:latin typeface="Cambria Math" panose="02040503050406030204" pitchFamily="18" charset="0"/>
                              </a:rPr>
                              <m:t>100</m:t>
                            </m:r>
                          </m:e>
                        </m:rad>
                      </m:den>
                    </m:f>
                    <m:r>
                      <a:rPr lang="en-GB" sz="3200" b="0" i="1" smtClean="0">
                        <a:latin typeface="Cambria Math" panose="02040503050406030204" pitchFamily="18" charset="0"/>
                      </a:rPr>
                      <m:t>=0.07</m:t>
                    </m:r>
                  </m:oMath>
                </a14:m>
                <a:endParaRPr lang="en-GB" sz="3200" dirty="0"/>
              </a:p>
            </p:txBody>
          </p:sp>
        </mc:Choice>
        <mc:Fallback xmlns="">
          <p:sp>
            <p:nvSpPr>
              <p:cNvPr id="7" name="TextBox 6">
                <a:extLst>
                  <a:ext uri="{FF2B5EF4-FFF2-40B4-BE49-F238E27FC236}">
                    <a16:creationId xmlns:a16="http://schemas.microsoft.com/office/drawing/2014/main" id="{C01E5A73-CF39-40FD-ADD2-E50E044F4D52}"/>
                  </a:ext>
                </a:extLst>
              </p:cNvPr>
              <p:cNvSpPr txBox="1">
                <a:spLocks noRot="1" noChangeAspect="1" noMove="1" noResize="1" noEditPoints="1" noAdjustHandles="1" noChangeArrowheads="1" noChangeShapeType="1" noTextEdit="1"/>
              </p:cNvSpPr>
              <p:nvPr/>
            </p:nvSpPr>
            <p:spPr>
              <a:xfrm>
                <a:off x="1027771" y="3438157"/>
                <a:ext cx="6013379" cy="726930"/>
              </a:xfrm>
              <a:prstGeom prst="rect">
                <a:avLst/>
              </a:prstGeom>
              <a:blipFill>
                <a:blip r:embed="rId5"/>
                <a:stretch>
                  <a:fillRect l="-4158" t="-1681" b="-16807"/>
                </a:stretch>
              </a:blipFill>
            </p:spPr>
            <p:txBody>
              <a:bodyPr/>
              <a:lstStyle/>
              <a:p>
                <a:r>
                  <a:rPr lang="en-GB">
                    <a:noFill/>
                  </a:rPr>
                  <a:t> </a:t>
                </a:r>
              </a:p>
            </p:txBody>
          </p:sp>
        </mc:Fallback>
      </mc:AlternateContent>
    </p:spTree>
    <p:extLst>
      <p:ext uri="{BB962C8B-B14F-4D97-AF65-F5344CB8AC3E}">
        <p14:creationId xmlns:p14="http://schemas.microsoft.com/office/powerpoint/2010/main" val="4210852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3611B-168C-4DFC-A41E-26AC43A0CA8F}"/>
              </a:ext>
            </a:extLst>
          </p:cNvPr>
          <p:cNvSpPr>
            <a:spLocks noGrp="1"/>
          </p:cNvSpPr>
          <p:nvPr>
            <p:ph type="title"/>
          </p:nvPr>
        </p:nvSpPr>
        <p:spPr/>
        <p:txBody>
          <a:bodyPr/>
          <a:lstStyle/>
          <a:p>
            <a:r>
              <a:rPr lang="en-GB" dirty="0"/>
              <a:t>Summary</a:t>
            </a:r>
          </a:p>
        </p:txBody>
      </p:sp>
      <p:sp>
        <p:nvSpPr>
          <p:cNvPr id="3" name="Content Placeholder 2">
            <a:extLst>
              <a:ext uri="{FF2B5EF4-FFF2-40B4-BE49-F238E27FC236}">
                <a16:creationId xmlns:a16="http://schemas.microsoft.com/office/drawing/2014/main" id="{C14EFFCE-05A9-440F-AEB2-53968C5B50E9}"/>
              </a:ext>
            </a:extLst>
          </p:cNvPr>
          <p:cNvSpPr>
            <a:spLocks noGrp="1"/>
          </p:cNvSpPr>
          <p:nvPr>
            <p:ph idx="1"/>
          </p:nvPr>
        </p:nvSpPr>
        <p:spPr>
          <a:xfrm>
            <a:off x="838200" y="1825625"/>
            <a:ext cx="10515600" cy="4351338"/>
          </a:xfrm>
        </p:spPr>
        <p:txBody>
          <a:bodyPr/>
          <a:lstStyle/>
          <a:p>
            <a:r>
              <a:rPr lang="en-GB" dirty="0"/>
              <a:t>We need norm groups to interpret individual scores</a:t>
            </a:r>
          </a:p>
          <a:p>
            <a:r>
              <a:rPr lang="en-GB" dirty="0"/>
              <a:t>Norm groups are generally only based on one sample – although they may be large enough and representative enough to be useful</a:t>
            </a:r>
          </a:p>
          <a:p>
            <a:r>
              <a:rPr lang="en-GB" dirty="0"/>
              <a:t>We can use norm group to estimate how far away from the mean a person’s score is – these are called standard scores</a:t>
            </a:r>
          </a:p>
          <a:p>
            <a:pPr marL="0" indent="0">
              <a:buNone/>
            </a:pPr>
            <a:endParaRPr lang="en-GB" dirty="0"/>
          </a:p>
        </p:txBody>
      </p:sp>
    </p:spTree>
    <p:extLst>
      <p:ext uri="{BB962C8B-B14F-4D97-AF65-F5344CB8AC3E}">
        <p14:creationId xmlns:p14="http://schemas.microsoft.com/office/powerpoint/2010/main" val="2462648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46D06-C900-4B4F-84C0-C8A15DE37F99}"/>
              </a:ext>
            </a:extLst>
          </p:cNvPr>
          <p:cNvSpPr>
            <a:spLocks noGrp="1"/>
          </p:cNvSpPr>
          <p:nvPr>
            <p:ph type="title"/>
          </p:nvPr>
        </p:nvSpPr>
        <p:spPr/>
        <p:txBody>
          <a:bodyPr/>
          <a:lstStyle/>
          <a:p>
            <a:r>
              <a:rPr lang="en-US" dirty="0"/>
              <a:t>This Video</a:t>
            </a:r>
          </a:p>
        </p:txBody>
      </p:sp>
      <p:sp>
        <p:nvSpPr>
          <p:cNvPr id="3" name="Content Placeholder 2">
            <a:extLst>
              <a:ext uri="{FF2B5EF4-FFF2-40B4-BE49-F238E27FC236}">
                <a16:creationId xmlns:a16="http://schemas.microsoft.com/office/drawing/2014/main" id="{6FD7BDDB-C13A-4C44-B3E4-BFF4C9B5897B}"/>
              </a:ext>
            </a:extLst>
          </p:cNvPr>
          <p:cNvSpPr>
            <a:spLocks noGrp="1"/>
          </p:cNvSpPr>
          <p:nvPr>
            <p:ph idx="1"/>
          </p:nvPr>
        </p:nvSpPr>
        <p:spPr/>
        <p:txBody>
          <a:bodyPr/>
          <a:lstStyle/>
          <a:p>
            <a:r>
              <a:rPr lang="en-US" dirty="0"/>
              <a:t>Sampling Distributions</a:t>
            </a:r>
          </a:p>
          <a:p>
            <a:r>
              <a:rPr lang="en-US" dirty="0"/>
              <a:t>Sample characteristics</a:t>
            </a:r>
          </a:p>
          <a:p>
            <a:r>
              <a:rPr lang="en-US" dirty="0"/>
              <a:t>Standard scores</a:t>
            </a:r>
          </a:p>
          <a:p>
            <a:r>
              <a:rPr lang="en-US" dirty="0"/>
              <a:t>Deviations</a:t>
            </a:r>
          </a:p>
        </p:txBody>
      </p:sp>
    </p:spTree>
    <p:extLst>
      <p:ext uri="{BB962C8B-B14F-4D97-AF65-F5344CB8AC3E}">
        <p14:creationId xmlns:p14="http://schemas.microsoft.com/office/powerpoint/2010/main" val="3106824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56F89-147A-A242-B14E-514A0A463186}"/>
              </a:ext>
            </a:extLst>
          </p:cNvPr>
          <p:cNvSpPr>
            <a:spLocks noGrp="1"/>
          </p:cNvSpPr>
          <p:nvPr>
            <p:ph type="title"/>
          </p:nvPr>
        </p:nvSpPr>
        <p:spPr/>
        <p:txBody>
          <a:bodyPr/>
          <a:lstStyle/>
          <a:p>
            <a:r>
              <a:rPr lang="en-US" dirty="0"/>
              <a:t>Describing Groups</a:t>
            </a:r>
          </a:p>
        </p:txBody>
      </p:sp>
      <p:sp>
        <p:nvSpPr>
          <p:cNvPr id="3" name="Content Placeholder 2">
            <a:extLst>
              <a:ext uri="{FF2B5EF4-FFF2-40B4-BE49-F238E27FC236}">
                <a16:creationId xmlns:a16="http://schemas.microsoft.com/office/drawing/2014/main" id="{3A1443C5-95C8-E943-BB8C-26EE3A0E2E7A}"/>
              </a:ext>
            </a:extLst>
          </p:cNvPr>
          <p:cNvSpPr>
            <a:spLocks noGrp="1"/>
          </p:cNvSpPr>
          <p:nvPr>
            <p:ph idx="1"/>
          </p:nvPr>
        </p:nvSpPr>
        <p:spPr/>
        <p:txBody>
          <a:bodyPr/>
          <a:lstStyle/>
          <a:p>
            <a:r>
              <a:rPr lang="en-US" dirty="0"/>
              <a:t>Latent Variable Modelling</a:t>
            </a:r>
          </a:p>
          <a:p>
            <a:r>
              <a:rPr lang="en-US" dirty="0"/>
              <a:t>Classical Test Theory</a:t>
            </a:r>
          </a:p>
          <a:p>
            <a:pPr lvl="1"/>
            <a:r>
              <a:rPr lang="en-US" dirty="0"/>
              <a:t>Sum Score</a:t>
            </a:r>
          </a:p>
          <a:p>
            <a:pPr lvl="1"/>
            <a:r>
              <a:rPr lang="en-US" dirty="0"/>
              <a:t>Mean Score</a:t>
            </a:r>
          </a:p>
        </p:txBody>
      </p:sp>
      <p:sp>
        <p:nvSpPr>
          <p:cNvPr id="4" name="TextBox 3">
            <a:extLst>
              <a:ext uri="{FF2B5EF4-FFF2-40B4-BE49-F238E27FC236}">
                <a16:creationId xmlns:a16="http://schemas.microsoft.com/office/drawing/2014/main" id="{476D81BE-E026-C44A-B027-318DCF23FB38}"/>
              </a:ext>
            </a:extLst>
          </p:cNvPr>
          <p:cNvSpPr txBox="1"/>
          <p:nvPr/>
        </p:nvSpPr>
        <p:spPr>
          <a:xfrm>
            <a:off x="443907" y="5334001"/>
            <a:ext cx="9412257" cy="369332"/>
          </a:xfrm>
          <a:prstGeom prst="rect">
            <a:avLst/>
          </a:prstGeom>
          <a:noFill/>
        </p:spPr>
        <p:txBody>
          <a:bodyPr wrap="none" rtlCol="0">
            <a:spAutoFit/>
          </a:bodyPr>
          <a:lstStyle/>
          <a:p>
            <a:r>
              <a:rPr lang="en-US" dirty="0"/>
              <a:t>Strongly Disagree | Slightly Disagree |  Neither Agree nor Disagree | Slightly Agree | Strongly Agree</a:t>
            </a:r>
          </a:p>
        </p:txBody>
      </p:sp>
      <p:sp>
        <p:nvSpPr>
          <p:cNvPr id="5" name="Oval 4">
            <a:extLst>
              <a:ext uri="{FF2B5EF4-FFF2-40B4-BE49-F238E27FC236}">
                <a16:creationId xmlns:a16="http://schemas.microsoft.com/office/drawing/2014/main" id="{74C1AF31-1143-B94B-ACA9-CD302F7479DA}"/>
              </a:ext>
            </a:extLst>
          </p:cNvPr>
          <p:cNvSpPr/>
          <p:nvPr/>
        </p:nvSpPr>
        <p:spPr>
          <a:xfrm>
            <a:off x="2309446" y="4994031"/>
            <a:ext cx="1711569" cy="12895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775142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56F89-147A-A242-B14E-514A0A463186}"/>
              </a:ext>
            </a:extLst>
          </p:cNvPr>
          <p:cNvSpPr>
            <a:spLocks noGrp="1"/>
          </p:cNvSpPr>
          <p:nvPr>
            <p:ph type="title"/>
          </p:nvPr>
        </p:nvSpPr>
        <p:spPr/>
        <p:txBody>
          <a:bodyPr/>
          <a:lstStyle/>
          <a:p>
            <a:r>
              <a:rPr lang="en-US" dirty="0"/>
              <a:t>Sampling Distributions</a:t>
            </a:r>
          </a:p>
        </p:txBody>
      </p:sp>
      <p:pic>
        <p:nvPicPr>
          <p:cNvPr id="25" name="Picture 24" descr="Chart, histogram&#10;&#10;Description automatically generated">
            <a:extLst>
              <a:ext uri="{FF2B5EF4-FFF2-40B4-BE49-F238E27FC236}">
                <a16:creationId xmlns:a16="http://schemas.microsoft.com/office/drawing/2014/main" id="{E971296F-1A4B-4248-BF9E-A9457C6410AA}"/>
              </a:ext>
            </a:extLst>
          </p:cNvPr>
          <p:cNvPicPr>
            <a:picLocks noChangeAspect="1"/>
          </p:cNvPicPr>
          <p:nvPr/>
        </p:nvPicPr>
        <p:blipFill>
          <a:blip r:embed="rId4"/>
          <a:stretch>
            <a:fillRect/>
          </a:stretch>
        </p:blipFill>
        <p:spPr>
          <a:xfrm>
            <a:off x="986299" y="2125362"/>
            <a:ext cx="9053393" cy="4213654"/>
          </a:xfrm>
          <a:prstGeom prst="rect">
            <a:avLst/>
          </a:prstGeom>
        </p:spPr>
      </p:pic>
    </p:spTree>
    <p:custDataLst>
      <p:tags r:id="rId1"/>
    </p:custDataLst>
    <p:extLst>
      <p:ext uri="{BB962C8B-B14F-4D97-AF65-F5344CB8AC3E}">
        <p14:creationId xmlns:p14="http://schemas.microsoft.com/office/powerpoint/2010/main" val="1437215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linds(vertical)">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B82C879-A28C-F743-98C0-B7F2452AF46E}"/>
              </a:ext>
            </a:extLst>
          </p:cNvPr>
          <p:cNvPicPr>
            <a:picLocks noChangeAspect="1"/>
          </p:cNvPicPr>
          <p:nvPr/>
        </p:nvPicPr>
        <p:blipFill>
          <a:blip r:embed="rId4"/>
          <a:stretch>
            <a:fillRect/>
          </a:stretch>
        </p:blipFill>
        <p:spPr>
          <a:xfrm>
            <a:off x="1550773" y="1982887"/>
            <a:ext cx="9090454" cy="3975467"/>
          </a:xfrm>
          <a:prstGeom prst="rect">
            <a:avLst/>
          </a:prstGeom>
        </p:spPr>
      </p:pic>
      <p:sp>
        <p:nvSpPr>
          <p:cNvPr id="2" name="Title 1">
            <a:extLst>
              <a:ext uri="{FF2B5EF4-FFF2-40B4-BE49-F238E27FC236}">
                <a16:creationId xmlns:a16="http://schemas.microsoft.com/office/drawing/2014/main" id="{65D56F89-147A-A242-B14E-514A0A463186}"/>
              </a:ext>
            </a:extLst>
          </p:cNvPr>
          <p:cNvSpPr>
            <a:spLocks noGrp="1"/>
          </p:cNvSpPr>
          <p:nvPr>
            <p:ph type="title"/>
          </p:nvPr>
        </p:nvSpPr>
        <p:spPr/>
        <p:txBody>
          <a:bodyPr/>
          <a:lstStyle/>
          <a:p>
            <a:r>
              <a:rPr lang="en-US" dirty="0"/>
              <a:t>Sampling Distributions</a:t>
            </a:r>
          </a:p>
        </p:txBody>
      </p:sp>
      <p:pic>
        <p:nvPicPr>
          <p:cNvPr id="16" name="Content Placeholder 15" descr="Graphical user interface, application, table&#10;&#10;Description automatically generated">
            <a:extLst>
              <a:ext uri="{FF2B5EF4-FFF2-40B4-BE49-F238E27FC236}">
                <a16:creationId xmlns:a16="http://schemas.microsoft.com/office/drawing/2014/main" id="{660D05C9-23C4-DF41-92DA-E9A07011A480}"/>
              </a:ext>
            </a:extLst>
          </p:cNvPr>
          <p:cNvPicPr>
            <a:picLocks noGrp="1" noChangeAspect="1"/>
          </p:cNvPicPr>
          <p:nvPr>
            <p:ph idx="1"/>
          </p:nvPr>
        </p:nvPicPr>
        <p:blipFill>
          <a:blip r:embed="rId5"/>
          <a:stretch>
            <a:fillRect/>
          </a:stretch>
        </p:blipFill>
        <p:spPr>
          <a:xfrm>
            <a:off x="838200" y="1982887"/>
            <a:ext cx="10515600" cy="1862025"/>
          </a:xfrm>
        </p:spPr>
      </p:pic>
      <p:pic>
        <p:nvPicPr>
          <p:cNvPr id="18" name="Picture 17">
            <a:extLst>
              <a:ext uri="{FF2B5EF4-FFF2-40B4-BE49-F238E27FC236}">
                <a16:creationId xmlns:a16="http://schemas.microsoft.com/office/drawing/2014/main" id="{E8480CA7-97CE-844F-9DF1-FD6513AE8DE5}"/>
              </a:ext>
            </a:extLst>
          </p:cNvPr>
          <p:cNvPicPr>
            <a:picLocks noChangeAspect="1"/>
          </p:cNvPicPr>
          <p:nvPr/>
        </p:nvPicPr>
        <p:blipFill>
          <a:blip r:embed="rId6"/>
          <a:stretch>
            <a:fillRect/>
          </a:stretch>
        </p:blipFill>
        <p:spPr>
          <a:xfrm>
            <a:off x="723878" y="4186024"/>
            <a:ext cx="10949527" cy="1016171"/>
          </a:xfrm>
          <a:prstGeom prst="rect">
            <a:avLst/>
          </a:prstGeom>
        </p:spPr>
      </p:pic>
    </p:spTree>
    <p:custDataLst>
      <p:tags r:id="rId1"/>
    </p:custDataLst>
    <p:extLst>
      <p:ext uri="{BB962C8B-B14F-4D97-AF65-F5344CB8AC3E}">
        <p14:creationId xmlns:p14="http://schemas.microsoft.com/office/powerpoint/2010/main" val="1530485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par>
                                <p:cTn id="13" presetID="3" presetClass="entr" presetSubtype="1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blinds(horizontal)">
                                      <p:cBhvr>
                                        <p:cTn id="1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B4830-9583-C445-9002-B5AA570AB331}"/>
              </a:ext>
            </a:extLst>
          </p:cNvPr>
          <p:cNvSpPr>
            <a:spLocks noGrp="1"/>
          </p:cNvSpPr>
          <p:nvPr>
            <p:ph type="title"/>
          </p:nvPr>
        </p:nvSpPr>
        <p:spPr/>
        <p:txBody>
          <a:bodyPr/>
          <a:lstStyle/>
          <a:p>
            <a:r>
              <a:rPr lang="en-US" dirty="0"/>
              <a:t>Norm Groups</a:t>
            </a:r>
          </a:p>
        </p:txBody>
      </p:sp>
      <p:pic>
        <p:nvPicPr>
          <p:cNvPr id="5" name="Content Placeholder 4" descr="Graphical user interface&#10;&#10;Description automatically generated">
            <a:extLst>
              <a:ext uri="{FF2B5EF4-FFF2-40B4-BE49-F238E27FC236}">
                <a16:creationId xmlns:a16="http://schemas.microsoft.com/office/drawing/2014/main" id="{B9EF65E3-8844-F148-95A6-4B34E6754C68}"/>
              </a:ext>
            </a:extLst>
          </p:cNvPr>
          <p:cNvPicPr>
            <a:picLocks noGrp="1" noChangeAspect="1"/>
          </p:cNvPicPr>
          <p:nvPr>
            <p:ph idx="1"/>
          </p:nvPr>
        </p:nvPicPr>
        <p:blipFill>
          <a:blip r:embed="rId4"/>
          <a:stretch>
            <a:fillRect/>
          </a:stretch>
        </p:blipFill>
        <p:spPr>
          <a:xfrm>
            <a:off x="947523" y="1600994"/>
            <a:ext cx="6540500" cy="3886200"/>
          </a:xfrm>
        </p:spPr>
      </p:pic>
    </p:spTree>
    <p:custDataLst>
      <p:tags r:id="rId1"/>
    </p:custDataLst>
    <p:extLst>
      <p:ext uri="{BB962C8B-B14F-4D97-AF65-F5344CB8AC3E}">
        <p14:creationId xmlns:p14="http://schemas.microsoft.com/office/powerpoint/2010/main" val="1079667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FC330-DBD0-6D48-8909-ED120ED5DBE2}"/>
              </a:ext>
            </a:extLst>
          </p:cNvPr>
          <p:cNvSpPr>
            <a:spLocks noGrp="1"/>
          </p:cNvSpPr>
          <p:nvPr>
            <p:ph type="title"/>
          </p:nvPr>
        </p:nvSpPr>
        <p:spPr/>
        <p:txBody>
          <a:bodyPr/>
          <a:lstStyle/>
          <a:p>
            <a:r>
              <a:rPr lang="en-US" dirty="0"/>
              <a:t>Norm Groups</a:t>
            </a:r>
          </a:p>
        </p:txBody>
      </p:sp>
      <p:pic>
        <p:nvPicPr>
          <p:cNvPr id="5" name="Content Placeholder 4" descr="Chart, histogram&#10;&#10;Description automatically generated">
            <a:extLst>
              <a:ext uri="{FF2B5EF4-FFF2-40B4-BE49-F238E27FC236}">
                <a16:creationId xmlns:a16="http://schemas.microsoft.com/office/drawing/2014/main" id="{C97DA814-FD3C-474F-A6FB-4C6994356DD4}"/>
              </a:ext>
            </a:extLst>
          </p:cNvPr>
          <p:cNvPicPr>
            <a:picLocks noGrp="1" noChangeAspect="1"/>
          </p:cNvPicPr>
          <p:nvPr>
            <p:ph idx="1"/>
          </p:nvPr>
        </p:nvPicPr>
        <p:blipFill>
          <a:blip r:embed="rId4"/>
          <a:stretch>
            <a:fillRect/>
          </a:stretch>
        </p:blipFill>
        <p:spPr>
          <a:xfrm>
            <a:off x="2027162" y="1825625"/>
            <a:ext cx="8137676" cy="4351338"/>
          </a:xfrm>
        </p:spPr>
      </p:pic>
      <p:pic>
        <p:nvPicPr>
          <p:cNvPr id="7" name="Picture 6" descr="A picture containing text, clipart, vector graphics&#10;&#10;Description automatically generated">
            <a:extLst>
              <a:ext uri="{FF2B5EF4-FFF2-40B4-BE49-F238E27FC236}">
                <a16:creationId xmlns:a16="http://schemas.microsoft.com/office/drawing/2014/main" id="{26A42074-E75A-DE40-ABC1-69F30D280A3C}"/>
              </a:ext>
            </a:extLst>
          </p:cNvPr>
          <p:cNvPicPr>
            <a:picLocks noChangeAspect="1"/>
          </p:cNvPicPr>
          <p:nvPr/>
        </p:nvPicPr>
        <p:blipFill>
          <a:blip r:embed="rId5"/>
          <a:stretch>
            <a:fillRect/>
          </a:stretch>
        </p:blipFill>
        <p:spPr>
          <a:xfrm>
            <a:off x="2139564" y="1825625"/>
            <a:ext cx="8025274" cy="4137771"/>
          </a:xfrm>
          <a:prstGeom prst="rect">
            <a:avLst/>
          </a:prstGeom>
        </p:spPr>
      </p:pic>
      <p:sp>
        <p:nvSpPr>
          <p:cNvPr id="8" name="TextBox 7">
            <a:extLst>
              <a:ext uri="{FF2B5EF4-FFF2-40B4-BE49-F238E27FC236}">
                <a16:creationId xmlns:a16="http://schemas.microsoft.com/office/drawing/2014/main" id="{A2E701C2-EE6D-3B4A-96B7-1F50FA96E9F6}"/>
              </a:ext>
            </a:extLst>
          </p:cNvPr>
          <p:cNvSpPr txBox="1"/>
          <p:nvPr/>
        </p:nvSpPr>
        <p:spPr>
          <a:xfrm>
            <a:off x="4213654" y="6311900"/>
            <a:ext cx="2231701" cy="369332"/>
          </a:xfrm>
          <a:prstGeom prst="rect">
            <a:avLst/>
          </a:prstGeom>
          <a:noFill/>
        </p:spPr>
        <p:txBody>
          <a:bodyPr wrap="none" rtlCol="0">
            <a:spAutoFit/>
          </a:bodyPr>
          <a:lstStyle/>
          <a:p>
            <a:r>
              <a:rPr lang="en-US" dirty="0"/>
              <a:t>Mean = 3.30, SD = 0.7</a:t>
            </a:r>
          </a:p>
        </p:txBody>
      </p:sp>
    </p:spTree>
    <p:custDataLst>
      <p:tags r:id="rId1"/>
    </p:custDataLst>
    <p:extLst>
      <p:ext uri="{BB962C8B-B14F-4D97-AF65-F5344CB8AC3E}">
        <p14:creationId xmlns:p14="http://schemas.microsoft.com/office/powerpoint/2010/main" val="3649673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par>
                                <p:cTn id="8" presetID="5" presetClass="entr" presetSubtype="1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heckerboard(across)">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FC330-DBD0-6D48-8909-ED120ED5DBE2}"/>
              </a:ext>
            </a:extLst>
          </p:cNvPr>
          <p:cNvSpPr>
            <a:spLocks noGrp="1"/>
          </p:cNvSpPr>
          <p:nvPr>
            <p:ph type="title"/>
          </p:nvPr>
        </p:nvSpPr>
        <p:spPr/>
        <p:txBody>
          <a:bodyPr/>
          <a:lstStyle/>
          <a:p>
            <a:r>
              <a:rPr lang="en-US" dirty="0"/>
              <a:t>Norm Groups</a:t>
            </a:r>
          </a:p>
        </p:txBody>
      </p:sp>
      <p:pic>
        <p:nvPicPr>
          <p:cNvPr id="5" name="Content Placeholder 4" descr="Chart, histogram&#10;&#10;Description automatically generated">
            <a:extLst>
              <a:ext uri="{FF2B5EF4-FFF2-40B4-BE49-F238E27FC236}">
                <a16:creationId xmlns:a16="http://schemas.microsoft.com/office/drawing/2014/main" id="{C97DA814-FD3C-474F-A6FB-4C6994356DD4}"/>
              </a:ext>
            </a:extLst>
          </p:cNvPr>
          <p:cNvPicPr>
            <a:picLocks noGrp="1" noChangeAspect="1"/>
          </p:cNvPicPr>
          <p:nvPr>
            <p:ph idx="1"/>
          </p:nvPr>
        </p:nvPicPr>
        <p:blipFill>
          <a:blip r:embed="rId4"/>
          <a:stretch>
            <a:fillRect/>
          </a:stretch>
        </p:blipFill>
        <p:spPr>
          <a:xfrm>
            <a:off x="2027162" y="1825625"/>
            <a:ext cx="8137676" cy="4351338"/>
          </a:xfrm>
        </p:spPr>
      </p:pic>
      <p:pic>
        <p:nvPicPr>
          <p:cNvPr id="1026" name="Picture 2">
            <a:extLst>
              <a:ext uri="{FF2B5EF4-FFF2-40B4-BE49-F238E27FC236}">
                <a16:creationId xmlns:a16="http://schemas.microsoft.com/office/drawing/2014/main" id="{5DD703BD-2DA8-F745-B04A-57E1B2F6C1C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38687" y="714721"/>
            <a:ext cx="5544675" cy="5429298"/>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580100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linds(horizontal)">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xit" presetSubtype="10" fill="hold" nodeType="clickEffect">
                                  <p:stCondLst>
                                    <p:cond delay="0"/>
                                  </p:stCondLst>
                                  <p:childTnLst>
                                    <p:animEffect transition="out" filter="checkerboard(across)">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F92B-455C-4CEA-968C-648E444DAEB0}"/>
              </a:ext>
            </a:extLst>
          </p:cNvPr>
          <p:cNvSpPr>
            <a:spLocks noGrp="1"/>
          </p:cNvSpPr>
          <p:nvPr>
            <p:ph type="title"/>
          </p:nvPr>
        </p:nvSpPr>
        <p:spPr/>
        <p:txBody>
          <a:bodyPr/>
          <a:lstStyle/>
          <a:p>
            <a:r>
              <a:rPr lang="en-GB" dirty="0"/>
              <a:t>Norm Group: Standard Scores</a:t>
            </a:r>
          </a:p>
        </p:txBody>
      </p:sp>
      <p:graphicFrame>
        <p:nvGraphicFramePr>
          <p:cNvPr id="10" name="Content Placeholder 9">
            <a:extLst>
              <a:ext uri="{FF2B5EF4-FFF2-40B4-BE49-F238E27FC236}">
                <a16:creationId xmlns:a16="http://schemas.microsoft.com/office/drawing/2014/main" id="{D648DE31-C79D-475C-8DAE-4AE6218EB336}"/>
              </a:ext>
            </a:extLst>
          </p:cNvPr>
          <p:cNvGraphicFramePr>
            <a:graphicFrameLocks noGrp="1"/>
          </p:cNvGraphicFramePr>
          <p:nvPr>
            <p:ph idx="1"/>
            <p:extLst>
              <p:ext uri="{D42A27DB-BD31-4B8C-83A1-F6EECF244321}">
                <p14:modId xmlns:p14="http://schemas.microsoft.com/office/powerpoint/2010/main" val="3761691967"/>
              </p:ext>
            </p:extLst>
          </p:nvPr>
        </p:nvGraphicFramePr>
        <p:xfrm>
          <a:off x="2854712" y="1668386"/>
          <a:ext cx="4835913" cy="4763770"/>
        </p:xfrm>
        <a:graphic>
          <a:graphicData uri="http://schemas.openxmlformats.org/drawingml/2006/table">
            <a:tbl>
              <a:tblPr/>
              <a:tblGrid>
                <a:gridCol w="1611971">
                  <a:extLst>
                    <a:ext uri="{9D8B030D-6E8A-4147-A177-3AD203B41FA5}">
                      <a16:colId xmlns:a16="http://schemas.microsoft.com/office/drawing/2014/main" val="4032776312"/>
                    </a:ext>
                  </a:extLst>
                </a:gridCol>
                <a:gridCol w="1611971">
                  <a:extLst>
                    <a:ext uri="{9D8B030D-6E8A-4147-A177-3AD203B41FA5}">
                      <a16:colId xmlns:a16="http://schemas.microsoft.com/office/drawing/2014/main" val="1116822456"/>
                    </a:ext>
                  </a:extLst>
                </a:gridCol>
                <a:gridCol w="1611971">
                  <a:extLst>
                    <a:ext uri="{9D8B030D-6E8A-4147-A177-3AD203B41FA5}">
                      <a16:colId xmlns:a16="http://schemas.microsoft.com/office/drawing/2014/main" val="926936344"/>
                    </a:ext>
                  </a:extLst>
                </a:gridCol>
              </a:tblGrid>
              <a:tr h="341276">
                <a:tc>
                  <a:txBody>
                    <a:bodyPr/>
                    <a:lstStyle/>
                    <a:p>
                      <a:pPr algn="ctr" fontAlgn="b"/>
                      <a:r>
                        <a:rPr lang="en-GB" sz="2800" b="0" i="0" u="none" strike="noStrike" dirty="0">
                          <a:solidFill>
                            <a:srgbClr val="000000"/>
                          </a:solidFill>
                          <a:effectLst/>
                          <a:latin typeface="Calibri" panose="020F0502020204030204" pitchFamily="34" charset="0"/>
                        </a:rPr>
                        <a:t>S</a:t>
                      </a:r>
                    </a:p>
                  </a:txBody>
                  <a:tcPr marL="6350" marR="6350" marT="6350"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2800" b="0" i="0" u="none" strike="noStrike" dirty="0">
                          <a:solidFill>
                            <a:srgbClr val="000000"/>
                          </a:solidFill>
                          <a:effectLst/>
                          <a:latin typeface="Calibri" panose="020F0502020204030204" pitchFamily="34" charset="0"/>
                        </a:rPr>
                        <a:t>Raw</a:t>
                      </a:r>
                    </a:p>
                  </a:txBody>
                  <a:tcPr marL="6350" marR="6350" marT="6350"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2800" b="0" i="0" u="none" strike="noStrike" dirty="0">
                          <a:solidFill>
                            <a:srgbClr val="000000"/>
                          </a:solidFill>
                          <a:effectLst/>
                          <a:latin typeface="Calibri" panose="020F0502020204030204" pitchFamily="34" charset="0"/>
                        </a:rPr>
                        <a:t>Z score</a:t>
                      </a:r>
                    </a:p>
                  </a:txBody>
                  <a:tcPr marL="6350" marR="6350" marT="6350"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4132926"/>
                  </a:ext>
                </a:extLst>
              </a:tr>
              <a:tr h="341276">
                <a:tc>
                  <a:txBody>
                    <a:bodyPr/>
                    <a:lstStyle/>
                    <a:p>
                      <a:pPr algn="ctr" fontAlgn="b"/>
                      <a:r>
                        <a:rPr lang="en-GB" sz="2800" b="0" i="0" u="none" strike="noStrike">
                          <a:solidFill>
                            <a:srgbClr val="000000"/>
                          </a:solidFill>
                          <a:effectLst/>
                          <a:latin typeface="Calibri" panose="020F0502020204030204" pitchFamily="34" charset="0"/>
                        </a:rPr>
                        <a:t>1</a:t>
                      </a:r>
                    </a:p>
                  </a:txBody>
                  <a:tcPr marL="6350" marR="6350" marT="6350"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en-GB" sz="2800" b="0" i="0" u="none" strike="noStrike" dirty="0">
                          <a:solidFill>
                            <a:srgbClr val="000000"/>
                          </a:solidFill>
                          <a:effectLst/>
                          <a:latin typeface="Calibri" panose="020F0502020204030204" pitchFamily="34" charset="0"/>
                        </a:rPr>
                        <a:t>1.36</a:t>
                      </a:r>
                    </a:p>
                  </a:txBody>
                  <a:tcPr marL="6350" marR="6350" marT="6350"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en-GB" sz="2800" b="0" i="0" u="none" strike="noStrike">
                          <a:solidFill>
                            <a:srgbClr val="000000"/>
                          </a:solidFill>
                          <a:effectLst/>
                          <a:latin typeface="Calibri" panose="020F0502020204030204" pitchFamily="34" charset="0"/>
                        </a:rPr>
                        <a:t>-1.52</a:t>
                      </a:r>
                    </a:p>
                  </a:txBody>
                  <a:tcPr marL="6350" marR="6350" marT="6350" marB="0" anchor="b">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2660348165"/>
                  </a:ext>
                </a:extLst>
              </a:tr>
              <a:tr h="341276">
                <a:tc>
                  <a:txBody>
                    <a:bodyPr/>
                    <a:lstStyle/>
                    <a:p>
                      <a:pPr algn="ctr" fontAlgn="b"/>
                      <a:r>
                        <a:rPr lang="en-GB" sz="2800" b="0" i="0" u="none" strike="noStrike">
                          <a:solidFill>
                            <a:srgbClr val="000000"/>
                          </a:solidFill>
                          <a:effectLst/>
                          <a:latin typeface="Calibri" panose="020F0502020204030204" pitchFamily="34" charset="0"/>
                        </a:rPr>
                        <a:t>2</a:t>
                      </a:r>
                    </a:p>
                  </a:txBody>
                  <a:tcPr marL="6350" marR="6350" marT="6350" marB="0" anchor="b">
                    <a:lnL>
                      <a:noFill/>
                    </a:lnL>
                    <a:lnR>
                      <a:noFill/>
                    </a:lnR>
                    <a:lnT>
                      <a:noFill/>
                    </a:lnT>
                    <a:lnB>
                      <a:noFill/>
                    </a:lnB>
                  </a:tcPr>
                </a:tc>
                <a:tc>
                  <a:txBody>
                    <a:bodyPr/>
                    <a:lstStyle/>
                    <a:p>
                      <a:pPr algn="ctr" fontAlgn="b"/>
                      <a:r>
                        <a:rPr lang="en-GB" sz="2800" b="0" i="0" u="none" strike="noStrike" dirty="0">
                          <a:solidFill>
                            <a:srgbClr val="000000"/>
                          </a:solidFill>
                          <a:effectLst/>
                          <a:latin typeface="Calibri" panose="020F0502020204030204" pitchFamily="34" charset="0"/>
                        </a:rPr>
                        <a:t>2.27</a:t>
                      </a:r>
                    </a:p>
                  </a:txBody>
                  <a:tcPr marL="6350" marR="6350" marT="6350" marB="0" anchor="b">
                    <a:lnL>
                      <a:noFill/>
                    </a:lnL>
                    <a:lnR>
                      <a:noFill/>
                    </a:lnR>
                    <a:lnT>
                      <a:noFill/>
                    </a:lnT>
                    <a:lnB>
                      <a:noFill/>
                    </a:lnB>
                  </a:tcPr>
                </a:tc>
                <a:tc>
                  <a:txBody>
                    <a:bodyPr/>
                    <a:lstStyle/>
                    <a:p>
                      <a:pPr algn="ctr" fontAlgn="b"/>
                      <a:r>
                        <a:rPr lang="en-GB" sz="2800" b="0" i="0" u="none" strike="noStrike">
                          <a:solidFill>
                            <a:srgbClr val="000000"/>
                          </a:solidFill>
                          <a:effectLst/>
                          <a:latin typeface="Calibri" panose="020F0502020204030204" pitchFamily="34" charset="0"/>
                        </a:rPr>
                        <a:t>-0.86</a:t>
                      </a:r>
                    </a:p>
                  </a:txBody>
                  <a:tcPr marL="6350" marR="6350" marT="6350" marB="0" anchor="b">
                    <a:lnL>
                      <a:noFill/>
                    </a:lnL>
                    <a:lnR>
                      <a:noFill/>
                    </a:lnR>
                    <a:lnT>
                      <a:noFill/>
                    </a:lnT>
                    <a:lnB>
                      <a:noFill/>
                    </a:lnB>
                  </a:tcPr>
                </a:tc>
                <a:extLst>
                  <a:ext uri="{0D108BD9-81ED-4DB2-BD59-A6C34878D82A}">
                    <a16:rowId xmlns:a16="http://schemas.microsoft.com/office/drawing/2014/main" val="2855687930"/>
                  </a:ext>
                </a:extLst>
              </a:tr>
              <a:tr h="341276">
                <a:tc>
                  <a:txBody>
                    <a:bodyPr/>
                    <a:lstStyle/>
                    <a:p>
                      <a:pPr algn="ctr" fontAlgn="b"/>
                      <a:r>
                        <a:rPr lang="en-GB" sz="2800" b="0" i="0" u="none" strike="noStrike">
                          <a:solidFill>
                            <a:srgbClr val="000000"/>
                          </a:solidFill>
                          <a:effectLst/>
                          <a:latin typeface="Calibri" panose="020F0502020204030204" pitchFamily="34" charset="0"/>
                        </a:rPr>
                        <a:t>3</a:t>
                      </a:r>
                    </a:p>
                  </a:txBody>
                  <a:tcPr marL="6350" marR="6350" marT="6350" marB="0" anchor="b">
                    <a:lnL>
                      <a:noFill/>
                    </a:lnL>
                    <a:lnR>
                      <a:noFill/>
                    </a:lnR>
                    <a:lnT>
                      <a:noFill/>
                    </a:lnT>
                    <a:lnB>
                      <a:noFill/>
                    </a:lnB>
                  </a:tcPr>
                </a:tc>
                <a:tc>
                  <a:txBody>
                    <a:bodyPr/>
                    <a:lstStyle/>
                    <a:p>
                      <a:pPr algn="ctr" fontAlgn="b"/>
                      <a:r>
                        <a:rPr lang="en-GB" sz="2800" b="0" i="0" u="none" strike="noStrike" dirty="0">
                          <a:solidFill>
                            <a:srgbClr val="000000"/>
                          </a:solidFill>
                          <a:effectLst/>
                          <a:latin typeface="Calibri" panose="020F0502020204030204" pitchFamily="34" charset="0"/>
                        </a:rPr>
                        <a:t>3.77</a:t>
                      </a:r>
                    </a:p>
                  </a:txBody>
                  <a:tcPr marL="6350" marR="6350" marT="6350" marB="0" anchor="b">
                    <a:lnL>
                      <a:noFill/>
                    </a:lnL>
                    <a:lnR>
                      <a:noFill/>
                    </a:lnR>
                    <a:lnT>
                      <a:noFill/>
                    </a:lnT>
                    <a:lnB>
                      <a:noFill/>
                    </a:lnB>
                  </a:tcPr>
                </a:tc>
                <a:tc>
                  <a:txBody>
                    <a:bodyPr/>
                    <a:lstStyle/>
                    <a:p>
                      <a:pPr algn="ctr" fontAlgn="b"/>
                      <a:r>
                        <a:rPr lang="en-GB" sz="2800" b="0" i="0" u="none" strike="noStrike" dirty="0">
                          <a:solidFill>
                            <a:srgbClr val="000000"/>
                          </a:solidFill>
                          <a:effectLst/>
                          <a:latin typeface="Calibri" panose="020F0502020204030204" pitchFamily="34" charset="0"/>
                        </a:rPr>
                        <a:t>0.23</a:t>
                      </a:r>
                    </a:p>
                  </a:txBody>
                  <a:tcPr marL="6350" marR="6350" marT="6350" marB="0" anchor="b">
                    <a:lnL>
                      <a:noFill/>
                    </a:lnL>
                    <a:lnR>
                      <a:noFill/>
                    </a:lnR>
                    <a:lnT>
                      <a:noFill/>
                    </a:lnT>
                    <a:lnB>
                      <a:noFill/>
                    </a:lnB>
                  </a:tcPr>
                </a:tc>
                <a:extLst>
                  <a:ext uri="{0D108BD9-81ED-4DB2-BD59-A6C34878D82A}">
                    <a16:rowId xmlns:a16="http://schemas.microsoft.com/office/drawing/2014/main" val="1550966332"/>
                  </a:ext>
                </a:extLst>
              </a:tr>
              <a:tr h="341276">
                <a:tc>
                  <a:txBody>
                    <a:bodyPr/>
                    <a:lstStyle/>
                    <a:p>
                      <a:pPr algn="ctr" fontAlgn="b"/>
                      <a:r>
                        <a:rPr lang="en-GB" sz="2800" b="0" i="0" u="none" strike="noStrike">
                          <a:solidFill>
                            <a:srgbClr val="000000"/>
                          </a:solidFill>
                          <a:effectLst/>
                          <a:latin typeface="Calibri" panose="020F0502020204030204" pitchFamily="34" charset="0"/>
                        </a:rPr>
                        <a:t>4</a:t>
                      </a:r>
                    </a:p>
                  </a:txBody>
                  <a:tcPr marL="6350" marR="6350" marT="6350" marB="0" anchor="b">
                    <a:lnL>
                      <a:noFill/>
                    </a:lnL>
                    <a:lnR>
                      <a:noFill/>
                    </a:lnR>
                    <a:lnT>
                      <a:noFill/>
                    </a:lnT>
                    <a:lnB>
                      <a:noFill/>
                    </a:lnB>
                  </a:tcPr>
                </a:tc>
                <a:tc>
                  <a:txBody>
                    <a:bodyPr/>
                    <a:lstStyle/>
                    <a:p>
                      <a:pPr algn="ctr" fontAlgn="b"/>
                      <a:r>
                        <a:rPr lang="en-GB" sz="2800" b="0" i="0" u="none" strike="noStrike" dirty="0">
                          <a:solidFill>
                            <a:srgbClr val="000000"/>
                          </a:solidFill>
                          <a:effectLst/>
                          <a:latin typeface="Calibri" panose="020F0502020204030204" pitchFamily="34" charset="0"/>
                        </a:rPr>
                        <a:t>4.97</a:t>
                      </a:r>
                    </a:p>
                  </a:txBody>
                  <a:tcPr marL="6350" marR="6350" marT="6350" marB="0" anchor="b">
                    <a:lnL>
                      <a:noFill/>
                    </a:lnL>
                    <a:lnR>
                      <a:noFill/>
                    </a:lnR>
                    <a:lnT>
                      <a:noFill/>
                    </a:lnT>
                    <a:lnB>
                      <a:noFill/>
                    </a:lnB>
                  </a:tcPr>
                </a:tc>
                <a:tc>
                  <a:txBody>
                    <a:bodyPr/>
                    <a:lstStyle/>
                    <a:p>
                      <a:pPr algn="ctr" fontAlgn="b"/>
                      <a:r>
                        <a:rPr lang="en-GB" sz="2800" b="0" i="0" u="none" strike="noStrike" dirty="0">
                          <a:solidFill>
                            <a:srgbClr val="000000"/>
                          </a:solidFill>
                          <a:effectLst/>
                          <a:latin typeface="Calibri" panose="020F0502020204030204" pitchFamily="34" charset="0"/>
                        </a:rPr>
                        <a:t>1.10</a:t>
                      </a:r>
                    </a:p>
                  </a:txBody>
                  <a:tcPr marL="6350" marR="6350" marT="6350" marB="0" anchor="b">
                    <a:lnL>
                      <a:noFill/>
                    </a:lnL>
                    <a:lnR>
                      <a:noFill/>
                    </a:lnR>
                    <a:lnT>
                      <a:noFill/>
                    </a:lnT>
                    <a:lnB>
                      <a:noFill/>
                    </a:lnB>
                  </a:tcPr>
                </a:tc>
                <a:extLst>
                  <a:ext uri="{0D108BD9-81ED-4DB2-BD59-A6C34878D82A}">
                    <a16:rowId xmlns:a16="http://schemas.microsoft.com/office/drawing/2014/main" val="283841350"/>
                  </a:ext>
                </a:extLst>
              </a:tr>
              <a:tr h="341276">
                <a:tc>
                  <a:txBody>
                    <a:bodyPr/>
                    <a:lstStyle/>
                    <a:p>
                      <a:pPr algn="ctr" fontAlgn="b"/>
                      <a:r>
                        <a:rPr lang="en-GB" sz="2800" b="0" i="0" u="none" strike="noStrike">
                          <a:solidFill>
                            <a:srgbClr val="000000"/>
                          </a:solidFill>
                          <a:effectLst/>
                          <a:latin typeface="Calibri" panose="020F0502020204030204" pitchFamily="34" charset="0"/>
                        </a:rPr>
                        <a:t>5</a:t>
                      </a:r>
                    </a:p>
                  </a:txBody>
                  <a:tcPr marL="6350" marR="6350" marT="6350" marB="0" anchor="b">
                    <a:lnL>
                      <a:noFill/>
                    </a:lnL>
                    <a:lnR>
                      <a:noFill/>
                    </a:lnR>
                    <a:lnT>
                      <a:noFill/>
                    </a:lnT>
                    <a:lnB>
                      <a:noFill/>
                    </a:lnB>
                  </a:tcPr>
                </a:tc>
                <a:tc>
                  <a:txBody>
                    <a:bodyPr/>
                    <a:lstStyle/>
                    <a:p>
                      <a:pPr algn="ctr" fontAlgn="b"/>
                      <a:r>
                        <a:rPr lang="en-GB" sz="2800" b="0" i="0" u="none" strike="noStrike" dirty="0">
                          <a:solidFill>
                            <a:srgbClr val="000000"/>
                          </a:solidFill>
                          <a:effectLst/>
                          <a:latin typeface="Calibri" panose="020F0502020204030204" pitchFamily="34" charset="0"/>
                        </a:rPr>
                        <a:t>4.15</a:t>
                      </a:r>
                    </a:p>
                  </a:txBody>
                  <a:tcPr marL="6350" marR="6350" marT="6350" marB="0" anchor="b">
                    <a:lnL>
                      <a:noFill/>
                    </a:lnL>
                    <a:lnR>
                      <a:noFill/>
                    </a:lnR>
                    <a:lnT>
                      <a:noFill/>
                    </a:lnT>
                    <a:lnB>
                      <a:noFill/>
                    </a:lnB>
                  </a:tcPr>
                </a:tc>
                <a:tc>
                  <a:txBody>
                    <a:bodyPr/>
                    <a:lstStyle/>
                    <a:p>
                      <a:pPr algn="ctr" fontAlgn="b"/>
                      <a:r>
                        <a:rPr lang="en-GB" sz="2800" b="0" i="0" u="none" strike="noStrike" dirty="0">
                          <a:solidFill>
                            <a:srgbClr val="000000"/>
                          </a:solidFill>
                          <a:effectLst/>
                          <a:latin typeface="Calibri" panose="020F0502020204030204" pitchFamily="34" charset="0"/>
                        </a:rPr>
                        <a:t>0.50</a:t>
                      </a:r>
                    </a:p>
                  </a:txBody>
                  <a:tcPr marL="6350" marR="6350" marT="6350" marB="0" anchor="b">
                    <a:lnL>
                      <a:noFill/>
                    </a:lnL>
                    <a:lnR>
                      <a:noFill/>
                    </a:lnR>
                    <a:lnT>
                      <a:noFill/>
                    </a:lnT>
                    <a:lnB>
                      <a:noFill/>
                    </a:lnB>
                  </a:tcPr>
                </a:tc>
                <a:extLst>
                  <a:ext uri="{0D108BD9-81ED-4DB2-BD59-A6C34878D82A}">
                    <a16:rowId xmlns:a16="http://schemas.microsoft.com/office/drawing/2014/main" val="4097261566"/>
                  </a:ext>
                </a:extLst>
              </a:tr>
              <a:tr h="341276">
                <a:tc>
                  <a:txBody>
                    <a:bodyPr/>
                    <a:lstStyle/>
                    <a:p>
                      <a:pPr algn="ctr" fontAlgn="b"/>
                      <a:r>
                        <a:rPr lang="en-GB" sz="2800" b="0" i="0" u="none" strike="noStrike">
                          <a:solidFill>
                            <a:srgbClr val="000000"/>
                          </a:solidFill>
                          <a:effectLst/>
                          <a:latin typeface="Calibri" panose="020F0502020204030204" pitchFamily="34" charset="0"/>
                        </a:rPr>
                        <a:t>6</a:t>
                      </a:r>
                    </a:p>
                  </a:txBody>
                  <a:tcPr marL="6350" marR="6350" marT="6350" marB="0" anchor="b">
                    <a:lnL>
                      <a:noFill/>
                    </a:lnL>
                    <a:lnR>
                      <a:noFill/>
                    </a:lnR>
                    <a:lnT>
                      <a:noFill/>
                    </a:lnT>
                    <a:lnB>
                      <a:noFill/>
                    </a:lnB>
                  </a:tcPr>
                </a:tc>
                <a:tc>
                  <a:txBody>
                    <a:bodyPr/>
                    <a:lstStyle/>
                    <a:p>
                      <a:pPr algn="ctr" fontAlgn="b"/>
                      <a:r>
                        <a:rPr lang="en-GB" sz="2800" b="0" i="0" u="none" strike="noStrike" dirty="0">
                          <a:solidFill>
                            <a:srgbClr val="000000"/>
                          </a:solidFill>
                          <a:effectLst/>
                          <a:latin typeface="Calibri" panose="020F0502020204030204" pitchFamily="34" charset="0"/>
                        </a:rPr>
                        <a:t>2.51</a:t>
                      </a:r>
                    </a:p>
                  </a:txBody>
                  <a:tcPr marL="6350" marR="6350" marT="6350" marB="0" anchor="b">
                    <a:lnL>
                      <a:noFill/>
                    </a:lnL>
                    <a:lnR>
                      <a:noFill/>
                    </a:lnR>
                    <a:lnT>
                      <a:noFill/>
                    </a:lnT>
                    <a:lnB>
                      <a:noFill/>
                    </a:lnB>
                  </a:tcPr>
                </a:tc>
                <a:tc>
                  <a:txBody>
                    <a:bodyPr/>
                    <a:lstStyle/>
                    <a:p>
                      <a:pPr algn="ctr" fontAlgn="b"/>
                      <a:r>
                        <a:rPr lang="en-GB" sz="2800" b="0" i="0" u="none" strike="noStrike" dirty="0">
                          <a:solidFill>
                            <a:srgbClr val="000000"/>
                          </a:solidFill>
                          <a:effectLst/>
                          <a:latin typeface="Calibri" panose="020F0502020204030204" pitchFamily="34" charset="0"/>
                        </a:rPr>
                        <a:t>-0.68</a:t>
                      </a:r>
                    </a:p>
                  </a:txBody>
                  <a:tcPr marL="6350" marR="6350" marT="6350" marB="0" anchor="b">
                    <a:lnL>
                      <a:noFill/>
                    </a:lnL>
                    <a:lnR>
                      <a:noFill/>
                    </a:lnR>
                    <a:lnT>
                      <a:noFill/>
                    </a:lnT>
                    <a:lnB>
                      <a:noFill/>
                    </a:lnB>
                  </a:tcPr>
                </a:tc>
                <a:extLst>
                  <a:ext uri="{0D108BD9-81ED-4DB2-BD59-A6C34878D82A}">
                    <a16:rowId xmlns:a16="http://schemas.microsoft.com/office/drawing/2014/main" val="190345911"/>
                  </a:ext>
                </a:extLst>
              </a:tr>
              <a:tr h="341276">
                <a:tc>
                  <a:txBody>
                    <a:bodyPr/>
                    <a:lstStyle/>
                    <a:p>
                      <a:pPr algn="ctr" fontAlgn="b"/>
                      <a:r>
                        <a:rPr lang="en-GB" sz="2800" b="0" i="0" u="none" strike="noStrike">
                          <a:solidFill>
                            <a:srgbClr val="000000"/>
                          </a:solidFill>
                          <a:effectLst/>
                          <a:latin typeface="Calibri" panose="020F0502020204030204" pitchFamily="34" charset="0"/>
                        </a:rPr>
                        <a:t>7</a:t>
                      </a:r>
                    </a:p>
                  </a:txBody>
                  <a:tcPr marL="6350" marR="6350" marT="6350" marB="0" anchor="b">
                    <a:lnL>
                      <a:noFill/>
                    </a:lnL>
                    <a:lnR>
                      <a:noFill/>
                    </a:lnR>
                    <a:lnT>
                      <a:noFill/>
                    </a:lnT>
                    <a:lnB>
                      <a:noFill/>
                    </a:lnB>
                  </a:tcPr>
                </a:tc>
                <a:tc>
                  <a:txBody>
                    <a:bodyPr/>
                    <a:lstStyle/>
                    <a:p>
                      <a:pPr algn="ctr" fontAlgn="b"/>
                      <a:r>
                        <a:rPr lang="en-GB" sz="2800" b="0" i="0" u="none" strike="noStrike">
                          <a:solidFill>
                            <a:srgbClr val="000000"/>
                          </a:solidFill>
                          <a:effectLst/>
                          <a:latin typeface="Calibri" panose="020F0502020204030204" pitchFamily="34" charset="0"/>
                        </a:rPr>
                        <a:t>6.12</a:t>
                      </a:r>
                    </a:p>
                  </a:txBody>
                  <a:tcPr marL="6350" marR="6350" marT="6350" marB="0" anchor="b">
                    <a:lnL>
                      <a:noFill/>
                    </a:lnL>
                    <a:lnR>
                      <a:noFill/>
                    </a:lnR>
                    <a:lnT>
                      <a:noFill/>
                    </a:lnT>
                    <a:lnB>
                      <a:noFill/>
                    </a:lnB>
                  </a:tcPr>
                </a:tc>
                <a:tc>
                  <a:txBody>
                    <a:bodyPr/>
                    <a:lstStyle/>
                    <a:p>
                      <a:pPr algn="ctr" fontAlgn="b"/>
                      <a:r>
                        <a:rPr lang="en-GB" sz="2800" b="0" i="0" u="none" strike="noStrike" dirty="0">
                          <a:solidFill>
                            <a:srgbClr val="000000"/>
                          </a:solidFill>
                          <a:effectLst/>
                          <a:latin typeface="Calibri" panose="020F0502020204030204" pitchFamily="34" charset="0"/>
                        </a:rPr>
                        <a:t>1.93</a:t>
                      </a:r>
                    </a:p>
                  </a:txBody>
                  <a:tcPr marL="6350" marR="6350" marT="6350" marB="0" anchor="b">
                    <a:lnL>
                      <a:noFill/>
                    </a:lnL>
                    <a:lnR>
                      <a:noFill/>
                    </a:lnR>
                    <a:lnT>
                      <a:noFill/>
                    </a:lnT>
                    <a:lnB>
                      <a:noFill/>
                    </a:lnB>
                  </a:tcPr>
                </a:tc>
                <a:extLst>
                  <a:ext uri="{0D108BD9-81ED-4DB2-BD59-A6C34878D82A}">
                    <a16:rowId xmlns:a16="http://schemas.microsoft.com/office/drawing/2014/main" val="3632471804"/>
                  </a:ext>
                </a:extLst>
              </a:tr>
              <a:tr h="341276">
                <a:tc>
                  <a:txBody>
                    <a:bodyPr/>
                    <a:lstStyle/>
                    <a:p>
                      <a:pPr algn="ctr" fontAlgn="b"/>
                      <a:r>
                        <a:rPr lang="en-GB" sz="2800" b="0" i="0" u="none" strike="noStrike">
                          <a:solidFill>
                            <a:srgbClr val="000000"/>
                          </a:solidFill>
                          <a:effectLst/>
                          <a:latin typeface="Calibri" panose="020F0502020204030204" pitchFamily="34" charset="0"/>
                        </a:rPr>
                        <a:t>8</a:t>
                      </a:r>
                    </a:p>
                  </a:txBody>
                  <a:tcPr marL="6350" marR="6350" marT="6350" marB="0" anchor="b">
                    <a:lnL>
                      <a:noFill/>
                    </a:lnL>
                    <a:lnR>
                      <a:noFill/>
                    </a:lnR>
                    <a:lnT>
                      <a:noFill/>
                    </a:lnT>
                    <a:lnB>
                      <a:noFill/>
                    </a:lnB>
                  </a:tcPr>
                </a:tc>
                <a:tc>
                  <a:txBody>
                    <a:bodyPr/>
                    <a:lstStyle/>
                    <a:p>
                      <a:pPr algn="ctr" fontAlgn="b"/>
                      <a:r>
                        <a:rPr lang="en-GB" sz="2800" b="0" i="0" u="none" strike="noStrike">
                          <a:solidFill>
                            <a:srgbClr val="000000"/>
                          </a:solidFill>
                          <a:effectLst/>
                          <a:latin typeface="Calibri" panose="020F0502020204030204" pitchFamily="34" charset="0"/>
                        </a:rPr>
                        <a:t>2.89</a:t>
                      </a:r>
                    </a:p>
                  </a:txBody>
                  <a:tcPr marL="6350" marR="6350" marT="6350" marB="0" anchor="b">
                    <a:lnL>
                      <a:noFill/>
                    </a:lnL>
                    <a:lnR>
                      <a:noFill/>
                    </a:lnR>
                    <a:lnT>
                      <a:noFill/>
                    </a:lnT>
                    <a:lnB>
                      <a:noFill/>
                    </a:lnB>
                  </a:tcPr>
                </a:tc>
                <a:tc>
                  <a:txBody>
                    <a:bodyPr/>
                    <a:lstStyle/>
                    <a:p>
                      <a:pPr algn="ctr" fontAlgn="b"/>
                      <a:r>
                        <a:rPr lang="en-GB" sz="2800" b="0" i="0" u="none" strike="noStrike" dirty="0">
                          <a:solidFill>
                            <a:srgbClr val="000000"/>
                          </a:solidFill>
                          <a:effectLst/>
                          <a:latin typeface="Calibri" panose="020F0502020204030204" pitchFamily="34" charset="0"/>
                        </a:rPr>
                        <a:t>-0.41</a:t>
                      </a:r>
                    </a:p>
                  </a:txBody>
                  <a:tcPr marL="6350" marR="6350" marT="6350" marB="0" anchor="b">
                    <a:lnL>
                      <a:noFill/>
                    </a:lnL>
                    <a:lnR>
                      <a:noFill/>
                    </a:lnR>
                    <a:lnT>
                      <a:noFill/>
                    </a:lnT>
                    <a:lnB>
                      <a:noFill/>
                    </a:lnB>
                  </a:tcPr>
                </a:tc>
                <a:extLst>
                  <a:ext uri="{0D108BD9-81ED-4DB2-BD59-A6C34878D82A}">
                    <a16:rowId xmlns:a16="http://schemas.microsoft.com/office/drawing/2014/main" val="404761096"/>
                  </a:ext>
                </a:extLst>
              </a:tr>
              <a:tr h="341276">
                <a:tc>
                  <a:txBody>
                    <a:bodyPr/>
                    <a:lstStyle/>
                    <a:p>
                      <a:pPr algn="ctr" fontAlgn="b"/>
                      <a:r>
                        <a:rPr lang="en-GB" sz="2800" b="0" i="0" u="none" strike="noStrike">
                          <a:solidFill>
                            <a:srgbClr val="000000"/>
                          </a:solidFill>
                          <a:effectLst/>
                          <a:latin typeface="Calibri" panose="020F0502020204030204" pitchFamily="34" charset="0"/>
                        </a:rPr>
                        <a:t>9</a:t>
                      </a:r>
                    </a:p>
                  </a:txBody>
                  <a:tcPr marL="6350" marR="6350" marT="6350" marB="0" anchor="b">
                    <a:lnL>
                      <a:noFill/>
                    </a:lnL>
                    <a:lnR>
                      <a:noFill/>
                    </a:lnR>
                    <a:lnT>
                      <a:noFill/>
                    </a:lnT>
                    <a:lnB>
                      <a:noFill/>
                    </a:lnB>
                  </a:tcPr>
                </a:tc>
                <a:tc>
                  <a:txBody>
                    <a:bodyPr/>
                    <a:lstStyle/>
                    <a:p>
                      <a:pPr algn="ctr" fontAlgn="b"/>
                      <a:r>
                        <a:rPr lang="en-GB" sz="2800" b="0" i="0" u="none" strike="noStrike">
                          <a:solidFill>
                            <a:srgbClr val="000000"/>
                          </a:solidFill>
                          <a:effectLst/>
                          <a:latin typeface="Calibri" panose="020F0502020204030204" pitchFamily="34" charset="0"/>
                        </a:rPr>
                        <a:t>3.39</a:t>
                      </a:r>
                    </a:p>
                  </a:txBody>
                  <a:tcPr marL="6350" marR="6350" marT="6350" marB="0" anchor="b">
                    <a:lnL>
                      <a:noFill/>
                    </a:lnL>
                    <a:lnR>
                      <a:noFill/>
                    </a:lnR>
                    <a:lnT>
                      <a:noFill/>
                    </a:lnT>
                    <a:lnB>
                      <a:noFill/>
                    </a:lnB>
                  </a:tcPr>
                </a:tc>
                <a:tc>
                  <a:txBody>
                    <a:bodyPr/>
                    <a:lstStyle/>
                    <a:p>
                      <a:pPr algn="ctr" fontAlgn="b"/>
                      <a:r>
                        <a:rPr lang="en-GB" sz="2800" b="0" i="0" u="none" strike="noStrike" dirty="0">
                          <a:solidFill>
                            <a:srgbClr val="000000"/>
                          </a:solidFill>
                          <a:effectLst/>
                          <a:latin typeface="Calibri" panose="020F0502020204030204" pitchFamily="34" charset="0"/>
                        </a:rPr>
                        <a:t>-0.04</a:t>
                      </a:r>
                    </a:p>
                  </a:txBody>
                  <a:tcPr marL="6350" marR="6350" marT="6350" marB="0" anchor="b">
                    <a:lnL>
                      <a:noFill/>
                    </a:lnL>
                    <a:lnR>
                      <a:noFill/>
                    </a:lnR>
                    <a:lnT>
                      <a:noFill/>
                    </a:lnT>
                    <a:lnB>
                      <a:noFill/>
                    </a:lnB>
                  </a:tcPr>
                </a:tc>
                <a:extLst>
                  <a:ext uri="{0D108BD9-81ED-4DB2-BD59-A6C34878D82A}">
                    <a16:rowId xmlns:a16="http://schemas.microsoft.com/office/drawing/2014/main" val="1009327473"/>
                  </a:ext>
                </a:extLst>
              </a:tr>
              <a:tr h="341276">
                <a:tc>
                  <a:txBody>
                    <a:bodyPr/>
                    <a:lstStyle/>
                    <a:p>
                      <a:pPr algn="ctr" fontAlgn="b"/>
                      <a:r>
                        <a:rPr lang="en-GB" sz="2800" b="0" i="0" u="none" strike="noStrike">
                          <a:solidFill>
                            <a:srgbClr val="000000"/>
                          </a:solidFill>
                          <a:effectLst/>
                          <a:latin typeface="Calibri" panose="020F0502020204030204" pitchFamily="34" charset="0"/>
                        </a:rPr>
                        <a:t>10</a:t>
                      </a:r>
                    </a:p>
                  </a:txBody>
                  <a:tcPr marL="6350" marR="6350" marT="6350"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GB" sz="2800" b="0" i="0" u="none" strike="noStrike">
                          <a:solidFill>
                            <a:srgbClr val="000000"/>
                          </a:solidFill>
                          <a:effectLst/>
                          <a:latin typeface="Calibri" panose="020F0502020204030204" pitchFamily="34" charset="0"/>
                        </a:rPr>
                        <a:t>3.10</a:t>
                      </a:r>
                    </a:p>
                  </a:txBody>
                  <a:tcPr marL="6350" marR="6350" marT="6350"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GB" sz="2800" b="0" i="0" u="none" strike="noStrike" dirty="0">
                          <a:solidFill>
                            <a:srgbClr val="000000"/>
                          </a:solidFill>
                          <a:effectLst/>
                          <a:latin typeface="Calibri" panose="020F0502020204030204" pitchFamily="34" charset="0"/>
                        </a:rPr>
                        <a:t>-0.26</a:t>
                      </a:r>
                    </a:p>
                  </a:txBody>
                  <a:tcPr marL="6350" marR="6350" marT="6350" marB="0" anchor="b">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3208135"/>
                  </a:ext>
                </a:extLst>
              </a:tr>
            </a:tbl>
          </a:graphicData>
        </a:graphic>
      </p:graphicFrame>
      <p:sp>
        <p:nvSpPr>
          <p:cNvPr id="11" name="Rectangle 10">
            <a:extLst>
              <a:ext uri="{FF2B5EF4-FFF2-40B4-BE49-F238E27FC236}">
                <a16:creationId xmlns:a16="http://schemas.microsoft.com/office/drawing/2014/main" id="{B319CCE8-D212-450B-B889-EC48BAD6DD97}"/>
              </a:ext>
            </a:extLst>
          </p:cNvPr>
          <p:cNvSpPr/>
          <p:nvPr/>
        </p:nvSpPr>
        <p:spPr>
          <a:xfrm>
            <a:off x="8256703" y="2861092"/>
            <a:ext cx="1939955" cy="1200329"/>
          </a:xfrm>
          <a:prstGeom prst="rect">
            <a:avLst/>
          </a:prstGeom>
        </p:spPr>
        <p:txBody>
          <a:bodyPr wrap="none">
            <a:spAutoFit/>
          </a:bodyPr>
          <a:lstStyle/>
          <a:p>
            <a:r>
              <a:rPr lang="en-GB" sz="3600" dirty="0">
                <a:solidFill>
                  <a:srgbClr val="000000"/>
                </a:solidFill>
                <a:latin typeface="Calibri" panose="020F0502020204030204" pitchFamily="34" charset="0"/>
              </a:rPr>
              <a:t>M = 3.45</a:t>
            </a:r>
            <a:r>
              <a:rPr lang="en-GB" sz="3600" dirty="0"/>
              <a:t> </a:t>
            </a:r>
          </a:p>
          <a:p>
            <a:r>
              <a:rPr lang="en-GB" sz="3600" dirty="0">
                <a:solidFill>
                  <a:srgbClr val="000000"/>
                </a:solidFill>
                <a:latin typeface="Calibri" panose="020F0502020204030204" pitchFamily="34" charset="0"/>
              </a:rPr>
              <a:t>SD = 1.38</a:t>
            </a:r>
            <a:endParaRPr lang="en-GB" sz="3600" dirty="0"/>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E20B9A3-3A3E-4D1C-BC7C-FAEA1B3EE6C9}"/>
                  </a:ext>
                </a:extLst>
              </p:cNvPr>
              <p:cNvSpPr txBox="1"/>
              <p:nvPr/>
            </p:nvSpPr>
            <p:spPr>
              <a:xfrm>
                <a:off x="547036" y="2342424"/>
                <a:ext cx="2818657" cy="6916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sz="2400" i="1" smtClean="0">
                              <a:latin typeface="Cambria Math" panose="02040503050406030204" pitchFamily="18" charset="0"/>
                            </a:rPr>
                          </m:ctrlPr>
                        </m:fPr>
                        <m:num>
                          <m:r>
                            <a:rPr lang="en-GB" sz="2400" b="0" i="1" smtClean="0">
                              <a:latin typeface="Cambria Math" panose="02040503050406030204" pitchFamily="18" charset="0"/>
                            </a:rPr>
                            <m:t>𝑅𝑎𝑤</m:t>
                          </m:r>
                          <m:r>
                            <a:rPr lang="en-GB" sz="2400" b="0" i="1" smtClean="0">
                              <a:latin typeface="Cambria Math" panose="02040503050406030204" pitchFamily="18" charset="0"/>
                            </a:rPr>
                            <m:t> </m:t>
                          </m:r>
                          <m:r>
                            <a:rPr lang="en-GB" sz="2400" b="0" i="1" smtClean="0">
                              <a:latin typeface="Cambria Math" panose="02040503050406030204" pitchFamily="18" charset="0"/>
                            </a:rPr>
                            <m:t>𝑠𝑐𝑜𝑟𝑒</m:t>
                          </m:r>
                          <m:r>
                            <a:rPr lang="en-GB" sz="2400" b="0" i="1" smtClean="0">
                              <a:latin typeface="Cambria Math" panose="02040503050406030204" pitchFamily="18" charset="0"/>
                            </a:rPr>
                            <m:t> −</m:t>
                          </m:r>
                          <m:r>
                            <a:rPr lang="en-GB" sz="2400" b="0" i="1" smtClean="0">
                              <a:latin typeface="Cambria Math" panose="02040503050406030204" pitchFamily="18" charset="0"/>
                            </a:rPr>
                            <m:t>𝑀𝑒𝑎𝑛</m:t>
                          </m:r>
                        </m:num>
                        <m:den>
                          <m:r>
                            <a:rPr lang="en-GB" sz="2400" b="0" i="1" smtClean="0">
                              <a:latin typeface="Cambria Math" panose="02040503050406030204" pitchFamily="18" charset="0"/>
                            </a:rPr>
                            <m:t>𝑆𝑡𝑎𝑛𝑑𝑎𝑟𝑑</m:t>
                          </m:r>
                          <m:r>
                            <a:rPr lang="en-GB" sz="2400" b="0" i="1" smtClean="0">
                              <a:latin typeface="Cambria Math" panose="02040503050406030204" pitchFamily="18" charset="0"/>
                            </a:rPr>
                            <m:t> </m:t>
                          </m:r>
                          <m:r>
                            <a:rPr lang="en-GB" sz="2400" b="0" i="1" smtClean="0">
                              <a:latin typeface="Cambria Math" panose="02040503050406030204" pitchFamily="18" charset="0"/>
                            </a:rPr>
                            <m:t>𝐷𝑒𝑣𝑖𝑎𝑡𝑖𝑜𝑛</m:t>
                          </m:r>
                        </m:den>
                      </m:f>
                    </m:oMath>
                  </m:oMathPara>
                </a14:m>
                <a:endParaRPr lang="en-GB" sz="2400" dirty="0"/>
              </a:p>
            </p:txBody>
          </p:sp>
        </mc:Choice>
        <mc:Fallback xmlns="">
          <p:sp>
            <p:nvSpPr>
              <p:cNvPr id="15" name="TextBox 14">
                <a:extLst>
                  <a:ext uri="{FF2B5EF4-FFF2-40B4-BE49-F238E27FC236}">
                    <a16:creationId xmlns:a16="http://schemas.microsoft.com/office/drawing/2014/main" id="{EE20B9A3-3A3E-4D1C-BC7C-FAEA1B3EE6C9}"/>
                  </a:ext>
                </a:extLst>
              </p:cNvPr>
              <p:cNvSpPr txBox="1">
                <a:spLocks noRot="1" noChangeAspect="1" noMove="1" noResize="1" noEditPoints="1" noAdjustHandles="1" noChangeArrowheads="1" noChangeShapeType="1" noTextEdit="1"/>
              </p:cNvSpPr>
              <p:nvPr/>
            </p:nvSpPr>
            <p:spPr>
              <a:xfrm>
                <a:off x="547036" y="2342424"/>
                <a:ext cx="2818657" cy="691600"/>
              </a:xfrm>
              <a:prstGeom prst="rect">
                <a:avLst/>
              </a:prstGeom>
              <a:blipFill>
                <a:blip r:embed="rId6"/>
                <a:stretch>
                  <a:fillRect/>
                </a:stretch>
              </a:blipFill>
            </p:spPr>
            <p:txBody>
              <a:bodyPr/>
              <a:lstStyle/>
              <a:p>
                <a:r>
                  <a:rPr lang="en-GB">
                    <a:noFill/>
                  </a:rPr>
                  <a:t> </a:t>
                </a:r>
              </a:p>
            </p:txBody>
          </p:sp>
        </mc:Fallback>
      </mc:AlternateContent>
    </p:spTree>
    <p:custDataLst>
      <p:tags r:id="rId1"/>
    </p:custDataLst>
    <p:extLst>
      <p:ext uri="{BB962C8B-B14F-4D97-AF65-F5344CB8AC3E}">
        <p14:creationId xmlns:p14="http://schemas.microsoft.com/office/powerpoint/2010/main" val="3774132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par>
                                <p:cTn id="13" presetID="16" presetClass="entr" presetSubtype="21"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arn(inVertical)">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53.9|17.5"/>
</p:tagLst>
</file>

<file path=ppt/tags/tag10.xml><?xml version="1.0" encoding="utf-8"?>
<p:tagLst xmlns:a="http://schemas.openxmlformats.org/drawingml/2006/main" xmlns:r="http://schemas.openxmlformats.org/officeDocument/2006/relationships" xmlns:p="http://schemas.openxmlformats.org/presentationml/2006/main">
  <p:tag name="TIMING" val="|31.1|1.2|1.3"/>
</p:tagLst>
</file>

<file path=ppt/tags/tag11.xml><?xml version="1.0" encoding="utf-8"?>
<p:tagLst xmlns:a="http://schemas.openxmlformats.org/drawingml/2006/main" xmlns:r="http://schemas.openxmlformats.org/officeDocument/2006/relationships" xmlns:p="http://schemas.openxmlformats.org/presentationml/2006/main">
  <p:tag name="TIMING" val="|78.1|5.8"/>
</p:tagLst>
</file>

<file path=ppt/tags/tag2.xml><?xml version="1.0" encoding="utf-8"?>
<p:tagLst xmlns:a="http://schemas.openxmlformats.org/drawingml/2006/main" xmlns:r="http://schemas.openxmlformats.org/officeDocument/2006/relationships" xmlns:p="http://schemas.openxmlformats.org/presentationml/2006/main">
  <p:tag name="TIMING" val="|25.2"/>
</p:tagLst>
</file>

<file path=ppt/tags/tag3.xml><?xml version="1.0" encoding="utf-8"?>
<p:tagLst xmlns:a="http://schemas.openxmlformats.org/drawingml/2006/main" xmlns:r="http://schemas.openxmlformats.org/officeDocument/2006/relationships" xmlns:p="http://schemas.openxmlformats.org/presentationml/2006/main">
  <p:tag name="TIMING" val="|5.8|22.5"/>
</p:tagLst>
</file>

<file path=ppt/tags/tag4.xml><?xml version="1.0" encoding="utf-8"?>
<p:tagLst xmlns:a="http://schemas.openxmlformats.org/drawingml/2006/main" xmlns:r="http://schemas.openxmlformats.org/officeDocument/2006/relationships" xmlns:p="http://schemas.openxmlformats.org/presentationml/2006/main">
  <p:tag name="TIMING" val="|27.2"/>
</p:tagLst>
</file>

<file path=ppt/tags/tag5.xml><?xml version="1.0" encoding="utf-8"?>
<p:tagLst xmlns:a="http://schemas.openxmlformats.org/drawingml/2006/main" xmlns:r="http://schemas.openxmlformats.org/officeDocument/2006/relationships" xmlns:p="http://schemas.openxmlformats.org/presentationml/2006/main">
  <p:tag name="TIMING" val="|38.9"/>
</p:tagLst>
</file>

<file path=ppt/tags/tag6.xml><?xml version="1.0" encoding="utf-8"?>
<p:tagLst xmlns:a="http://schemas.openxmlformats.org/drawingml/2006/main" xmlns:r="http://schemas.openxmlformats.org/officeDocument/2006/relationships" xmlns:p="http://schemas.openxmlformats.org/presentationml/2006/main">
  <p:tag name="TIMING" val="|32|1.7"/>
</p:tagLst>
</file>

<file path=ppt/tags/tag7.xml><?xml version="1.0" encoding="utf-8"?>
<p:tagLst xmlns:a="http://schemas.openxmlformats.org/drawingml/2006/main" xmlns:r="http://schemas.openxmlformats.org/officeDocument/2006/relationships" xmlns:p="http://schemas.openxmlformats.org/presentationml/2006/main">
  <p:tag name="TIMING" val="|13.9|7"/>
</p:tagLst>
</file>

<file path=ppt/tags/tag8.xml><?xml version="1.0" encoding="utf-8"?>
<p:tagLst xmlns:a="http://schemas.openxmlformats.org/drawingml/2006/main" xmlns:r="http://schemas.openxmlformats.org/officeDocument/2006/relationships" xmlns:p="http://schemas.openxmlformats.org/presentationml/2006/main">
  <p:tag name="TIMING" val="|13.9|7"/>
</p:tagLst>
</file>

<file path=ppt/tags/tag9.xml><?xml version="1.0" encoding="utf-8"?>
<p:tagLst xmlns:a="http://schemas.openxmlformats.org/drawingml/2006/main" xmlns:r="http://schemas.openxmlformats.org/officeDocument/2006/relationships" xmlns:p="http://schemas.openxmlformats.org/presentationml/2006/main">
  <p:tag name="TIMING" val="|12.3|26|1.6|9.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1880</Words>
  <Application>Microsoft Office PowerPoint</Application>
  <PresentationFormat>Widescreen</PresentationFormat>
  <Paragraphs>152</Paragraphs>
  <Slides>17</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Cambria Math</vt:lpstr>
      <vt:lpstr>Office Theme</vt:lpstr>
      <vt:lpstr>Norm Group Characteristics</vt:lpstr>
      <vt:lpstr>This Video</vt:lpstr>
      <vt:lpstr>Describing Groups</vt:lpstr>
      <vt:lpstr>Sampling Distributions</vt:lpstr>
      <vt:lpstr>Sampling Distributions</vt:lpstr>
      <vt:lpstr>Norm Groups</vt:lpstr>
      <vt:lpstr>Norm Groups</vt:lpstr>
      <vt:lpstr>Norm Groups</vt:lpstr>
      <vt:lpstr>Norm Group: Standard Scores</vt:lpstr>
      <vt:lpstr>Norm Group: Standard Scores</vt:lpstr>
      <vt:lpstr>Norm Groups</vt:lpstr>
      <vt:lpstr>Norm Groups</vt:lpstr>
      <vt:lpstr>Norm Groups</vt:lpstr>
      <vt:lpstr>Norm Groups</vt:lpstr>
      <vt:lpstr>Norm Groups</vt:lpstr>
      <vt:lpstr>Norm Groups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Norm Group Characteristics</dc:title>
  <dc:creator>Oliver Clark</dc:creator>
  <cp:lastModifiedBy>Oliver Clark</cp:lastModifiedBy>
  <cp:revision>11</cp:revision>
  <dcterms:created xsi:type="dcterms:W3CDTF">2021-02-25T15:09:54Z</dcterms:created>
  <dcterms:modified xsi:type="dcterms:W3CDTF">2023-01-27T17:05:37Z</dcterms:modified>
</cp:coreProperties>
</file>