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0"/>
  </p:notes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9A5E7-DB54-46AF-8C14-73D1C8C8ECB6}" v="9" dt="2025-06-20T18:12:47.131"/>
    <p1510:client id="{6CCA0273-9258-4FA4-AFF6-10EFA0E33C37}" v="3256" dt="2025-06-20T19:12:02.493"/>
    <p1510:client id="{C4F273A2-4EA9-4686-A677-6AC8AB07FD3F}" v="18" dt="2025-06-20T17:09:17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>
        <p:scale>
          <a:sx n="86" d="100"/>
          <a:sy n="8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2145A-ADD7-4382-8EE2-637FC2ACCD0B}" type="datetimeFigureOut">
              <a:rPr lang="en-CA" smtClean="0"/>
              <a:t>2025-06-20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1844C-1A2A-44A2-84EB-F4BA2A16AE21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834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B696-9369-4E7A-9B94-37AFE5F45F98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8944" y="6067405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482F-ED12-4039-975D-1596DA4EE7C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85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DDFC-0521-430E-BFA3-4E3C892373FC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665994"/>
            <a:ext cx="10890928" cy="40010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767C5-703A-46AC-BD2F-CA755B212300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1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E4FB-A460-4AA5-A98B-F44455F2892A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4" y="6357590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5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7CE16-78CC-432A-AE44-921511BCA458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6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1C51-B46F-4AED-92DF-9615919A789C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044" y="6067405"/>
            <a:ext cx="723014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3999F-BBE1-4ACF-BB70-9BE6777ECD33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22C96C-40AD-CA27-DBD7-C53145F6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7044" y="6067405"/>
            <a:ext cx="723014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70C12960-6E85-460F-B6E3-5B82CB31AF3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9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8840-C957-48AA-A74C-641359B24D6D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6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D31D-19E1-455B-ADDF-F38A50B7846B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5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63CFA-B734-4F99-B8EE-E125292AA6F5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2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39" y="279769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C2C1AB0-DD0D-4392-8237-63B029BA4CE5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4" y="6067405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pPr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Le contenu généré par l’IA peut être incorrect.">
            <a:extLst>
              <a:ext uri="{FF2B5EF4-FFF2-40B4-BE49-F238E27FC236}">
                <a16:creationId xmlns:a16="http://schemas.microsoft.com/office/drawing/2014/main" id="{575F3FA0-9E73-AE1E-C143-1B137B943E2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66" y="5728895"/>
            <a:ext cx="941474" cy="9414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F45E51-9923-CA34-2301-0BF39B58A0A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9911" y="423226"/>
            <a:ext cx="405183" cy="40518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C8E31AD3-FF06-E531-BFE3-4D95F15501C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7388" y="6019190"/>
            <a:ext cx="461554" cy="46155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374557F-E636-C58E-9388-5E3544757A9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541513" y="390373"/>
            <a:ext cx="438036" cy="43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03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EECDF2D-3639-4EE9-A4F1-0D9F3235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fr-CA" dirty="0" err="1"/>
              <a:t>QDutch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95294D7-A045-4C14-9634-F249C2A7B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CA" sz="1500"/>
              <a:t>A reimagined </a:t>
            </a:r>
            <a:r>
              <a:rPr lang="fr-CA" sz="1500" err="1"/>
              <a:t>card</a:t>
            </a:r>
            <a:r>
              <a:rPr lang="fr-CA" sz="1500"/>
              <a:t> </a:t>
            </a:r>
            <a:r>
              <a:rPr lang="fr-CA" sz="1500" err="1"/>
              <a:t>game</a:t>
            </a:r>
            <a:r>
              <a:rPr lang="fr-CA" sz="1500"/>
              <a:t> by </a:t>
            </a:r>
          </a:p>
          <a:p>
            <a:pPr>
              <a:lnSpc>
                <a:spcPct val="120000"/>
              </a:lnSpc>
            </a:pPr>
            <a:r>
              <a:rPr lang="fr-CA" sz="1500"/>
              <a:t>Francis Blais, Vincent Girouard, Olivier Romain and Marius Trudeau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664BE9D-C651-1D6D-28FA-745B6C23CD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91" r="26406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8CBC80E-68A6-CF0F-0C3C-84E50C8DD136}"/>
              </a:ext>
            </a:extLst>
          </p:cNvPr>
          <p:cNvCxnSpPr>
            <a:cxnSpLocks/>
          </p:cNvCxnSpPr>
          <p:nvPr/>
        </p:nvCxnSpPr>
        <p:spPr>
          <a:xfrm>
            <a:off x="718052" y="1031001"/>
            <a:ext cx="978862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B41B6165-D957-C92A-50C5-7593375B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5751">
            <a:off x="3179164" y="1124337"/>
            <a:ext cx="1290730" cy="12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08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9B590-943D-A1B0-9D87-D7F61B38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Dutch:</a:t>
            </a:r>
            <a:br>
              <a:rPr lang="fr-CA" dirty="0"/>
            </a:br>
            <a:r>
              <a:rPr lang="fr-CA" dirty="0"/>
              <a:t>The Original Game</a:t>
            </a:r>
            <a:endParaRPr lang="en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122861-7235-2373-97B4-7623D8A6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4 Player </a:t>
            </a:r>
            <a:r>
              <a:rPr lang="fr-CA" dirty="0" err="1"/>
              <a:t>game</a:t>
            </a:r>
            <a:r>
              <a:rPr lang="fr-CA" dirty="0"/>
              <a:t> </a:t>
            </a:r>
            <a:r>
              <a:rPr lang="fr-CA" dirty="0" err="1"/>
              <a:t>where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gets</a:t>
            </a:r>
            <a:r>
              <a:rPr lang="fr-CA" dirty="0"/>
              <a:t> 4 </a:t>
            </a:r>
            <a:r>
              <a:rPr lang="fr-CA" dirty="0" err="1"/>
              <a:t>cards</a:t>
            </a:r>
            <a:r>
              <a:rPr lang="fr-CA" dirty="0"/>
              <a:t> and can look at 2 of </a:t>
            </a:r>
            <a:r>
              <a:rPr lang="fr-CA" dirty="0" err="1"/>
              <a:t>them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The goal </a:t>
            </a:r>
            <a:r>
              <a:rPr lang="fr-CA" dirty="0" err="1"/>
              <a:t>is</a:t>
            </a:r>
            <a:r>
              <a:rPr lang="fr-CA" dirty="0"/>
              <a:t> to have the </a:t>
            </a:r>
            <a:r>
              <a:rPr lang="fr-CA" dirty="0" err="1"/>
              <a:t>less</a:t>
            </a:r>
            <a:r>
              <a:rPr lang="fr-CA" dirty="0"/>
              <a:t> </a:t>
            </a:r>
            <a:r>
              <a:rPr lang="fr-CA" dirty="0" err="1"/>
              <a:t>number</a:t>
            </a:r>
            <a:r>
              <a:rPr lang="fr-CA" dirty="0"/>
              <a:t> of points in </a:t>
            </a:r>
            <a:r>
              <a:rPr lang="fr-CA" dirty="0" err="1"/>
              <a:t>your</a:t>
            </a:r>
            <a:r>
              <a:rPr lang="fr-CA" dirty="0"/>
              <a:t> hand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takes</a:t>
            </a:r>
            <a:r>
              <a:rPr lang="fr-CA" dirty="0"/>
              <a:t> a </a:t>
            </a:r>
            <a:r>
              <a:rPr lang="fr-CA" dirty="0" err="1"/>
              <a:t>turn</a:t>
            </a:r>
            <a:r>
              <a:rPr lang="fr-CA" dirty="0"/>
              <a:t> and </a:t>
            </a:r>
            <a:r>
              <a:rPr lang="fr-CA" dirty="0" err="1"/>
              <a:t>draw</a:t>
            </a:r>
            <a:r>
              <a:rPr lang="fr-CA" dirty="0"/>
              <a:t> a </a:t>
            </a:r>
            <a:r>
              <a:rPr lang="fr-CA" dirty="0" err="1"/>
              <a:t>card</a:t>
            </a:r>
            <a:r>
              <a:rPr lang="fr-CA" dirty="0"/>
              <a:t>. He can change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one of </a:t>
            </a:r>
            <a:r>
              <a:rPr lang="fr-CA" dirty="0" err="1"/>
              <a:t>its</a:t>
            </a:r>
            <a:r>
              <a:rPr lang="fr-CA" dirty="0"/>
              <a:t> </a:t>
            </a:r>
            <a:r>
              <a:rPr lang="fr-CA" dirty="0" err="1"/>
              <a:t>cards</a:t>
            </a:r>
            <a:r>
              <a:rPr lang="fr-CA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When</a:t>
            </a:r>
            <a:r>
              <a:rPr lang="fr-CA" dirty="0"/>
              <a:t> a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feels</a:t>
            </a:r>
            <a:r>
              <a:rPr lang="fr-CA" dirty="0"/>
              <a:t> like </a:t>
            </a:r>
            <a:r>
              <a:rPr lang="fr-CA" dirty="0" err="1"/>
              <a:t>he</a:t>
            </a:r>
            <a:r>
              <a:rPr lang="fr-CA" dirty="0"/>
              <a:t> has the </a:t>
            </a:r>
            <a:r>
              <a:rPr lang="fr-CA" dirty="0" err="1"/>
              <a:t>less</a:t>
            </a:r>
            <a:r>
              <a:rPr lang="fr-CA" dirty="0"/>
              <a:t> points, </a:t>
            </a:r>
            <a:r>
              <a:rPr lang="fr-CA" dirty="0" err="1"/>
              <a:t>he</a:t>
            </a:r>
            <a:r>
              <a:rPr lang="fr-CA" dirty="0"/>
              <a:t> can call « Dutch » to end the </a:t>
            </a:r>
            <a:r>
              <a:rPr lang="fr-CA" dirty="0" err="1"/>
              <a:t>game</a:t>
            </a:r>
            <a:r>
              <a:rPr lang="fr-CA" dirty="0"/>
              <a:t>!</a:t>
            </a:r>
            <a:endParaRPr lang="en-CA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FDC2C7E-98E2-EEAB-C1B8-E9242CE6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Games Worth Playing: 4 Card Golf">
            <a:extLst>
              <a:ext uri="{FF2B5EF4-FFF2-40B4-BE49-F238E27FC236}">
                <a16:creationId xmlns:a16="http://schemas.microsoft.com/office/drawing/2014/main" id="{A68DB6B4-CE1A-B5E9-C2E5-C4476547F5FA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0" r="2140"/>
          <a:stretch>
            <a:fillRect/>
          </a:stretch>
        </p:blipFill>
        <p:spPr bwMode="auto">
          <a:xfrm>
            <a:off x="5019892" y="1051497"/>
            <a:ext cx="6067893" cy="475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32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C83BE-2974-440E-3544-CDD2CA0E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The original and new </a:t>
            </a:r>
            <a:r>
              <a:rPr lang="fr-CA" dirty="0" err="1"/>
              <a:t>mechanics</a:t>
            </a:r>
            <a:endParaRPr lang="en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6E3C9-024B-5D67-0C88-B7D727B75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101" y="1377049"/>
            <a:ext cx="4605400" cy="49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Quantum implementation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0A4CB44-D5F4-8804-B4A0-B7220003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E30EEC5-ADED-D08E-7141-A9D59DA331A3}"/>
              </a:ext>
            </a:extLst>
          </p:cNvPr>
          <p:cNvSpPr txBox="1">
            <a:spLocks/>
          </p:cNvSpPr>
          <p:nvPr/>
        </p:nvSpPr>
        <p:spPr>
          <a:xfrm>
            <a:off x="693922" y="1377050"/>
            <a:ext cx="4605400" cy="516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Original game</a:t>
            </a:r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fr-CA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EB65C93-A48F-0FB4-D883-3C335F270F1A}"/>
              </a:ext>
            </a:extLst>
          </p:cNvPr>
          <p:cNvSpPr txBox="1"/>
          <p:nvPr/>
        </p:nvSpPr>
        <p:spPr>
          <a:xfrm>
            <a:off x="4711623" y="1862629"/>
            <a:ext cx="17684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1st </a:t>
            </a:r>
            <a:r>
              <a:rPr lang="fr-CA" sz="2200" b="1" dirty="0" err="1"/>
              <a:t>Mechanic</a:t>
            </a:r>
            <a:endParaRPr lang="en-CA" sz="22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538656-2A5F-9817-EA75-07E3D12550E4}"/>
              </a:ext>
            </a:extLst>
          </p:cNvPr>
          <p:cNvSpPr txBox="1"/>
          <p:nvPr/>
        </p:nvSpPr>
        <p:spPr>
          <a:xfrm>
            <a:off x="4711623" y="3950186"/>
            <a:ext cx="18325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000" b="1" dirty="0"/>
              <a:t>2nd </a:t>
            </a:r>
            <a:r>
              <a:rPr lang="fr-CA" sz="2200" b="1" dirty="0" err="1"/>
              <a:t>Mechanic</a:t>
            </a:r>
            <a:endParaRPr lang="en-CA" sz="22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E1E75C4-D81C-0B8A-5AEF-38833232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32" y="3214471"/>
            <a:ext cx="903449" cy="90344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BE3462A-C11E-4265-FE77-A105967B9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98624">
            <a:off x="8159305" y="3354599"/>
            <a:ext cx="504844" cy="73525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F14223B-0A5C-9E1E-9A2B-8B830352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3063" y="3326532"/>
            <a:ext cx="535160" cy="79138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D131D0A-07BD-4485-8A0F-0E9A88C30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4876">
            <a:off x="1078157" y="5414255"/>
            <a:ext cx="921890" cy="92189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256AF269-F8F8-3877-5E04-DB19771D4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055" y="5393913"/>
            <a:ext cx="944631" cy="944631"/>
          </a:xfrm>
          <a:prstGeom prst="rect">
            <a:avLst/>
          </a:prstGeom>
        </p:spPr>
      </p:pic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B9803F0F-F9CA-A783-F856-D679110C0BD2}"/>
              </a:ext>
            </a:extLst>
          </p:cNvPr>
          <p:cNvSpPr/>
          <p:nvPr/>
        </p:nvSpPr>
        <p:spPr>
          <a:xfrm>
            <a:off x="2236371" y="5875200"/>
            <a:ext cx="903449" cy="2579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D02E7A-5E80-6163-CF01-0B1B31728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3212" y="5358596"/>
            <a:ext cx="572336" cy="572336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8498C044-42B3-DE99-3F13-8BDDF109A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0895429">
            <a:off x="7644749" y="5548142"/>
            <a:ext cx="675178" cy="971550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55AAA19D-6D5A-EB88-4B9C-BEC00293D8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75121">
            <a:off x="8563341" y="5496766"/>
            <a:ext cx="704452" cy="101482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73CD9D95-463B-3F6D-F08D-258AEC73A9C2}"/>
              </a:ext>
            </a:extLst>
          </p:cNvPr>
          <p:cNvSpPr txBox="1"/>
          <p:nvPr/>
        </p:nvSpPr>
        <p:spPr>
          <a:xfrm>
            <a:off x="587839" y="2361101"/>
            <a:ext cx="3795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Each cards have a value from 0 to 13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41DA371-1574-8464-E357-6723C8541623}"/>
              </a:ext>
            </a:extLst>
          </p:cNvPr>
          <p:cNvSpPr txBox="1"/>
          <p:nvPr/>
        </p:nvSpPr>
        <p:spPr>
          <a:xfrm>
            <a:off x="587839" y="4395949"/>
            <a:ext cx="43172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Special cards allows for special classical actions (Jack or Queen)</a:t>
            </a:r>
          </a:p>
          <a:p>
            <a:endParaRPr lang="en-CA" sz="20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A2B4C66-AD8E-6FC3-7F0A-78583EE2509D}"/>
              </a:ext>
            </a:extLst>
          </p:cNvPr>
          <p:cNvSpPr txBox="1"/>
          <p:nvPr/>
        </p:nvSpPr>
        <p:spPr>
          <a:xfrm>
            <a:off x="6564101" y="2361314"/>
            <a:ext cx="438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Each cards are now quantum states in binary (Ex : 3 -&gt; |0⟩x|1⟩x|1⟩)</a:t>
            </a:r>
          </a:p>
          <a:p>
            <a:endParaRPr lang="en-CA" sz="20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B1B529B-9979-C37F-42CC-4EA41EFE4D27}"/>
              </a:ext>
            </a:extLst>
          </p:cNvPr>
          <p:cNvSpPr txBox="1"/>
          <p:nvPr/>
        </p:nvSpPr>
        <p:spPr>
          <a:xfrm>
            <a:off x="6505767" y="4395949"/>
            <a:ext cx="4444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Special cards are now operators (superposition and </a:t>
            </a:r>
            <a:r>
              <a:rPr lang="en-CA" sz="2000" dirty="0" err="1"/>
              <a:t>intrications</a:t>
            </a:r>
            <a:r>
              <a:rPr lang="en-CA" sz="2000" dirty="0"/>
              <a:t>) or measurements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9AFAF1E-2FB1-48FC-7521-FD20D600AA09}"/>
              </a:ext>
            </a:extLst>
          </p:cNvPr>
          <p:cNvCxnSpPr>
            <a:cxnSpLocks/>
          </p:cNvCxnSpPr>
          <p:nvPr/>
        </p:nvCxnSpPr>
        <p:spPr>
          <a:xfrm flipV="1">
            <a:off x="751740" y="1841884"/>
            <a:ext cx="3631838" cy="20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36834436-6243-9F6B-0F22-D54E8DBEF12F}"/>
              </a:ext>
            </a:extLst>
          </p:cNvPr>
          <p:cNvCxnSpPr>
            <a:cxnSpLocks/>
          </p:cNvCxnSpPr>
          <p:nvPr/>
        </p:nvCxnSpPr>
        <p:spPr>
          <a:xfrm>
            <a:off x="6679185" y="1841884"/>
            <a:ext cx="3994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196747BA-7645-E5DB-579D-F6B71DBDF9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043526">
            <a:off x="9556364" y="5531856"/>
            <a:ext cx="713589" cy="10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3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0" grpId="0" animBg="1"/>
      <p:bldP spid="37" grpId="0"/>
      <p:bldP spid="38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FABF4-A45A-7131-00C4-124F2AF6F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Classical</a:t>
            </a:r>
            <a:r>
              <a:rPr lang="fr-CA" dirty="0"/>
              <a:t> </a:t>
            </a:r>
            <a:r>
              <a:rPr lang="fr-CA" dirty="0" err="1"/>
              <a:t>mechanichs</a:t>
            </a:r>
            <a:r>
              <a:rPr lang="fr-CA" dirty="0"/>
              <a:t> and </a:t>
            </a:r>
            <a:r>
              <a:rPr lang="fr-CA" dirty="0" err="1"/>
              <a:t>winning</a:t>
            </a:r>
            <a:r>
              <a:rPr lang="fr-CA" dirty="0"/>
              <a:t> conditions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77993-D893-8A17-56B5-9EB6A8DF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A9A4756-D88D-1497-7D29-589AB5900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101" y="1377049"/>
            <a:ext cx="4605400" cy="4947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2400" b="1" dirty="0"/>
              <a:t>Winning condition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ADCA01C-0C91-9A3B-3DAA-118D43F63E2A}"/>
              </a:ext>
            </a:extLst>
          </p:cNvPr>
          <p:cNvSpPr txBox="1">
            <a:spLocks/>
          </p:cNvSpPr>
          <p:nvPr/>
        </p:nvSpPr>
        <p:spPr>
          <a:xfrm>
            <a:off x="693922" y="1377050"/>
            <a:ext cx="4605400" cy="5166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2400" b="1" dirty="0"/>
              <a:t>Classical mechanics</a:t>
            </a:r>
          </a:p>
          <a:p>
            <a:pPr marL="0" indent="0">
              <a:buNone/>
            </a:pPr>
            <a:endParaRPr lang="en-CA" dirty="0"/>
          </a:p>
          <a:p>
            <a:pPr>
              <a:buFontTx/>
              <a:buChar char="-"/>
            </a:pPr>
            <a:endParaRPr lang="fr-CA" dirty="0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033A6C5-CF7A-E74D-354B-D2B9C962A20E}"/>
              </a:ext>
            </a:extLst>
          </p:cNvPr>
          <p:cNvCxnSpPr>
            <a:cxnSpLocks/>
          </p:cNvCxnSpPr>
          <p:nvPr/>
        </p:nvCxnSpPr>
        <p:spPr>
          <a:xfrm flipV="1">
            <a:off x="751740" y="1841884"/>
            <a:ext cx="3631838" cy="20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0D9135C-B392-EA7E-14AA-9A8DC1E4929A}"/>
              </a:ext>
            </a:extLst>
          </p:cNvPr>
          <p:cNvCxnSpPr>
            <a:cxnSpLocks/>
          </p:cNvCxnSpPr>
          <p:nvPr/>
        </p:nvCxnSpPr>
        <p:spPr>
          <a:xfrm>
            <a:off x="6679185" y="1841884"/>
            <a:ext cx="39943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7BD3E65-3968-D253-384A-0F2F5F1C7171}"/>
              </a:ext>
            </a:extLst>
          </p:cNvPr>
          <p:cNvSpPr txBox="1"/>
          <p:nvPr/>
        </p:nvSpPr>
        <p:spPr>
          <a:xfrm>
            <a:off x="330561" y="2228671"/>
            <a:ext cx="47512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/>
              <a:t>Deck </a:t>
            </a:r>
            <a:r>
              <a:rPr lang="fr-CA" dirty="0" err="1"/>
              <a:t>draw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classical</a:t>
            </a:r>
            <a:r>
              <a:rPr lang="fr-CA" dirty="0"/>
              <a:t>. You </a:t>
            </a:r>
            <a:r>
              <a:rPr lang="fr-CA" dirty="0" err="1"/>
              <a:t>draw</a:t>
            </a:r>
            <a:r>
              <a:rPr lang="fr-CA" dirty="0"/>
              <a:t> a normal </a:t>
            </a:r>
            <a:r>
              <a:rPr lang="fr-CA" dirty="0" err="1"/>
              <a:t>cards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corresponds </a:t>
            </a:r>
            <a:r>
              <a:rPr lang="fr-CA" dirty="0" err="1"/>
              <a:t>either</a:t>
            </a:r>
            <a:r>
              <a:rPr lang="fr-CA" dirty="0"/>
              <a:t> to a state, </a:t>
            </a:r>
            <a:r>
              <a:rPr lang="fr-CA" dirty="0" err="1"/>
              <a:t>operator</a:t>
            </a:r>
            <a:r>
              <a:rPr lang="fr-CA" dirty="0"/>
              <a:t> or </a:t>
            </a:r>
            <a:r>
              <a:rPr lang="fr-CA" dirty="0" err="1"/>
              <a:t>measurements</a:t>
            </a:r>
            <a:r>
              <a:rPr lang="fr-CA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Players</a:t>
            </a:r>
            <a:r>
              <a:rPr lang="fr-CA" dirty="0"/>
              <a:t> and </a:t>
            </a:r>
            <a:r>
              <a:rPr lang="fr-CA" dirty="0" err="1"/>
              <a:t>cards</a:t>
            </a:r>
            <a:r>
              <a:rPr lang="fr-CA" dirty="0"/>
              <a:t> are </a:t>
            </a:r>
            <a:r>
              <a:rPr lang="fr-CA" dirty="0" err="1"/>
              <a:t>treated</a:t>
            </a:r>
            <a:r>
              <a:rPr lang="fr-CA" dirty="0"/>
              <a:t> </a:t>
            </a:r>
            <a:r>
              <a:rPr lang="fr-CA" dirty="0" err="1"/>
              <a:t>classicaly</a:t>
            </a:r>
            <a:r>
              <a:rPr lang="fr-CA" dirty="0"/>
              <a:t> </a:t>
            </a:r>
            <a:r>
              <a:rPr lang="fr-CA" dirty="0" err="1"/>
              <a:t>between</a:t>
            </a:r>
            <a:r>
              <a:rPr lang="fr-CA" dirty="0"/>
              <a:t> </a:t>
            </a:r>
            <a:r>
              <a:rPr lang="fr-CA" dirty="0" err="1"/>
              <a:t>eachother</a:t>
            </a:r>
            <a:r>
              <a:rPr lang="fr-CA" dirty="0"/>
              <a:t>. You </a:t>
            </a:r>
            <a:r>
              <a:rPr lang="fr-CA" dirty="0" err="1"/>
              <a:t>cannot</a:t>
            </a:r>
            <a:r>
              <a:rPr lang="fr-CA" dirty="0"/>
              <a:t> </a:t>
            </a:r>
            <a:r>
              <a:rPr lang="fr-CA" dirty="0" err="1"/>
              <a:t>intricate</a:t>
            </a:r>
            <a:r>
              <a:rPr lang="fr-CA" dirty="0"/>
              <a:t> </a:t>
            </a:r>
            <a:r>
              <a:rPr lang="fr-CA" dirty="0" err="1"/>
              <a:t>two</a:t>
            </a:r>
            <a:r>
              <a:rPr lang="fr-CA" dirty="0"/>
              <a:t> </a:t>
            </a:r>
            <a:r>
              <a:rPr lang="fr-CA" dirty="0" err="1"/>
              <a:t>different</a:t>
            </a:r>
            <a:r>
              <a:rPr lang="fr-CA" dirty="0"/>
              <a:t> </a:t>
            </a:r>
            <a:r>
              <a:rPr lang="fr-CA" dirty="0" err="1"/>
              <a:t>cards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F1122E4-A1F1-9BDB-9A3B-1B8C1A81E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458" y="3280755"/>
            <a:ext cx="791095" cy="79109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97F9D30-6FF1-3949-B2F0-3996010EA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74836">
            <a:off x="2807031" y="3300641"/>
            <a:ext cx="751321" cy="75132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14C9A3A-9921-93A0-E555-8F2AEA72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82" y="5480950"/>
            <a:ext cx="746740" cy="74674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9298954-A901-B1D3-1D44-5D312F70E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10" y="5480950"/>
            <a:ext cx="746740" cy="7467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74DA786-F899-2E18-92F4-2290250A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7208" y="5162487"/>
            <a:ext cx="426720" cy="426720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6A4E3017-2514-27EC-576F-3081A04E4A8A}"/>
              </a:ext>
            </a:extLst>
          </p:cNvPr>
          <p:cNvSpPr/>
          <p:nvPr/>
        </p:nvSpPr>
        <p:spPr>
          <a:xfrm>
            <a:off x="2083724" y="5854320"/>
            <a:ext cx="1202086" cy="1474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Signe de multiplication 18">
            <a:extLst>
              <a:ext uri="{FF2B5EF4-FFF2-40B4-BE49-F238E27FC236}">
                <a16:creationId xmlns:a16="http://schemas.microsoft.com/office/drawing/2014/main" id="{A6E0235B-37F0-3FEA-CC59-81DED76C1FE7}"/>
              </a:ext>
            </a:extLst>
          </p:cNvPr>
          <p:cNvSpPr/>
          <p:nvPr/>
        </p:nvSpPr>
        <p:spPr>
          <a:xfrm>
            <a:off x="2277198" y="5589207"/>
            <a:ext cx="746740" cy="694267"/>
          </a:xfrm>
          <a:prstGeom prst="mathMultiply">
            <a:avLst/>
          </a:prstGeom>
          <a:solidFill>
            <a:srgbClr val="FF0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6C796C6-DC1B-ADC2-42DC-80ACBDB34DC0}"/>
              </a:ext>
            </a:extLst>
          </p:cNvPr>
          <p:cNvSpPr txBox="1"/>
          <p:nvPr/>
        </p:nvSpPr>
        <p:spPr>
          <a:xfrm>
            <a:off x="6564101" y="2228671"/>
            <a:ext cx="4751285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CA" dirty="0" err="1"/>
              <a:t>When</a:t>
            </a:r>
            <a:r>
              <a:rPr lang="fr-CA" dirty="0"/>
              <a:t> the </a:t>
            </a:r>
            <a:r>
              <a:rPr lang="fr-CA" dirty="0" err="1"/>
              <a:t>game</a:t>
            </a:r>
            <a:r>
              <a:rPr lang="fr-CA" dirty="0"/>
              <a:t> ends </a:t>
            </a:r>
            <a:r>
              <a:rPr lang="fr-CA" dirty="0" err="1"/>
              <a:t>after</a:t>
            </a:r>
            <a:r>
              <a:rPr lang="fr-CA" dirty="0"/>
              <a:t> a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Dutch, </a:t>
            </a:r>
            <a:r>
              <a:rPr lang="fr-CA" dirty="0" err="1"/>
              <a:t>every</a:t>
            </a:r>
            <a:r>
              <a:rPr lang="fr-CA" dirty="0"/>
              <a:t> state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measured</a:t>
            </a:r>
            <a:r>
              <a:rPr lang="fr-CA" dirty="0"/>
              <a:t>. Points are </a:t>
            </a:r>
            <a:r>
              <a:rPr lang="fr-CA" dirty="0" err="1"/>
              <a:t>calculated</a:t>
            </a:r>
            <a:r>
              <a:rPr lang="fr-CA" dirty="0"/>
              <a:t> </a:t>
            </a:r>
            <a:r>
              <a:rPr lang="fr-CA" dirty="0" err="1"/>
              <a:t>based</a:t>
            </a:r>
            <a:r>
              <a:rPr lang="fr-CA" dirty="0"/>
              <a:t> on the </a:t>
            </a:r>
            <a:r>
              <a:rPr lang="fr-CA" dirty="0" err="1"/>
              <a:t>measured</a:t>
            </a:r>
            <a:r>
              <a:rPr lang="fr-CA" dirty="0"/>
              <a:t> states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r-CA" dirty="0" err="1"/>
              <a:t>Winning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: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less</a:t>
            </a:r>
            <a:r>
              <a:rPr lang="fr-CA" dirty="0"/>
              <a:t> points.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which</a:t>
            </a:r>
            <a:r>
              <a:rPr lang="fr-CA" dirty="0"/>
              <a:t> </a:t>
            </a:r>
            <a:r>
              <a:rPr lang="fr-CA" dirty="0" err="1"/>
              <a:t>called</a:t>
            </a:r>
            <a:r>
              <a:rPr lang="fr-CA" dirty="0"/>
              <a:t> Dutch.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/>
              <a:t>lowest</a:t>
            </a:r>
            <a:r>
              <a:rPr lang="fr-CA" dirty="0"/>
              <a:t> value </a:t>
            </a:r>
            <a:r>
              <a:rPr lang="fr-CA" dirty="0" err="1"/>
              <a:t>card</a:t>
            </a:r>
            <a:r>
              <a:rPr lang="fr-CA" dirty="0"/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dirty="0"/>
              <a:t>The </a:t>
            </a:r>
            <a:r>
              <a:rPr lang="fr-CA" dirty="0" err="1"/>
              <a:t>players</a:t>
            </a:r>
            <a:r>
              <a:rPr lang="fr-CA" dirty="0"/>
              <a:t> </a:t>
            </a:r>
            <a:r>
              <a:rPr lang="fr-CA" dirty="0" err="1"/>
              <a:t>share</a:t>
            </a:r>
            <a:r>
              <a:rPr lang="fr-CA" dirty="0"/>
              <a:t> the </a:t>
            </a:r>
            <a:r>
              <a:rPr lang="fr-CA" dirty="0" err="1"/>
              <a:t>victory</a:t>
            </a: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CA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CA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8094BD5-F804-5F06-6649-B0BC58FDD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019" y="3316863"/>
            <a:ext cx="535160" cy="791388"/>
          </a:xfrm>
          <a:prstGeom prst="rect">
            <a:avLst/>
          </a:prstGeom>
        </p:spPr>
      </p:pic>
      <p:sp>
        <p:nvSpPr>
          <p:cNvPr id="22" name="Est égal à 21">
            <a:extLst>
              <a:ext uri="{FF2B5EF4-FFF2-40B4-BE49-F238E27FC236}">
                <a16:creationId xmlns:a16="http://schemas.microsoft.com/office/drawing/2014/main" id="{93E7EB04-9F6B-CC22-86C5-58D9C93D59D5}"/>
              </a:ext>
            </a:extLst>
          </p:cNvPr>
          <p:cNvSpPr/>
          <p:nvPr/>
        </p:nvSpPr>
        <p:spPr>
          <a:xfrm>
            <a:off x="8804045" y="3489666"/>
            <a:ext cx="681752" cy="373270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B1FD86B-3674-08BD-25A5-F97355D50A75}"/>
              </a:ext>
            </a:extLst>
          </p:cNvPr>
          <p:cNvSpPr txBox="1"/>
          <p:nvPr/>
        </p:nvSpPr>
        <p:spPr>
          <a:xfrm>
            <a:off x="9549780" y="3305778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600" dirty="0"/>
              <a:t>3 pts</a:t>
            </a:r>
            <a:endParaRPr lang="en-CA" sz="3600" dirty="0"/>
          </a:p>
        </p:txBody>
      </p:sp>
    </p:spTree>
    <p:extLst>
      <p:ext uri="{BB962C8B-B14F-4D97-AF65-F5344CB8AC3E}">
        <p14:creationId xmlns:p14="http://schemas.microsoft.com/office/powerpoint/2010/main" val="3113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8" grpId="0" animBg="1"/>
      <p:bldP spid="19" grpId="0" animBg="1"/>
      <p:bldP spid="20" grpId="0" uiExpand="1" build="p"/>
      <p:bldP spid="22" grpId="0" animBg="1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6B4A35-FED9-44F4-D809-F37BD5F91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80" y="1525913"/>
            <a:ext cx="10890928" cy="4001096"/>
          </a:xfrm>
        </p:spPr>
        <p:txBody>
          <a:bodyPr/>
          <a:lstStyle/>
          <a:p>
            <a:r>
              <a:rPr lang="fr-CA" dirty="0"/>
              <a:t>Player 1 starts </a:t>
            </a:r>
            <a:r>
              <a:rPr lang="fr-CA" dirty="0" err="1"/>
              <a:t>with</a:t>
            </a:r>
            <a:r>
              <a:rPr lang="fr-CA" dirty="0"/>
              <a:t> a </a:t>
            </a:r>
            <a:r>
              <a:rPr lang="fr-CA" dirty="0" err="1"/>
              <a:t>card</a:t>
            </a:r>
            <a:r>
              <a:rPr lang="fr-CA" dirty="0"/>
              <a:t> in the state </a:t>
            </a:r>
            <a:r>
              <a:rPr lang="en-CA" dirty="0"/>
              <a:t>|0⟩x|1⟩x|1⟩ (3)</a:t>
            </a:r>
            <a:r>
              <a:rPr lang="fr-CA" dirty="0"/>
              <a:t> </a:t>
            </a:r>
          </a:p>
          <a:p>
            <a:endParaRPr lang="fr-CA" dirty="0"/>
          </a:p>
          <a:p>
            <a:r>
              <a:rPr lang="fr-CA" dirty="0"/>
              <a:t>Player 1 </a:t>
            </a:r>
            <a:r>
              <a:rPr lang="fr-CA" dirty="0" err="1"/>
              <a:t>draws</a:t>
            </a:r>
            <a:r>
              <a:rPr lang="fr-CA" dirty="0"/>
              <a:t> an </a:t>
            </a:r>
            <a:r>
              <a:rPr lang="fr-CA" dirty="0" err="1"/>
              <a:t>operator</a:t>
            </a:r>
            <a:r>
              <a:rPr lang="fr-CA" dirty="0"/>
              <a:t> </a:t>
            </a:r>
            <a:r>
              <a:rPr lang="fr-CA" dirty="0" err="1"/>
              <a:t>card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a CNOT and a Hadamard and </a:t>
            </a:r>
            <a:r>
              <a:rPr lang="fr-CA" dirty="0" err="1"/>
              <a:t>applies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</a:t>
            </a:r>
            <a:r>
              <a:rPr lang="fr-CA" dirty="0" err="1"/>
              <a:t>its</a:t>
            </a:r>
            <a:r>
              <a:rPr lang="fr-CA" dirty="0"/>
              <a:t> 3 </a:t>
            </a:r>
            <a:r>
              <a:rPr lang="fr-CA" dirty="0" err="1"/>
              <a:t>card</a:t>
            </a:r>
            <a:endParaRPr lang="fr-CA" dirty="0"/>
          </a:p>
          <a:p>
            <a:endParaRPr lang="fr-CA" dirty="0"/>
          </a:p>
          <a:p>
            <a:pPr marL="0" indent="0">
              <a:buNone/>
            </a:pPr>
            <a:endParaRPr lang="fr-CA" dirty="0"/>
          </a:p>
          <a:p>
            <a:endParaRPr lang="fr-CA" dirty="0"/>
          </a:p>
          <a:p>
            <a:r>
              <a:rPr lang="fr-CA" dirty="0"/>
              <a:t>Player 2 </a:t>
            </a:r>
            <a:r>
              <a:rPr lang="fr-CA" dirty="0" err="1"/>
              <a:t>now</a:t>
            </a:r>
            <a:r>
              <a:rPr lang="fr-CA" dirty="0"/>
              <a:t> </a:t>
            </a:r>
            <a:r>
              <a:rPr lang="fr-CA" dirty="0" err="1"/>
              <a:t>draws</a:t>
            </a:r>
            <a:r>
              <a:rPr lang="fr-CA" dirty="0"/>
              <a:t> a </a:t>
            </a:r>
            <a:r>
              <a:rPr lang="fr-CA" dirty="0" err="1"/>
              <a:t>measurement</a:t>
            </a:r>
            <a:r>
              <a:rPr lang="fr-CA" dirty="0"/>
              <a:t> </a:t>
            </a:r>
            <a:r>
              <a:rPr lang="fr-CA" dirty="0" err="1"/>
              <a:t>card</a:t>
            </a:r>
            <a:r>
              <a:rPr lang="fr-CA" dirty="0"/>
              <a:t> and </a:t>
            </a:r>
            <a:r>
              <a:rPr lang="fr-CA" dirty="0" err="1"/>
              <a:t>applies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to Player 1 state!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143AD1-1BEE-B60C-D0F5-97E38346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Example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6FE9215A-FD97-9595-F4A7-5379E394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56" y="3431949"/>
            <a:ext cx="997515" cy="99751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571B3B-0399-BFD3-D72F-AFD30FC1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4E6DC0-5CA8-D28E-5621-814D44AAB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5290">
            <a:off x="1586330" y="3430527"/>
            <a:ext cx="739196" cy="10532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1188198-2EDB-9823-2565-CAB6B0955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449" y="1451957"/>
            <a:ext cx="738502" cy="1092087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40E113B-01CE-C65C-4231-F9DD0C82B625}"/>
              </a:ext>
            </a:extLst>
          </p:cNvPr>
          <p:cNvSpPr/>
          <p:nvPr/>
        </p:nvSpPr>
        <p:spPr>
          <a:xfrm>
            <a:off x="4156363" y="3706264"/>
            <a:ext cx="1723506" cy="448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9D49-9413-089B-6F74-3DEE508E1B51}"/>
                  </a:ext>
                </a:extLst>
              </p:cNvPr>
              <p:cNvSpPr txBox="1"/>
              <p:nvPr/>
            </p:nvSpPr>
            <p:spPr>
              <a:xfrm>
                <a:off x="7084761" y="3635452"/>
                <a:ext cx="4414991" cy="489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400" dirty="0"/>
                  <a:t>1/</a:t>
                </a:r>
                <a14:m>
                  <m:oMath xmlns:m="http://schemas.openxmlformats.org/officeDocument/2006/math">
                    <m:r>
                      <a:rPr lang="fr-CA" sz="2400" b="0" i="1" smtClean="0">
                        <a:latin typeface="Cambria Math" panose="02040503050406030204" pitchFamily="18" charset="0"/>
                      </a:rPr>
                      <m:t>√2</m:t>
                    </m:r>
                  </m:oMath>
                </a14:m>
                <a:r>
                  <a:rPr lang="en-CA" sz="2400" dirty="0"/>
                  <a:t> (|0⟩x|1⟩x|0⟩ + (|1⟩x|1⟩x|0⟩) 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142C9D49-9413-089B-6F74-3DEE508E1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61" y="3635452"/>
                <a:ext cx="4414991" cy="489173"/>
              </a:xfrm>
              <a:prstGeom prst="rect">
                <a:avLst/>
              </a:prstGeom>
              <a:blipFill>
                <a:blip r:embed="rId5"/>
                <a:stretch>
                  <a:fillRect l="-2072" t="-6173" r="-1243" b="-25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 16">
            <a:extLst>
              <a:ext uri="{FF2B5EF4-FFF2-40B4-BE49-F238E27FC236}">
                <a16:creationId xmlns:a16="http://schemas.microsoft.com/office/drawing/2014/main" id="{5C6DD041-7778-0655-CC4C-EF54B813D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69" y="5236300"/>
            <a:ext cx="1015663" cy="101566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4AE6C6D-A8E9-4B7F-4D0B-7FD80820D5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02049">
            <a:off x="1656321" y="5294068"/>
            <a:ext cx="699285" cy="103444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6B66AAD-4520-EDAD-601E-38EE23373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09" y="3381282"/>
            <a:ext cx="997514" cy="997514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185B48A-4F4A-E98B-11C2-6874B1790F47}"/>
              </a:ext>
            </a:extLst>
          </p:cNvPr>
          <p:cNvSpPr/>
          <p:nvPr/>
        </p:nvSpPr>
        <p:spPr>
          <a:xfrm>
            <a:off x="3230880" y="5426174"/>
            <a:ext cx="1723506" cy="4488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57147E7-D0E4-6EE7-1611-B4C27AA189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2808" y="5199900"/>
            <a:ext cx="803564" cy="119461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BB77958C-8C9F-5EDE-60C9-3CDF54981483}"/>
              </a:ext>
            </a:extLst>
          </p:cNvPr>
          <p:cNvSpPr txBox="1"/>
          <p:nvPr/>
        </p:nvSpPr>
        <p:spPr>
          <a:xfrm>
            <a:off x="7078349" y="5365609"/>
            <a:ext cx="2737659" cy="10156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2000" dirty="0" err="1"/>
              <a:t>Unlucky</a:t>
            </a:r>
            <a:r>
              <a:rPr lang="fr-CA" sz="2000" dirty="0"/>
              <a:t>! Player 1 </a:t>
            </a:r>
            <a:r>
              <a:rPr lang="fr-CA" sz="2000" dirty="0" err="1"/>
              <a:t>now</a:t>
            </a:r>
            <a:r>
              <a:rPr lang="fr-CA" sz="2000" dirty="0"/>
              <a:t> has 1 at </a:t>
            </a:r>
            <a:r>
              <a:rPr lang="fr-CA" sz="2000" dirty="0" err="1"/>
              <a:t>his</a:t>
            </a:r>
            <a:r>
              <a:rPr lang="fr-CA" sz="2000" dirty="0"/>
              <a:t> first position!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77122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8" grpId="0" animBg="1"/>
      <p:bldP spid="21" grpId="0" animBg="1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0765817F2FDC40AE7A54811A173AFC" ma:contentTypeVersion="12" ma:contentTypeDescription="Create a new document." ma:contentTypeScope="" ma:versionID="9d56e86568a8ec4a1cb5bc0fb867fddc">
  <xsd:schema xmlns:xsd="http://www.w3.org/2001/XMLSchema" xmlns:xs="http://www.w3.org/2001/XMLSchema" xmlns:p="http://schemas.microsoft.com/office/2006/metadata/properties" xmlns:ns2="a16a07d7-b931-4869-8f55-50617478cf09" xmlns:ns3="fedcdf07-e0c4-43c0-81aa-1bc13e35688c" targetNamespace="http://schemas.microsoft.com/office/2006/metadata/properties" ma:root="true" ma:fieldsID="6d20400843d2d82804c0d1957385b184" ns2:_="" ns3:_="">
    <xsd:import namespace="a16a07d7-b931-4869-8f55-50617478cf09"/>
    <xsd:import namespace="fedcdf07-e0c4-43c0-81aa-1bc13e35688c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6a07d7-b931-4869-8f55-50617478cf0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f476608-de7c-404e-abc8-afb03e5b2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cdf07-e0c4-43c0-81aa-1bc13e35688c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cf7c6ef-e599-4d22-92a1-5c5b6830d1c9}" ma:internalName="TaxCatchAll" ma:showField="CatchAllData" ma:web="fedcdf07-e0c4-43c0-81aa-1bc13e356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dcdf07-e0c4-43c0-81aa-1bc13e35688c" xsi:nil="true"/>
    <lcf76f155ced4ddcb4097134ff3c332f xmlns="a16a07d7-b931-4869-8f55-50617478cf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671091-55B4-4374-AE52-2D30748F1D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0F2365-4793-460C-AF35-F21E298069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6a07d7-b931-4869-8f55-50617478cf09"/>
    <ds:schemaRef ds:uri="fedcdf07-e0c4-43c0-81aa-1bc13e356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A04F199-B69E-4D16-B2D8-66080C4E3FBE}">
  <ds:schemaRefs>
    <ds:schemaRef ds:uri="fedcdf07-e0c4-43c0-81aa-1bc13e35688c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a16a07d7-b931-4869-8f55-50617478cf09"/>
    <ds:schemaRef ds:uri="http://schemas.openxmlformats.org/package/2006/metadata/core-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363</Words>
  <Application>Microsoft Office PowerPoint</Application>
  <PresentationFormat>Grand écran</PresentationFormat>
  <Paragraphs>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Arial</vt:lpstr>
      <vt:lpstr>Cambria Math</vt:lpstr>
      <vt:lpstr>Grandview Display</vt:lpstr>
      <vt:lpstr>Wingdings</vt:lpstr>
      <vt:lpstr>DashVTI</vt:lpstr>
      <vt:lpstr>QDutch</vt:lpstr>
      <vt:lpstr>Dutch: The Original Game</vt:lpstr>
      <vt:lpstr>The original and new mechanics</vt:lpstr>
      <vt:lpstr>Classical mechanichs and winning conditions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Blais</dc:creator>
  <cp:lastModifiedBy>Francis  Blais</cp:lastModifiedBy>
  <cp:revision>2</cp:revision>
  <dcterms:created xsi:type="dcterms:W3CDTF">2025-06-20T14:30:07Z</dcterms:created>
  <dcterms:modified xsi:type="dcterms:W3CDTF">2025-06-20T19:12:02Z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0x010100F60765817F2FDC40AE7A54811A173AFC</vt:lpwstr>
  </property>
  <property fmtid="{D5CDD505-2E9C-101B-9397-08002B2CF9AE}" pid="3" name="MediaServiceImageTags">
    <vt:lpwstr/>
  </property>
</Properties>
</file>