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layfair Display"/>
      <p:regular r:id="rId34"/>
      <p:bold r:id="rId35"/>
      <p:italic r:id="rId36"/>
      <p:boldItalic r:id="rId37"/>
    </p:embeddedFont>
    <p:embeddedFont>
      <p:font typeface="Lato"/>
      <p:regular r:id="rId38"/>
      <p:bold r:id="rId39"/>
      <p:italic r:id="rId40"/>
      <p:boldItalic r:id="rId41"/>
    </p:embeddedFont>
    <p:embeddedFont>
      <p:font typeface="Montserrat"/>
      <p:regular r:id="rId42"/>
      <p:bold r:id="rId43"/>
      <p:italic r:id="rId44"/>
      <p:boldItalic r:id="rId45"/>
    </p:embeddedFont>
    <p:embeddedFont>
      <p:font typeface="Roboto Condensed"/>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8D7652-561A-4914-A537-52FB5FC7F349}">
  <a:tblStyle styleId="{9B8D7652-561A-4914-A537-52FB5FC7F3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2A7D38D-2215-4145-BCBA-6955943AE9E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Montserrat-regular.fntdata"/><Relationship Id="rId41" Type="http://schemas.openxmlformats.org/officeDocument/2006/relationships/font" Target="fonts/La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RobotoCondensed-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italic.fntdata"/><Relationship Id="rId47" Type="http://schemas.openxmlformats.org/officeDocument/2006/relationships/font" Target="fonts/RobotoCondensed-bold.fntdata"/><Relationship Id="rId49" Type="http://schemas.openxmlformats.org/officeDocument/2006/relationships/font" Target="fonts/RobotoCondense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PlayfairDisplay-bold.fntdata"/><Relationship Id="rId34" Type="http://schemas.openxmlformats.org/officeDocument/2006/relationships/font" Target="fonts/PlayfairDisplay-regular.fntdata"/><Relationship Id="rId37" Type="http://schemas.openxmlformats.org/officeDocument/2006/relationships/font" Target="fonts/PlayfairDisplay-boldItalic.fntdata"/><Relationship Id="rId36" Type="http://schemas.openxmlformats.org/officeDocument/2006/relationships/font" Target="fonts/PlayfairDisplay-italic.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92b2bbf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92b2bbf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960caaf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960caaf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8f7ad382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8f7ad382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960caaf7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960caaf7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f7ad382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f7ad382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8f7ad382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8f7ad382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2b2bb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2b2bb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96f51fae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96f51fae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2300"/>
              </a:spcAft>
              <a:buClr>
                <a:schemeClr val="dk1"/>
              </a:buClr>
              <a:buSzPts val="1100"/>
              <a:buFont typeface="Arial"/>
              <a:buNone/>
            </a:pPr>
            <a:r>
              <a:t/>
            </a:r>
            <a:endParaRPr sz="1300">
              <a:solidFill>
                <a:srgbClr val="424242"/>
              </a:solidFill>
              <a:highlight>
                <a:srgbClr val="FFFFFF"/>
              </a:highlight>
              <a:latin typeface="Roboto Condensed"/>
              <a:ea typeface="Roboto Condensed"/>
              <a:cs typeface="Roboto Condensed"/>
              <a:sym typeface="Roboto Condense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6f51fae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6f51fae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2300"/>
              </a:spcAft>
              <a:buClr>
                <a:schemeClr val="dk1"/>
              </a:buClr>
              <a:buSzPts val="1100"/>
              <a:buFont typeface="Arial"/>
              <a:buNone/>
            </a:pPr>
            <a:r>
              <a:t/>
            </a:r>
            <a:endParaRPr sz="1300">
              <a:solidFill>
                <a:srgbClr val="424242"/>
              </a:solidFill>
              <a:highlight>
                <a:srgbClr val="FFFFFF"/>
              </a:highlight>
              <a:latin typeface="Roboto Condensed"/>
              <a:ea typeface="Roboto Condensed"/>
              <a:cs typeface="Roboto Condensed"/>
              <a:sym typeface="Roboto Condense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77398c7f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77398c7f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2300"/>
              </a:spcAft>
              <a:buClr>
                <a:schemeClr val="dk1"/>
              </a:buClr>
              <a:buSzPts val="1100"/>
              <a:buFont typeface="Arial"/>
              <a:buNone/>
            </a:pPr>
            <a:r>
              <a:t/>
            </a:r>
            <a:endParaRPr sz="1300">
              <a:solidFill>
                <a:srgbClr val="424242"/>
              </a:solidFill>
              <a:highlight>
                <a:srgbClr val="FFFFFF"/>
              </a:highlight>
              <a:latin typeface="Roboto Condensed"/>
              <a:ea typeface="Roboto Condensed"/>
              <a:cs typeface="Roboto Condensed"/>
              <a:sym typeface="Roboto Condense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92b2bbff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92b2bbf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2b2bbf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2b2bbf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77398c7f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77398c7f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92b2bbf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92b2bbf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92b2bbff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92b2bbff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94c30e2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94c30e2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92b2bbf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92b2bbf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960caaf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960caaf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960caaf7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960caaf7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a51b43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a51b43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f7ad38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f7ad38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8f7ad382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8f7ad382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92b2bbff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92b2bbff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77398c7f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77398c7f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77398c7f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77398c7f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77398c7f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77398c7f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77398c7f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77398c7f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Marketing </a:t>
            </a:r>
            <a:r>
              <a:rPr lang="en"/>
              <a:t>Campaign Analysis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85000"/>
          </a:bodyPr>
          <a:lstStyle/>
          <a:p>
            <a:pPr indent="0" lvl="0" marL="0" rtl="0" algn="ctr">
              <a:spcBef>
                <a:spcPts val="0"/>
              </a:spcBef>
              <a:spcAft>
                <a:spcPts val="0"/>
              </a:spcAft>
              <a:buNone/>
            </a:pPr>
            <a:r>
              <a:rPr lang="en"/>
              <a:t>TianYu Gao,</a:t>
            </a:r>
            <a:r>
              <a:rPr lang="en"/>
              <a:t>Shagufa Habibi, Ge Jin ,Yuetong qu, Rixin Su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Data</a:t>
            </a:r>
            <a:r>
              <a:rPr lang="en" sz="3600">
                <a:latin typeface="Arial"/>
                <a:ea typeface="Arial"/>
                <a:cs typeface="Arial"/>
                <a:sym typeface="Arial"/>
              </a:rPr>
              <a:t> - </a:t>
            </a:r>
            <a:r>
              <a:rPr lang="en" sz="3200">
                <a:latin typeface="Arial"/>
                <a:ea typeface="Arial"/>
                <a:cs typeface="Arial"/>
                <a:sym typeface="Arial"/>
              </a:rPr>
              <a:t>Visualization</a:t>
            </a:r>
            <a:endParaRPr>
              <a:latin typeface="Arial"/>
              <a:ea typeface="Arial"/>
              <a:cs typeface="Arial"/>
              <a:sym typeface="Arial"/>
            </a:endParaRPr>
          </a:p>
        </p:txBody>
      </p:sp>
      <p:pic>
        <p:nvPicPr>
          <p:cNvPr id="129" name="Google Shape;129;p22"/>
          <p:cNvPicPr preferRelativeResize="0"/>
          <p:nvPr/>
        </p:nvPicPr>
        <p:blipFill>
          <a:blip r:embed="rId3">
            <a:alphaModFix/>
          </a:blip>
          <a:stretch>
            <a:fillRect/>
          </a:stretch>
        </p:blipFill>
        <p:spPr>
          <a:xfrm>
            <a:off x="4731225" y="984063"/>
            <a:ext cx="4206290" cy="2669525"/>
          </a:xfrm>
          <a:prstGeom prst="rect">
            <a:avLst/>
          </a:prstGeom>
          <a:noFill/>
          <a:ln>
            <a:noFill/>
          </a:ln>
        </p:spPr>
      </p:pic>
      <p:pic>
        <p:nvPicPr>
          <p:cNvPr id="130" name="Google Shape;130;p22"/>
          <p:cNvPicPr preferRelativeResize="0"/>
          <p:nvPr/>
        </p:nvPicPr>
        <p:blipFill>
          <a:blip r:embed="rId4">
            <a:alphaModFix/>
          </a:blip>
          <a:stretch>
            <a:fillRect/>
          </a:stretch>
        </p:blipFill>
        <p:spPr>
          <a:xfrm>
            <a:off x="192200" y="1017450"/>
            <a:ext cx="4379800" cy="2602750"/>
          </a:xfrm>
          <a:prstGeom prst="rect">
            <a:avLst/>
          </a:prstGeom>
          <a:noFill/>
          <a:ln>
            <a:noFill/>
          </a:ln>
        </p:spPr>
      </p:pic>
      <p:sp>
        <p:nvSpPr>
          <p:cNvPr id="131" name="Google Shape;131;p22"/>
          <p:cNvSpPr txBox="1"/>
          <p:nvPr/>
        </p:nvSpPr>
        <p:spPr>
          <a:xfrm>
            <a:off x="1002450" y="3865375"/>
            <a:ext cx="7139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Graduation customers have the highest response rate</a:t>
            </a:r>
            <a:r>
              <a:rPr lang="en"/>
              <a:t>. And customers with basic education have the lowest.</a:t>
            </a:r>
            <a:endParaRPr/>
          </a:p>
          <a:p>
            <a:pPr indent="-317500" lvl="0" marL="457200" rtl="0" algn="l">
              <a:spcBef>
                <a:spcPts val="0"/>
              </a:spcBef>
              <a:spcAft>
                <a:spcPts val="0"/>
              </a:spcAft>
              <a:buSzPts val="1400"/>
              <a:buChar char="●"/>
            </a:pPr>
            <a:r>
              <a:rPr lang="en"/>
              <a:t>Customers with no teens have higher response rate. The response rate for customers with two children is almost zero.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Data</a:t>
            </a:r>
            <a:r>
              <a:rPr lang="en" sz="3600">
                <a:latin typeface="Arial"/>
                <a:ea typeface="Arial"/>
                <a:cs typeface="Arial"/>
                <a:sym typeface="Arial"/>
              </a:rPr>
              <a:t> - </a:t>
            </a:r>
            <a:r>
              <a:rPr lang="en" sz="3200">
                <a:latin typeface="Arial"/>
                <a:ea typeface="Arial"/>
                <a:cs typeface="Arial"/>
                <a:sym typeface="Arial"/>
              </a:rPr>
              <a:t>Visualization</a:t>
            </a:r>
            <a:endParaRPr>
              <a:latin typeface="Arial"/>
              <a:ea typeface="Arial"/>
              <a:cs typeface="Arial"/>
              <a:sym typeface="Arial"/>
            </a:endParaRPr>
          </a:p>
        </p:txBody>
      </p:sp>
      <p:pic>
        <p:nvPicPr>
          <p:cNvPr id="137" name="Google Shape;137;p23"/>
          <p:cNvPicPr preferRelativeResize="0"/>
          <p:nvPr/>
        </p:nvPicPr>
        <p:blipFill>
          <a:blip r:embed="rId3">
            <a:alphaModFix/>
          </a:blip>
          <a:stretch>
            <a:fillRect/>
          </a:stretch>
        </p:blipFill>
        <p:spPr>
          <a:xfrm>
            <a:off x="152400" y="1169850"/>
            <a:ext cx="4266650" cy="3432901"/>
          </a:xfrm>
          <a:prstGeom prst="rect">
            <a:avLst/>
          </a:prstGeom>
          <a:noFill/>
          <a:ln>
            <a:noFill/>
          </a:ln>
        </p:spPr>
      </p:pic>
      <p:sp>
        <p:nvSpPr>
          <p:cNvPr id="138" name="Google Shape;138;p23"/>
          <p:cNvSpPr txBox="1"/>
          <p:nvPr/>
        </p:nvSpPr>
        <p:spPr>
          <a:xfrm>
            <a:off x="4862400" y="1354100"/>
            <a:ext cx="3928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It seems that customers accepting each campaign have nearly the same response rate.</a:t>
            </a:r>
            <a:endParaRPr/>
          </a:p>
          <a:p>
            <a:pPr indent="-317500" lvl="0" marL="457200" rtl="0" algn="l">
              <a:spcBef>
                <a:spcPts val="0"/>
              </a:spcBef>
              <a:spcAft>
                <a:spcPts val="0"/>
              </a:spcAft>
              <a:buSzPts val="1400"/>
              <a:buChar char="●"/>
            </a:pPr>
            <a:r>
              <a:rPr lang="en"/>
              <a:t>Customers accepting campaign 2 have the lowest number of response. </a:t>
            </a:r>
            <a:r>
              <a:rPr lang="en"/>
              <a:t>Customers accepting campaign 5 have the highest number of response.</a:t>
            </a:r>
            <a:endParaRPr/>
          </a:p>
          <a:p>
            <a:pPr indent="-317500" lvl="0" marL="457200" rtl="0" algn="l">
              <a:spcBef>
                <a:spcPts val="0"/>
              </a:spcBef>
              <a:spcAft>
                <a:spcPts val="0"/>
              </a:spcAft>
              <a:buSzPts val="1400"/>
              <a:buChar char="●"/>
            </a:pPr>
            <a:r>
              <a:rPr lang="en"/>
              <a:t>However, this is for the whole population. Different campaigns may have different impacts on different kinds of customers. So we should first cluster our customers, and then study the impact of each campaign on customer response.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Clustering Analysis</a:t>
            </a:r>
            <a:endParaRPr/>
          </a:p>
        </p:txBody>
      </p:sp>
      <p:sp>
        <p:nvSpPr>
          <p:cNvPr id="144" name="Google Shape;144;p2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Shagufa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Model </a:t>
            </a:r>
            <a:r>
              <a:rPr lang="en" sz="3200">
                <a:latin typeface="Arial"/>
                <a:ea typeface="Arial"/>
                <a:cs typeface="Arial"/>
                <a:sym typeface="Arial"/>
              </a:rPr>
              <a:t>- Clustering</a:t>
            </a:r>
            <a:endParaRPr sz="3200">
              <a:latin typeface="Arial"/>
              <a:ea typeface="Arial"/>
              <a:cs typeface="Arial"/>
              <a:sym typeface="Arial"/>
            </a:endParaRPr>
          </a:p>
        </p:txBody>
      </p:sp>
      <p:pic>
        <p:nvPicPr>
          <p:cNvPr id="150" name="Google Shape;150;p25"/>
          <p:cNvPicPr preferRelativeResize="0"/>
          <p:nvPr/>
        </p:nvPicPr>
        <p:blipFill>
          <a:blip r:embed="rId3">
            <a:alphaModFix/>
          </a:blip>
          <a:stretch>
            <a:fillRect/>
          </a:stretch>
        </p:blipFill>
        <p:spPr>
          <a:xfrm>
            <a:off x="1528775" y="914400"/>
            <a:ext cx="5657850" cy="2276400"/>
          </a:xfrm>
          <a:prstGeom prst="rect">
            <a:avLst/>
          </a:prstGeom>
          <a:noFill/>
          <a:ln>
            <a:noFill/>
          </a:ln>
        </p:spPr>
      </p:pic>
      <p:graphicFrame>
        <p:nvGraphicFramePr>
          <p:cNvPr id="151" name="Google Shape;151;p25"/>
          <p:cNvGraphicFramePr/>
          <p:nvPr/>
        </p:nvGraphicFramePr>
        <p:xfrm>
          <a:off x="118200" y="3259575"/>
          <a:ext cx="3000000" cy="3000000"/>
        </p:xfrm>
        <a:graphic>
          <a:graphicData uri="http://schemas.openxmlformats.org/drawingml/2006/table">
            <a:tbl>
              <a:tblPr>
                <a:noFill/>
                <a:tableStyleId>{9B8D7652-561A-4914-A537-52FB5FC7F349}</a:tableStyleId>
              </a:tblPr>
              <a:tblGrid>
                <a:gridCol w="981075"/>
                <a:gridCol w="3468725"/>
                <a:gridCol w="857600"/>
                <a:gridCol w="3592200"/>
              </a:tblGrid>
              <a:tr h="381000">
                <a:tc>
                  <a:txBody>
                    <a:bodyPr/>
                    <a:lstStyle/>
                    <a:p>
                      <a:pPr indent="0" lvl="0" marL="0" rtl="0" algn="l">
                        <a:spcBef>
                          <a:spcPts val="0"/>
                        </a:spcBef>
                        <a:spcAft>
                          <a:spcPts val="0"/>
                        </a:spcAft>
                        <a:buNone/>
                      </a:pPr>
                      <a:r>
                        <a:rPr lang="en"/>
                        <a:t>Cluster</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a:t>Cluster</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High-income meat consumers</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Couples with low willingness to have babies</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Aged middle class</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Highly interactive</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Living together with others, not married</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Parents of Young kids</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211675" y="0"/>
            <a:ext cx="8075100" cy="52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6940"/>
              <a:buNone/>
            </a:pPr>
            <a:r>
              <a:rPr lang="en" sz="2680">
                <a:latin typeface="Arial"/>
                <a:ea typeface="Arial"/>
                <a:cs typeface="Arial"/>
                <a:sym typeface="Arial"/>
              </a:rPr>
              <a:t>Model - Clustering</a:t>
            </a:r>
            <a:endParaRPr sz="2680">
              <a:latin typeface="Arial"/>
              <a:ea typeface="Arial"/>
              <a:cs typeface="Arial"/>
              <a:sym typeface="Arial"/>
            </a:endParaRPr>
          </a:p>
        </p:txBody>
      </p:sp>
      <p:sp>
        <p:nvSpPr>
          <p:cNvPr id="157" name="Google Shape;157;p26"/>
          <p:cNvSpPr txBox="1"/>
          <p:nvPr/>
        </p:nvSpPr>
        <p:spPr>
          <a:xfrm>
            <a:off x="0" y="414325"/>
            <a:ext cx="90864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Goal:</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To find out the impact of acceptance of each campaign on the final response of the last campaign for each segmented customer cluster</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Focus:</a:t>
            </a:r>
            <a:r>
              <a:rPr b="1" lang="en" sz="1200">
                <a:solidFill>
                  <a:schemeClr val="dk1"/>
                </a:solidFill>
              </a:rPr>
              <a:t> </a:t>
            </a:r>
            <a:r>
              <a:rPr b="1" lang="en" sz="1200">
                <a:latin typeface="Calibri"/>
                <a:ea typeface="Calibri"/>
                <a:cs typeface="Calibri"/>
                <a:sym typeface="Calibri"/>
              </a:rPr>
              <a:t>History and Campaign variables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Process: </a:t>
            </a:r>
            <a:r>
              <a:rPr b="1" lang="en" sz="1200">
                <a:latin typeface="Calibri"/>
                <a:ea typeface="Calibri"/>
                <a:cs typeface="Calibri"/>
                <a:sym typeface="Calibri"/>
              </a:rPr>
              <a:t>Two new variables lift and p_value. </a:t>
            </a:r>
            <a:endParaRPr b="1"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Analysis/ Interpretation:</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t>For </a:t>
            </a:r>
            <a:r>
              <a:rPr lang="en" sz="1100">
                <a:highlight>
                  <a:srgbClr val="FFFFFF"/>
                </a:highlight>
              </a:rPr>
              <a:t>cluster 5, compared to observations that did not accept any campaigns, the campaign 2 leads to a lift in the response rate of the final campaign of 0.8704, and the boost is statistically significant. We suggest that stores optimize their target customers for cluster 5 with campaign 2. </a:t>
            </a:r>
            <a:endParaRPr sz="1100">
              <a:highlight>
                <a:srgbClr val="FFFFFF"/>
              </a:highlight>
            </a:endParaRPr>
          </a:p>
          <a:p>
            <a:pPr indent="0" lvl="0" marL="0" rtl="0" algn="l">
              <a:spcBef>
                <a:spcPts val="0"/>
              </a:spcBef>
              <a:spcAft>
                <a:spcPts val="0"/>
              </a:spcAft>
              <a:buClr>
                <a:schemeClr val="dk1"/>
              </a:buClr>
              <a:buSzPts val="1100"/>
              <a:buFont typeface="Arial"/>
              <a:buNone/>
            </a:pPr>
            <a:r>
              <a:t/>
            </a:r>
            <a:endParaRPr sz="1100">
              <a:highlight>
                <a:srgbClr val="FFFFFF"/>
              </a:highlight>
            </a:endParaRPr>
          </a:p>
          <a:p>
            <a:pPr indent="0" lvl="0" marL="0" rtl="0" algn="l">
              <a:spcBef>
                <a:spcPts val="0"/>
              </a:spcBef>
              <a:spcAft>
                <a:spcPts val="0"/>
              </a:spcAft>
              <a:buClr>
                <a:schemeClr val="dk1"/>
              </a:buClr>
              <a:buSzPts val="1100"/>
              <a:buFont typeface="Arial"/>
              <a:buNone/>
            </a:pPr>
            <a:r>
              <a:rPr lang="en" sz="1100">
                <a:highlight>
                  <a:schemeClr val="lt1"/>
                </a:highlight>
              </a:rPr>
              <a:t>For cluster 4, compared to observations that did not accept any campaigns, the campaign 3 leads to a lift in the response rate of the final campaign of 0.3615, and the boost is statistically significant. We suggest that stores optimize their target customers for cluster 4 with campaign 3. </a:t>
            </a:r>
            <a:endParaRPr sz="1100">
              <a:highlight>
                <a:schemeClr val="lt1"/>
              </a:highlight>
            </a:endParaRPr>
          </a:p>
          <a:p>
            <a:pPr indent="0" lvl="0" marL="0" rtl="0" algn="l">
              <a:spcBef>
                <a:spcPts val="0"/>
              </a:spcBef>
              <a:spcAft>
                <a:spcPts val="0"/>
              </a:spcAft>
              <a:buClr>
                <a:schemeClr val="dk1"/>
              </a:buClr>
              <a:buSzPts val="1100"/>
              <a:buFont typeface="Arial"/>
              <a:buNone/>
            </a:pPr>
            <a:r>
              <a:t/>
            </a:r>
            <a:endParaRPr sz="1100">
              <a:highlight>
                <a:schemeClr val="lt1"/>
              </a:highlight>
            </a:endParaRPr>
          </a:p>
          <a:p>
            <a:pPr indent="0" lvl="0" marL="0" rtl="0" algn="l">
              <a:spcBef>
                <a:spcPts val="0"/>
              </a:spcBef>
              <a:spcAft>
                <a:spcPts val="0"/>
              </a:spcAft>
              <a:buClr>
                <a:schemeClr val="dk1"/>
              </a:buClr>
              <a:buSzPts val="1100"/>
              <a:buFont typeface="Arial"/>
              <a:buNone/>
            </a:pPr>
            <a:r>
              <a:rPr lang="en" sz="1100">
                <a:highlight>
                  <a:schemeClr val="lt1"/>
                </a:highlight>
              </a:rPr>
              <a:t>For cluster 3, observations accepted the campaign1, campaign 5 lead to a lift in the response rate of the final campaign of 0.5, and the boost is statistically significant. We suggest that stores optimize their target customers for cluster 3 with campaign 5. </a:t>
            </a:r>
            <a:endParaRPr sz="1100">
              <a:highlight>
                <a:schemeClr val="lt1"/>
              </a:highlight>
            </a:endParaRPr>
          </a:p>
          <a:p>
            <a:pPr indent="0" lvl="0" marL="0" rtl="0" algn="l">
              <a:spcBef>
                <a:spcPts val="0"/>
              </a:spcBef>
              <a:spcAft>
                <a:spcPts val="0"/>
              </a:spcAft>
              <a:buClr>
                <a:schemeClr val="dk1"/>
              </a:buClr>
              <a:buSzPts val="1100"/>
              <a:buFont typeface="Arial"/>
              <a:buNone/>
            </a:pPr>
            <a:r>
              <a:t/>
            </a:r>
            <a:endParaRPr sz="1100">
              <a:highlight>
                <a:srgbClr val="FFFFFF"/>
              </a:highlight>
            </a:endParaRPr>
          </a:p>
          <a:p>
            <a:pPr indent="0" lvl="0" marL="0" rtl="0" algn="l">
              <a:spcBef>
                <a:spcPts val="0"/>
              </a:spcBef>
              <a:spcAft>
                <a:spcPts val="0"/>
              </a:spcAft>
              <a:buClr>
                <a:schemeClr val="dk1"/>
              </a:buClr>
              <a:buSzPts val="1100"/>
              <a:buFont typeface="Arial"/>
              <a:buNone/>
            </a:pPr>
            <a:r>
              <a:rPr lang="en" sz="1100">
                <a:highlight>
                  <a:srgbClr val="FFFFFF"/>
                </a:highlight>
              </a:rPr>
              <a:t>For cluster 2, compared to observations that did not accept any campaigns, campaign 1 leads to a lift in the response rate of the final campaign of 0.5287, and the boost is statistically significant. We suggest that stores optimize their target customers for cluster 2 with campaign 1. </a:t>
            </a:r>
            <a:endParaRPr sz="1100">
              <a:highlight>
                <a:srgbClr val="FFFFFF"/>
              </a:highlight>
            </a:endParaRPr>
          </a:p>
          <a:p>
            <a:pPr indent="0" lvl="0" marL="0" rtl="0" algn="l">
              <a:spcBef>
                <a:spcPts val="0"/>
              </a:spcBef>
              <a:spcAft>
                <a:spcPts val="0"/>
              </a:spcAft>
              <a:buClr>
                <a:schemeClr val="dk1"/>
              </a:buClr>
              <a:buSzPts val="1100"/>
              <a:buFont typeface="Arial"/>
              <a:buNone/>
            </a:pPr>
            <a:r>
              <a:t/>
            </a:r>
            <a:endParaRPr sz="1200">
              <a:highlight>
                <a:srgbClr val="FFFFFF"/>
              </a:highlight>
            </a:endParaRPr>
          </a:p>
          <a:p>
            <a:pPr indent="0" lvl="0" marL="0" rtl="0" algn="l">
              <a:spcBef>
                <a:spcPts val="0"/>
              </a:spcBef>
              <a:spcAft>
                <a:spcPts val="0"/>
              </a:spcAft>
              <a:buClr>
                <a:schemeClr val="dk1"/>
              </a:buClr>
              <a:buSzPts val="1100"/>
              <a:buFont typeface="Arial"/>
              <a:buNone/>
            </a:pPr>
            <a:r>
              <a:t/>
            </a:r>
            <a:endParaRPr sz="1200">
              <a:highlight>
                <a:srgbClr val="FFFFFF"/>
              </a:highlight>
            </a:endParaRPr>
          </a:p>
          <a:p>
            <a:pPr indent="0" lvl="0" marL="0" rtl="0" algn="l">
              <a:spcBef>
                <a:spcPts val="0"/>
              </a:spcBef>
              <a:spcAft>
                <a:spcPts val="0"/>
              </a:spcAft>
              <a:buClr>
                <a:schemeClr val="dk1"/>
              </a:buClr>
              <a:buSzPts val="1100"/>
              <a:buFont typeface="Arial"/>
              <a:buNone/>
            </a:pPr>
            <a:r>
              <a:t/>
            </a:r>
            <a:endParaRPr b="1" sz="1200">
              <a:solidFill>
                <a:schemeClr val="dk1"/>
              </a:solidFill>
              <a:highlight>
                <a:srgbClr val="FFFFFF"/>
              </a:highlight>
            </a:endParaRPr>
          </a:p>
          <a:p>
            <a:pPr indent="0" lvl="0" marL="0" rtl="0" algn="l">
              <a:spcBef>
                <a:spcPts val="0"/>
              </a:spcBef>
              <a:spcAft>
                <a:spcPts val="0"/>
              </a:spcAft>
              <a:buNone/>
            </a:pPr>
            <a:r>
              <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0" y="1096250"/>
            <a:ext cx="4784400" cy="1683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RMF Model &amp;</a:t>
            </a:r>
            <a:endParaRPr/>
          </a:p>
          <a:p>
            <a:pPr indent="0" lvl="0" marL="0" rtl="0" algn="ctr">
              <a:spcBef>
                <a:spcPts val="0"/>
              </a:spcBef>
              <a:spcAft>
                <a:spcPts val="0"/>
              </a:spcAft>
              <a:buNone/>
            </a:pPr>
            <a:r>
              <a:rPr lang="en"/>
              <a:t>Business Metrics </a:t>
            </a:r>
            <a:endParaRPr/>
          </a:p>
        </p:txBody>
      </p:sp>
      <p:sp>
        <p:nvSpPr>
          <p:cNvPr id="163" name="Google Shape;163;p2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526050"/>
            <a:ext cx="8520600" cy="8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RFM Analysis?</a:t>
            </a:r>
            <a:endParaRPr/>
          </a:p>
        </p:txBody>
      </p:sp>
      <p:sp>
        <p:nvSpPr>
          <p:cNvPr id="169" name="Google Shape;169;p28"/>
          <p:cNvSpPr txBox="1"/>
          <p:nvPr>
            <p:ph idx="1" type="body"/>
          </p:nvPr>
        </p:nvSpPr>
        <p:spPr>
          <a:xfrm>
            <a:off x="311700" y="1575638"/>
            <a:ext cx="3464100" cy="26817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solidFill>
                  <a:schemeClr val="accent1"/>
                </a:solidFill>
                <a:latin typeface="Montserrat"/>
                <a:ea typeface="Montserrat"/>
                <a:cs typeface="Montserrat"/>
                <a:sym typeface="Montserrat"/>
              </a:rPr>
              <a:t>RFM (Recency, Frequency, and Monetary value) Analysis measures how recently, how often, and how much money a customer has given your brand.</a:t>
            </a:r>
            <a:endParaRPr sz="1600">
              <a:solidFill>
                <a:schemeClr val="accent1"/>
              </a:solidFill>
              <a:latin typeface="Montserrat"/>
              <a:ea typeface="Montserrat"/>
              <a:cs typeface="Montserrat"/>
              <a:sym typeface="Montserrat"/>
            </a:endParaRPr>
          </a:p>
        </p:txBody>
      </p:sp>
      <p:pic>
        <p:nvPicPr>
          <p:cNvPr id="170" name="Google Shape;170;p28"/>
          <p:cNvPicPr preferRelativeResize="0"/>
          <p:nvPr/>
        </p:nvPicPr>
        <p:blipFill>
          <a:blip r:embed="rId3">
            <a:alphaModFix/>
          </a:blip>
          <a:stretch>
            <a:fillRect/>
          </a:stretch>
        </p:blipFill>
        <p:spPr>
          <a:xfrm>
            <a:off x="4464000" y="1602375"/>
            <a:ext cx="4527599" cy="26282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175350"/>
            <a:ext cx="8520600" cy="118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Does RFM Help?</a:t>
            </a:r>
            <a:endParaRPr/>
          </a:p>
        </p:txBody>
      </p:sp>
      <p:sp>
        <p:nvSpPr>
          <p:cNvPr id="176" name="Google Shape;176;p29"/>
          <p:cNvSpPr txBox="1"/>
          <p:nvPr>
            <p:ph idx="1" type="body"/>
          </p:nvPr>
        </p:nvSpPr>
        <p:spPr>
          <a:xfrm>
            <a:off x="311700" y="1575650"/>
            <a:ext cx="5182500" cy="268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05"/>
              <a:buNone/>
            </a:pPr>
            <a:r>
              <a:rPr lang="en" sz="1800">
                <a:solidFill>
                  <a:schemeClr val="accent1"/>
                </a:solidFill>
                <a:latin typeface="Montserrat"/>
                <a:ea typeface="Montserrat"/>
                <a:cs typeface="Montserrat"/>
                <a:sym typeface="Montserrat"/>
              </a:rPr>
              <a:t>RFM analysis helps marketers answer:</a:t>
            </a:r>
            <a:endParaRPr sz="1800">
              <a:solidFill>
                <a:schemeClr val="accent1"/>
              </a:solidFill>
              <a:latin typeface="Montserrat"/>
              <a:ea typeface="Montserrat"/>
              <a:cs typeface="Montserrat"/>
              <a:sym typeface="Montserrat"/>
            </a:endParaRPr>
          </a:p>
          <a:p>
            <a:pPr indent="0" lvl="0" marL="0" rtl="0" algn="l">
              <a:spcBef>
                <a:spcPts val="1200"/>
              </a:spcBef>
              <a:spcAft>
                <a:spcPts val="0"/>
              </a:spcAft>
              <a:buSzPts val="605"/>
              <a:buNone/>
            </a:pPr>
            <a:r>
              <a:rPr lang="en" sz="1800">
                <a:solidFill>
                  <a:schemeClr val="accent1"/>
                </a:solidFill>
                <a:latin typeface="Montserrat"/>
                <a:ea typeface="Montserrat"/>
                <a:cs typeface="Montserrat"/>
                <a:sym typeface="Montserrat"/>
              </a:rPr>
              <a:t>• Who are their best customers?</a:t>
            </a:r>
            <a:endParaRPr sz="1800">
              <a:solidFill>
                <a:schemeClr val="accent1"/>
              </a:solidFill>
              <a:latin typeface="Montserrat"/>
              <a:ea typeface="Montserrat"/>
              <a:cs typeface="Montserrat"/>
              <a:sym typeface="Montserrat"/>
            </a:endParaRPr>
          </a:p>
          <a:p>
            <a:pPr indent="0" lvl="0" marL="0" rtl="0" algn="l">
              <a:spcBef>
                <a:spcPts val="1200"/>
              </a:spcBef>
              <a:spcAft>
                <a:spcPts val="0"/>
              </a:spcAft>
              <a:buSzPts val="605"/>
              <a:buNone/>
            </a:pPr>
            <a:r>
              <a:rPr lang="en" sz="1800">
                <a:solidFill>
                  <a:schemeClr val="accent1"/>
                </a:solidFill>
                <a:latin typeface="Montserrat"/>
                <a:ea typeface="Montserrat"/>
                <a:cs typeface="Montserrat"/>
                <a:sym typeface="Montserrat"/>
              </a:rPr>
              <a:t>• Which of their customers could contribute to churn rate?</a:t>
            </a:r>
            <a:endParaRPr sz="1800">
              <a:solidFill>
                <a:schemeClr val="accent1"/>
              </a:solidFill>
              <a:latin typeface="Montserrat"/>
              <a:ea typeface="Montserrat"/>
              <a:cs typeface="Montserrat"/>
              <a:sym typeface="Montserrat"/>
            </a:endParaRPr>
          </a:p>
          <a:p>
            <a:pPr indent="0" lvl="0" marL="0" rtl="0" algn="l">
              <a:spcBef>
                <a:spcPts val="1200"/>
              </a:spcBef>
              <a:spcAft>
                <a:spcPts val="1200"/>
              </a:spcAft>
              <a:buSzPts val="605"/>
              <a:buNone/>
            </a:pPr>
            <a:r>
              <a:rPr lang="en" sz="1800">
                <a:solidFill>
                  <a:schemeClr val="accent1"/>
                </a:solidFill>
                <a:latin typeface="Montserrat"/>
                <a:ea typeface="Montserrat"/>
                <a:cs typeface="Montserrat"/>
                <a:sym typeface="Montserrat"/>
              </a:rPr>
              <a:t>• Who has the potential to become valuable customers?</a:t>
            </a:r>
            <a:endParaRPr sz="1800">
              <a:solidFill>
                <a:schemeClr val="accent1"/>
              </a:solidFill>
              <a:latin typeface="Montserrat"/>
              <a:ea typeface="Montserrat"/>
              <a:cs typeface="Montserrat"/>
              <a:sym typeface="Montserrat"/>
            </a:endParaRPr>
          </a:p>
        </p:txBody>
      </p:sp>
      <p:pic>
        <p:nvPicPr>
          <p:cNvPr id="177" name="Google Shape;177;p29"/>
          <p:cNvPicPr preferRelativeResize="0"/>
          <p:nvPr/>
        </p:nvPicPr>
        <p:blipFill>
          <a:blip r:embed="rId3">
            <a:alphaModFix/>
          </a:blip>
          <a:stretch>
            <a:fillRect/>
          </a:stretch>
        </p:blipFill>
        <p:spPr>
          <a:xfrm>
            <a:off x="5494200" y="1657500"/>
            <a:ext cx="3345000" cy="234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id="182" name="Google Shape;182;p30"/>
          <p:cNvPicPr preferRelativeResize="0"/>
          <p:nvPr/>
        </p:nvPicPr>
        <p:blipFill>
          <a:blip r:embed="rId3">
            <a:alphaModFix/>
          </a:blip>
          <a:stretch>
            <a:fillRect/>
          </a:stretch>
        </p:blipFill>
        <p:spPr>
          <a:xfrm>
            <a:off x="3649725" y="888875"/>
            <a:ext cx="5151302" cy="3685375"/>
          </a:xfrm>
          <a:prstGeom prst="rect">
            <a:avLst/>
          </a:prstGeom>
          <a:noFill/>
          <a:ln>
            <a:noFill/>
          </a:ln>
        </p:spPr>
      </p:pic>
      <p:sp>
        <p:nvSpPr>
          <p:cNvPr id="183" name="Google Shape;183;p30"/>
          <p:cNvSpPr txBox="1"/>
          <p:nvPr/>
        </p:nvSpPr>
        <p:spPr>
          <a:xfrm>
            <a:off x="136350" y="3000250"/>
            <a:ext cx="3218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a:ea typeface="Montserrat"/>
                <a:cs typeface="Montserrat"/>
                <a:sym typeface="Montserrat"/>
              </a:rPr>
              <a:t>Our plot uses recency and frequency scores to visualize RFM on a 2-dimensional graph. And we pared down the number of possible segments to arrive at just 10.</a:t>
            </a:r>
            <a:endParaRPr sz="1600">
              <a:latin typeface="Montserrat"/>
              <a:ea typeface="Montserrat"/>
              <a:cs typeface="Montserrat"/>
              <a:sym typeface="Montserrat"/>
            </a:endParaRPr>
          </a:p>
        </p:txBody>
      </p:sp>
      <p:sp>
        <p:nvSpPr>
          <p:cNvPr id="184" name="Google Shape;184;p30"/>
          <p:cNvSpPr txBox="1"/>
          <p:nvPr>
            <p:ph type="title"/>
          </p:nvPr>
        </p:nvSpPr>
        <p:spPr>
          <a:xfrm>
            <a:off x="136350" y="332925"/>
            <a:ext cx="2879700" cy="626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RFM Analysis</a:t>
            </a:r>
            <a:endParaRPr>
              <a:latin typeface="Arial"/>
              <a:ea typeface="Arial"/>
              <a:cs typeface="Arial"/>
              <a:sym typeface="Arial"/>
            </a:endParaRPr>
          </a:p>
          <a:p>
            <a:pPr indent="0" lvl="0" marL="0" rtl="0" algn="l">
              <a:spcBef>
                <a:spcPts val="0"/>
              </a:spcBef>
              <a:spcAft>
                <a:spcPts val="0"/>
              </a:spcAft>
              <a:buNone/>
            </a:pPr>
            <a:r>
              <a:t/>
            </a:r>
            <a:endParaRPr sz="3200">
              <a:solidFill>
                <a:srgbClr val="0338BA"/>
              </a:solidFill>
              <a:latin typeface="Arial"/>
              <a:ea typeface="Arial"/>
              <a:cs typeface="Arial"/>
              <a:sym typeface="Arial"/>
            </a:endParaRPr>
          </a:p>
        </p:txBody>
      </p:sp>
      <p:pic>
        <p:nvPicPr>
          <p:cNvPr id="185" name="Google Shape;185;p30"/>
          <p:cNvPicPr preferRelativeResize="0"/>
          <p:nvPr/>
        </p:nvPicPr>
        <p:blipFill>
          <a:blip r:embed="rId4">
            <a:alphaModFix/>
          </a:blip>
          <a:stretch>
            <a:fillRect/>
          </a:stretch>
        </p:blipFill>
        <p:spPr>
          <a:xfrm>
            <a:off x="136350" y="888875"/>
            <a:ext cx="2879700" cy="20004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1"/>
          <p:cNvSpPr txBox="1"/>
          <p:nvPr>
            <p:ph type="title"/>
          </p:nvPr>
        </p:nvSpPr>
        <p:spPr>
          <a:xfrm>
            <a:off x="136350" y="332925"/>
            <a:ext cx="6783900" cy="64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RFM Segmentation</a:t>
            </a:r>
            <a:endParaRPr>
              <a:solidFill>
                <a:srgbClr val="0338BA"/>
              </a:solidFill>
            </a:endParaRPr>
          </a:p>
        </p:txBody>
      </p:sp>
      <p:sp>
        <p:nvSpPr>
          <p:cNvPr id="191" name="Google Shape;191;p31"/>
          <p:cNvSpPr txBox="1"/>
          <p:nvPr/>
        </p:nvSpPr>
        <p:spPr>
          <a:xfrm>
            <a:off x="2992575" y="2010650"/>
            <a:ext cx="48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31"/>
          <p:cNvSpPr txBox="1"/>
          <p:nvPr/>
        </p:nvSpPr>
        <p:spPr>
          <a:xfrm>
            <a:off x="268850" y="1040400"/>
            <a:ext cx="8498400" cy="3184800"/>
          </a:xfrm>
          <a:prstGeom prst="rect">
            <a:avLst/>
          </a:prstGeom>
          <a:noFill/>
          <a:ln>
            <a:noFill/>
          </a:ln>
        </p:spPr>
        <p:txBody>
          <a:bodyPr anchorCtr="0" anchor="ctr" bIns="91425" lIns="91425" spcFirstLastPara="1" rIns="91425" wrap="square" tIns="91425">
            <a:noAutofit/>
          </a:bodyPr>
          <a:lstStyle/>
          <a:p>
            <a:pPr indent="-314325" lvl="0" marL="749300" rtl="0" algn="l">
              <a:lnSpc>
                <a:spcPct val="115000"/>
              </a:lnSpc>
              <a:spcBef>
                <a:spcPts val="0"/>
              </a:spcBef>
              <a:spcAft>
                <a:spcPts val="0"/>
              </a:spcAft>
              <a:buClr>
                <a:srgbClr val="424242"/>
              </a:buClr>
              <a:buSzPts val="1350"/>
              <a:buChar char="●"/>
            </a:pPr>
            <a:r>
              <a:rPr b="1" lang="en" sz="1350">
                <a:solidFill>
                  <a:srgbClr val="424242"/>
                </a:solidFill>
                <a:latin typeface="Montserrat"/>
                <a:ea typeface="Montserrat"/>
                <a:cs typeface="Montserrat"/>
                <a:sym typeface="Montserrat"/>
              </a:rPr>
              <a:t>Hibernating (16.4%)</a:t>
            </a:r>
            <a:r>
              <a:rPr lang="en" sz="1350">
                <a:solidFill>
                  <a:srgbClr val="424242"/>
                </a:solidFill>
                <a:latin typeface="Montserrat"/>
                <a:ea typeface="Montserrat"/>
                <a:cs typeface="Montserrat"/>
                <a:sym typeface="Montserrat"/>
              </a:rPr>
              <a:t>at the bottom end of our customer base are the Hibernating customers. Last purchase was long back, low spenders and low number of orders.Offer other relevant products and special discounts. Recreate brand value.</a:t>
            </a:r>
            <a:endParaRPr sz="1350">
              <a:solidFill>
                <a:srgbClr val="424242"/>
              </a:solidFill>
              <a:latin typeface="Montserrat"/>
              <a:ea typeface="Montserrat"/>
              <a:cs typeface="Montserrat"/>
              <a:sym typeface="Montserrat"/>
            </a:endParaRPr>
          </a:p>
          <a:p>
            <a:pPr indent="-314325" lvl="0" marL="749300" rtl="0" algn="l">
              <a:lnSpc>
                <a:spcPct val="115000"/>
              </a:lnSpc>
              <a:spcBef>
                <a:spcPts val="0"/>
              </a:spcBef>
              <a:spcAft>
                <a:spcPts val="0"/>
              </a:spcAft>
              <a:buClr>
                <a:srgbClr val="424242"/>
              </a:buClr>
              <a:buSzPts val="1350"/>
              <a:buChar char="●"/>
            </a:pPr>
            <a:r>
              <a:rPr b="1" lang="en" sz="1350">
                <a:solidFill>
                  <a:srgbClr val="424242"/>
                </a:solidFill>
                <a:latin typeface="Montserrat"/>
                <a:ea typeface="Montserrat"/>
                <a:cs typeface="Montserrat"/>
                <a:sym typeface="Montserrat"/>
              </a:rPr>
              <a:t>At Risk Customers (16.1%)</a:t>
            </a:r>
            <a:r>
              <a:rPr lang="en" sz="1350">
                <a:solidFill>
                  <a:srgbClr val="424242"/>
                </a:solidFill>
                <a:latin typeface="Montserrat"/>
                <a:ea typeface="Montserrat"/>
                <a:cs typeface="Montserrat"/>
                <a:sym typeface="Montserrat"/>
              </a:rPr>
              <a:t>are our customers who purchased often and spent big amounts, but haven’t purchased recently. Need to bring them back! Send personalized emails to reconnect, offer renewals, provide helpful resources.</a:t>
            </a:r>
            <a:endParaRPr sz="1350">
              <a:solidFill>
                <a:srgbClr val="424242"/>
              </a:solidFill>
              <a:latin typeface="Montserrat"/>
              <a:ea typeface="Montserrat"/>
              <a:cs typeface="Montserrat"/>
              <a:sym typeface="Montserrat"/>
            </a:endParaRPr>
          </a:p>
          <a:p>
            <a:pPr indent="-314325" lvl="0" marL="749300" rtl="0" algn="l">
              <a:lnSpc>
                <a:spcPct val="115000"/>
              </a:lnSpc>
              <a:spcBef>
                <a:spcPts val="0"/>
              </a:spcBef>
              <a:spcAft>
                <a:spcPts val="0"/>
              </a:spcAft>
              <a:buClr>
                <a:srgbClr val="424242"/>
              </a:buClr>
              <a:buSzPts val="1350"/>
              <a:buChar char="●"/>
            </a:pPr>
            <a:r>
              <a:rPr b="1" lang="en" sz="1350">
                <a:solidFill>
                  <a:srgbClr val="424242"/>
                </a:solidFill>
                <a:latin typeface="Montserrat"/>
                <a:ea typeface="Montserrat"/>
                <a:cs typeface="Montserrat"/>
                <a:sym typeface="Montserrat"/>
              </a:rPr>
              <a:t>Potential Loyalist (15.5%)</a:t>
            </a:r>
            <a:r>
              <a:rPr lang="en" sz="1350">
                <a:solidFill>
                  <a:srgbClr val="424242"/>
                </a:solidFill>
                <a:latin typeface="Montserrat"/>
                <a:ea typeface="Montserrat"/>
                <a:cs typeface="Montserrat"/>
                <a:sym typeface="Montserrat"/>
              </a:rPr>
              <a:t> Recent customers, but spent a good amount and bought more than once.Offer membership / loyalty program, recommend other products.</a:t>
            </a:r>
            <a:endParaRPr sz="1350">
              <a:solidFill>
                <a:srgbClr val="424242"/>
              </a:solidFill>
              <a:latin typeface="Montserrat"/>
              <a:ea typeface="Montserrat"/>
              <a:cs typeface="Montserrat"/>
              <a:sym typeface="Montserrat"/>
            </a:endParaRPr>
          </a:p>
          <a:p>
            <a:pPr indent="-314325" lvl="0" marL="749300" rtl="0" algn="l">
              <a:lnSpc>
                <a:spcPct val="115000"/>
              </a:lnSpc>
              <a:spcBef>
                <a:spcPts val="0"/>
              </a:spcBef>
              <a:spcAft>
                <a:spcPts val="0"/>
              </a:spcAft>
              <a:buClr>
                <a:srgbClr val="424242"/>
              </a:buClr>
              <a:buSzPts val="1350"/>
              <a:buChar char="●"/>
            </a:pPr>
            <a:r>
              <a:rPr b="1" lang="en" sz="1350">
                <a:solidFill>
                  <a:srgbClr val="424242"/>
                </a:solidFill>
                <a:latin typeface="Montserrat"/>
                <a:ea typeface="Montserrat"/>
                <a:cs typeface="Montserrat"/>
                <a:sym typeface="Montserrat"/>
              </a:rPr>
              <a:t>Champions(7.5%) </a:t>
            </a:r>
            <a:r>
              <a:rPr lang="en" sz="1350">
                <a:solidFill>
                  <a:srgbClr val="424242"/>
                </a:solidFill>
                <a:latin typeface="Montserrat"/>
                <a:ea typeface="Montserrat"/>
                <a:cs typeface="Montserrat"/>
                <a:sym typeface="Montserrat"/>
              </a:rPr>
              <a:t>Our Champions can help us grow. Bought recently, buy often and spend the most! Reward them. Can be early adopters for new products. Will promote your brand.</a:t>
            </a:r>
            <a:endParaRPr sz="1350">
              <a:solidFill>
                <a:srgbClr val="42424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Agenda</a:t>
            </a:r>
            <a:endParaRPr b="1" sz="4400"/>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Tianyu</a:t>
            </a:r>
            <a:endParaRPr/>
          </a:p>
        </p:txBody>
      </p:sp>
      <p:sp>
        <p:nvSpPr>
          <p:cNvPr id="67" name="Google Shape;67;p14"/>
          <p:cNvSpPr txBox="1"/>
          <p:nvPr>
            <p:ph idx="2" type="body"/>
          </p:nvPr>
        </p:nvSpPr>
        <p:spPr>
          <a:xfrm>
            <a:off x="4939500" y="724200"/>
            <a:ext cx="3837000" cy="3695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sz="3600">
                <a:latin typeface="Playfair Display"/>
                <a:ea typeface="Playfair Display"/>
                <a:cs typeface="Playfair Display"/>
                <a:sym typeface="Playfair Display"/>
              </a:rPr>
              <a:t>1.I</a:t>
            </a:r>
            <a:r>
              <a:rPr lang="en" sz="3600">
                <a:latin typeface="Playfair Display"/>
                <a:ea typeface="Playfair Display"/>
                <a:cs typeface="Playfair Display"/>
                <a:sym typeface="Playfair Display"/>
              </a:rPr>
              <a:t>ntroduction</a:t>
            </a:r>
            <a:endParaRPr sz="3600">
              <a:latin typeface="Playfair Display"/>
              <a:ea typeface="Playfair Display"/>
              <a:cs typeface="Playfair Display"/>
              <a:sym typeface="Playfair Display"/>
            </a:endParaRPr>
          </a:p>
          <a:p>
            <a:pPr indent="0" lvl="0" marL="0" rtl="0" algn="l">
              <a:spcBef>
                <a:spcPts val="1200"/>
              </a:spcBef>
              <a:spcAft>
                <a:spcPts val="0"/>
              </a:spcAft>
              <a:buNone/>
            </a:pPr>
            <a:r>
              <a:rPr lang="en" sz="3600">
                <a:latin typeface="Playfair Display"/>
                <a:ea typeface="Playfair Display"/>
                <a:cs typeface="Playfair Display"/>
                <a:sym typeface="Playfair Display"/>
              </a:rPr>
              <a:t>2.Data</a:t>
            </a:r>
            <a:endParaRPr sz="3600">
              <a:latin typeface="Playfair Display"/>
              <a:ea typeface="Playfair Display"/>
              <a:cs typeface="Playfair Display"/>
              <a:sym typeface="Playfair Display"/>
            </a:endParaRPr>
          </a:p>
          <a:p>
            <a:pPr indent="0" lvl="0" marL="0" rtl="0" algn="l">
              <a:spcBef>
                <a:spcPts val="1200"/>
              </a:spcBef>
              <a:spcAft>
                <a:spcPts val="0"/>
              </a:spcAft>
              <a:buNone/>
            </a:pPr>
            <a:r>
              <a:rPr lang="en" sz="3600">
                <a:latin typeface="Playfair Display"/>
                <a:ea typeface="Playfair Display"/>
                <a:cs typeface="Playfair Display"/>
                <a:sym typeface="Playfair Display"/>
              </a:rPr>
              <a:t>3.Model</a:t>
            </a:r>
            <a:endParaRPr sz="3600">
              <a:latin typeface="Playfair Display"/>
              <a:ea typeface="Playfair Display"/>
              <a:cs typeface="Playfair Display"/>
              <a:sym typeface="Playfair Display"/>
            </a:endParaRPr>
          </a:p>
          <a:p>
            <a:pPr indent="0" lvl="0" marL="0" rtl="0" algn="l">
              <a:spcBef>
                <a:spcPts val="1200"/>
              </a:spcBef>
              <a:spcAft>
                <a:spcPts val="1200"/>
              </a:spcAft>
              <a:buNone/>
            </a:pPr>
            <a:r>
              <a:rPr lang="en" sz="3600">
                <a:latin typeface="Playfair Display"/>
                <a:ea typeface="Playfair Display"/>
                <a:cs typeface="Playfair Display"/>
                <a:sym typeface="Playfair Display"/>
              </a:rPr>
              <a:t>4.Conclusion</a:t>
            </a:r>
            <a:endParaRPr sz="3600">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Business Metrics</a:t>
            </a:r>
            <a:endParaRPr sz="3200">
              <a:solidFill>
                <a:srgbClr val="0338BA"/>
              </a:solidFill>
            </a:endParaRPr>
          </a:p>
        </p:txBody>
      </p:sp>
      <p:sp>
        <p:nvSpPr>
          <p:cNvPr id="198" name="Google Shape;198;p32"/>
          <p:cNvSpPr txBox="1"/>
          <p:nvPr>
            <p:ph idx="1" type="body"/>
          </p:nvPr>
        </p:nvSpPr>
        <p:spPr>
          <a:xfrm>
            <a:off x="311700" y="1152475"/>
            <a:ext cx="3364200" cy="35019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en" sz="1650">
                <a:latin typeface="Montserrat"/>
                <a:ea typeface="Montserrat"/>
                <a:cs typeface="Montserrat"/>
                <a:sym typeface="Montserrat"/>
              </a:rPr>
              <a:t>1) </a:t>
            </a:r>
            <a:r>
              <a:rPr b="1" lang="en" sz="1650">
                <a:latin typeface="Montserrat"/>
                <a:ea typeface="Montserrat"/>
                <a:cs typeface="Montserrat"/>
                <a:sym typeface="Montserrat"/>
              </a:rPr>
              <a:t>Average Order Value</a:t>
            </a:r>
            <a:r>
              <a:rPr lang="en" sz="1650">
                <a:latin typeface="Montserrat"/>
                <a:ea typeface="Montserrat"/>
                <a:cs typeface="Montserrat"/>
                <a:sym typeface="Montserrat"/>
              </a:rPr>
              <a:t> (average_order_value = total_price / total_transaction)</a:t>
            </a:r>
            <a:endParaRPr sz="1650">
              <a:latin typeface="Montserrat"/>
              <a:ea typeface="Montserrat"/>
              <a:cs typeface="Montserrat"/>
              <a:sym typeface="Montserrat"/>
            </a:endParaRPr>
          </a:p>
          <a:p>
            <a:pPr indent="0" lvl="0" marL="0" marR="0" rtl="0" algn="l">
              <a:lnSpc>
                <a:spcPct val="115000"/>
              </a:lnSpc>
              <a:spcBef>
                <a:spcPts val="1200"/>
              </a:spcBef>
              <a:spcAft>
                <a:spcPts val="0"/>
              </a:spcAft>
              <a:buNone/>
            </a:pPr>
            <a:r>
              <a:rPr lang="en" sz="1650">
                <a:latin typeface="Montserrat"/>
                <a:ea typeface="Montserrat"/>
                <a:cs typeface="Montserrat"/>
                <a:sym typeface="Montserrat"/>
              </a:rPr>
              <a:t>2) </a:t>
            </a:r>
            <a:r>
              <a:rPr b="1" lang="en" sz="1650">
                <a:latin typeface="Montserrat"/>
                <a:ea typeface="Montserrat"/>
                <a:cs typeface="Montserrat"/>
                <a:sym typeface="Montserrat"/>
              </a:rPr>
              <a:t>Purchase Frequency</a:t>
            </a:r>
            <a:r>
              <a:rPr lang="en" sz="1650">
                <a:latin typeface="Montserrat"/>
                <a:ea typeface="Montserrat"/>
                <a:cs typeface="Montserrat"/>
                <a:sym typeface="Montserrat"/>
              </a:rPr>
              <a:t> (total_transaction / total_number_of_customers)</a:t>
            </a:r>
            <a:endParaRPr sz="1650">
              <a:latin typeface="Montserrat"/>
              <a:ea typeface="Montserrat"/>
              <a:cs typeface="Montserrat"/>
              <a:sym typeface="Montserrat"/>
            </a:endParaRPr>
          </a:p>
          <a:p>
            <a:pPr indent="0" lvl="0" marL="0" marR="0" rtl="0" algn="l">
              <a:lnSpc>
                <a:spcPct val="115000"/>
              </a:lnSpc>
              <a:spcBef>
                <a:spcPts val="1200"/>
              </a:spcBef>
              <a:spcAft>
                <a:spcPts val="0"/>
              </a:spcAft>
              <a:buNone/>
            </a:pPr>
            <a:r>
              <a:rPr lang="en" sz="1650">
                <a:latin typeface="Montserrat"/>
                <a:ea typeface="Montserrat"/>
                <a:cs typeface="Montserrat"/>
                <a:sym typeface="Montserrat"/>
              </a:rPr>
              <a:t>3) </a:t>
            </a:r>
            <a:r>
              <a:rPr b="1" lang="en" sz="1650">
                <a:latin typeface="Montserrat"/>
                <a:ea typeface="Montserrat"/>
                <a:cs typeface="Montserrat"/>
                <a:sym typeface="Montserrat"/>
              </a:rPr>
              <a:t>Repeat Rate &amp; Churn Rate </a:t>
            </a:r>
            <a:r>
              <a:rPr lang="en" sz="1650">
                <a:latin typeface="Montserrat"/>
                <a:ea typeface="Montserrat"/>
                <a:cs typeface="Montserrat"/>
                <a:sym typeface="Montserrat"/>
              </a:rPr>
              <a:t>repeat_rate = number of customers who make two or more purchases / total number of customers x 100%</a:t>
            </a:r>
            <a:endParaRPr sz="1650">
              <a:latin typeface="Montserrat"/>
              <a:ea typeface="Montserrat"/>
              <a:cs typeface="Montserrat"/>
              <a:sym typeface="Montserrat"/>
            </a:endParaRPr>
          </a:p>
          <a:p>
            <a:pPr indent="0" lvl="0" marL="0" marR="0" rtl="0" algn="l">
              <a:lnSpc>
                <a:spcPct val="115000"/>
              </a:lnSpc>
              <a:spcBef>
                <a:spcPts val="1200"/>
              </a:spcBef>
              <a:spcAft>
                <a:spcPts val="1200"/>
              </a:spcAft>
              <a:buNone/>
            </a:pPr>
            <a:r>
              <a:rPr lang="en" sz="1650">
                <a:latin typeface="Montserrat"/>
                <a:ea typeface="Montserrat"/>
                <a:cs typeface="Montserrat"/>
                <a:sym typeface="Montserrat"/>
              </a:rPr>
              <a:t>churn_rate = 1-</a:t>
            </a:r>
            <a:r>
              <a:rPr lang="en" sz="1650">
                <a:latin typeface="Montserrat"/>
                <a:ea typeface="Montserrat"/>
                <a:cs typeface="Montserrat"/>
                <a:sym typeface="Montserrat"/>
              </a:rPr>
              <a:t>repeat_rate</a:t>
            </a:r>
            <a:endParaRPr sz="1400"/>
          </a:p>
        </p:txBody>
      </p:sp>
      <p:pic>
        <p:nvPicPr>
          <p:cNvPr id="199" name="Google Shape;199;p32"/>
          <p:cNvPicPr preferRelativeResize="0"/>
          <p:nvPr/>
        </p:nvPicPr>
        <p:blipFill>
          <a:blip r:embed="rId3">
            <a:alphaModFix/>
          </a:blip>
          <a:stretch>
            <a:fillRect/>
          </a:stretch>
        </p:blipFill>
        <p:spPr>
          <a:xfrm>
            <a:off x="3851400" y="1344263"/>
            <a:ext cx="5153049" cy="2695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05" name="Google Shape;205;p33"/>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Rixin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Marketing campaign content should be designed for highly educated customers and offline stores</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To improve our marketing campaign's response rate, we should focus on the customers who response campaign 2,1,3 respectively</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Loyal customers, potential loyalists and at_risk, these users need our </a:t>
            </a:r>
            <a:r>
              <a:rPr lang="en"/>
              <a:t>extra</a:t>
            </a:r>
            <a:r>
              <a:rPr lang="en"/>
              <a:t> attention. </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Champions and </a:t>
            </a:r>
            <a:r>
              <a:rPr lang="en"/>
              <a:t>new customers together account for 12.5% of the total, which are an important source of revenue for the company. </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We need retention measures to </a:t>
            </a:r>
            <a:r>
              <a:rPr lang="en"/>
              <a:t>at_risk customers</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a:t>
            </a:r>
            <a:r>
              <a:rPr lang="en"/>
              <a:t> </a:t>
            </a:r>
            <a:r>
              <a:rPr lang="en"/>
              <a:t>do Customer Lifetime Value Analysis to estimate the lifetime value of each customer.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By analyzing customer complaints, we can analyze the points that users most care about and take corrective actions.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will also evaluate the performance of campaign 1-5 by the efficiency of converting customers.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pic>
        <p:nvPicPr>
          <p:cNvPr id="228" name="Google Shape;228;p37"/>
          <p:cNvPicPr preferRelativeResize="0"/>
          <p:nvPr/>
        </p:nvPicPr>
        <p:blipFill>
          <a:blip r:embed="rId3">
            <a:alphaModFix/>
          </a:blip>
          <a:stretch>
            <a:fillRect/>
          </a:stretch>
        </p:blipFill>
        <p:spPr>
          <a:xfrm>
            <a:off x="989275" y="1017450"/>
            <a:ext cx="6697922" cy="3821251"/>
          </a:xfrm>
          <a:prstGeom prst="rect">
            <a:avLst/>
          </a:prstGeom>
          <a:noFill/>
          <a:ln>
            <a:noFill/>
          </a:ln>
        </p:spPr>
      </p:pic>
      <p:sp>
        <p:nvSpPr>
          <p:cNvPr id="229" name="Google Shape;229;p37"/>
          <p:cNvSpPr txBox="1"/>
          <p:nvPr/>
        </p:nvSpPr>
        <p:spPr>
          <a:xfrm>
            <a:off x="1852400" y="4663925"/>
            <a:ext cx="567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Graph 1. Flow chart of Stepwise Selection</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graphicFrame>
        <p:nvGraphicFramePr>
          <p:cNvPr id="235" name="Google Shape;235;p38"/>
          <p:cNvGraphicFramePr/>
          <p:nvPr/>
        </p:nvGraphicFramePr>
        <p:xfrm>
          <a:off x="2261725" y="816225"/>
          <a:ext cx="3000000" cy="3000000"/>
        </p:xfrm>
        <a:graphic>
          <a:graphicData uri="http://schemas.openxmlformats.org/drawingml/2006/table">
            <a:tbl>
              <a:tblPr>
                <a:noFill/>
                <a:tableStyleId>{A2A7D38D-2215-4145-BCBA-6955943AE9E2}</a:tableStyleId>
              </a:tblPr>
              <a:tblGrid>
                <a:gridCol w="1438275"/>
                <a:gridCol w="1371600"/>
                <a:gridCol w="1571625"/>
                <a:gridCol w="1428750"/>
              </a:tblGrid>
              <a:tr h="22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VARIABLES</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Income</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VARIABLES</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Income</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r>
              <a:tr h="219075">
                <a:tc>
                  <a:txBody>
                    <a:bodyPr/>
                    <a:lstStyle/>
                    <a:p>
                      <a:pPr indent="0" lvl="0" marL="0" rtl="0" algn="l">
                        <a:spcBef>
                          <a:spcPts val="0"/>
                        </a:spcBef>
                        <a:spcAft>
                          <a:spcPts val="0"/>
                        </a:spcAft>
                        <a:buNone/>
                      </a:pPr>
                      <a:r>
                        <a:t/>
                      </a:r>
                      <a:endParaRPr/>
                    </a:p>
                  </a:txBody>
                  <a:tcPr marT="91425" marB="91425" marR="9525" marL="9525" anchor="ct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525" marL="9525" anchor="ct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NumWebVisitsMonth</a:t>
                      </a:r>
                      <a:endParaRPr sz="1200">
                        <a:latin typeface="Times New Roman"/>
                        <a:ea typeface="Times New Roman"/>
                        <a:cs typeface="Times New Roman"/>
                        <a:sym typeface="Times New Roman"/>
                      </a:endParaRPr>
                    </a:p>
                  </a:txBody>
                  <a:tcPr marT="9525" marB="91425" marR="9525" marL="9525" anchor="ctr">
                    <a:lnT cap="flat" cmpd="sng" w="952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-3,175***</a:t>
                      </a:r>
                      <a:endParaRPr sz="1200">
                        <a:latin typeface="Times New Roman"/>
                        <a:ea typeface="Times New Roman"/>
                        <a:cs typeface="Times New Roman"/>
                        <a:sym typeface="Times New Roman"/>
                      </a:endParaRPr>
                    </a:p>
                  </a:txBody>
                  <a:tcPr marT="91425" marB="91425" marR="9525" marL="9525" anchor="ctr">
                    <a:lnT cap="flat" cmpd="sng" w="9525">
                      <a:solidFill>
                        <a:srgbClr val="000000"/>
                      </a:solidFill>
                      <a:prstDash val="solid"/>
                      <a:round/>
                      <a:headEnd len="sm" w="sm" type="none"/>
                      <a:tailEnd len="sm" w="sm" type="none"/>
                    </a:lnT>
                  </a:tcPr>
                </a:tc>
              </a:tr>
              <a:tr h="219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MntSweetProducts</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29.26***</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MntWines</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15.94***</a:t>
                      </a:r>
                      <a:endParaRPr sz="1200">
                        <a:latin typeface="Times New Roman"/>
                        <a:ea typeface="Times New Roman"/>
                        <a:cs typeface="Times New Roman"/>
                        <a:sym typeface="Times New Roman"/>
                      </a:endParaRPr>
                    </a:p>
                  </a:txBody>
                  <a:tcPr marT="91425" marB="91425" marR="9525" marL="9525" anchor="ctr"/>
                </a:tc>
              </a:tr>
              <a:tr h="219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Education_yrs</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166.5***</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Teenhome</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6,392***</a:t>
                      </a:r>
                      <a:endParaRPr sz="1200">
                        <a:latin typeface="Times New Roman"/>
                        <a:ea typeface="Times New Roman"/>
                        <a:cs typeface="Times New Roman"/>
                        <a:sym typeface="Times New Roman"/>
                      </a:endParaRPr>
                    </a:p>
                  </a:txBody>
                  <a:tcPr marT="91425" marB="91425" marR="9525" marL="9525" anchor="ctr"/>
                </a:tc>
              </a:tr>
              <a:tr h="219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Recency</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-13.05**</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MntMeatProducts</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19.56***</a:t>
                      </a:r>
                      <a:endParaRPr sz="1200">
                        <a:latin typeface="Times New Roman"/>
                        <a:ea typeface="Times New Roman"/>
                        <a:cs typeface="Times New Roman"/>
                        <a:sym typeface="Times New Roman"/>
                      </a:endParaRPr>
                    </a:p>
                  </a:txBody>
                  <a:tcPr marT="91425" marB="91425" marR="9525" marL="9525" anchor="ctr"/>
                </a:tc>
              </a:tr>
              <a:tr h="219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NumWebPurchases</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1,579***</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Year_Birth</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-45.23***</a:t>
                      </a:r>
                      <a:endParaRPr sz="1200">
                        <a:latin typeface="Times New Roman"/>
                        <a:ea typeface="Times New Roman"/>
                        <a:cs typeface="Times New Roman"/>
                        <a:sym typeface="Times New Roman"/>
                      </a:endParaRPr>
                    </a:p>
                  </a:txBody>
                  <a:tcPr marT="91425" marB="91425" marR="9525" marL="9525" anchor="ctr"/>
                </a:tc>
              </a:tr>
              <a:tr h="4286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NumCatalogPurchases</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397.4***</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MntFruits</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22.14***</a:t>
                      </a:r>
                      <a:endParaRPr sz="1200">
                        <a:latin typeface="Times New Roman"/>
                        <a:ea typeface="Times New Roman"/>
                        <a:cs typeface="Times New Roman"/>
                        <a:sym typeface="Times New Roman"/>
                      </a:endParaRPr>
                    </a:p>
                  </a:txBody>
                  <a:tcPr marT="91425" marB="91425" marR="9525" marL="9525" anchor="ctr"/>
                </a:tc>
              </a:tr>
              <a:tr h="219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Kidhome</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3,478***</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NumDealsPurchases</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-1,057***</a:t>
                      </a:r>
                      <a:endParaRPr sz="1200">
                        <a:latin typeface="Times New Roman"/>
                        <a:ea typeface="Times New Roman"/>
                        <a:cs typeface="Times New Roman"/>
                        <a:sym typeface="Times New Roman"/>
                      </a:endParaRPr>
                    </a:p>
                  </a:txBody>
                  <a:tcPr marT="91425" marB="91425" marR="9525" marL="9525" anchor="ctr"/>
                </a:tc>
              </a:tr>
              <a:tr h="219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NumStorePurchases</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543.7***</a:t>
                      </a:r>
                      <a:endParaRPr sz="1200">
                        <a:latin typeface="Times New Roman"/>
                        <a:ea typeface="Times New Roman"/>
                        <a:cs typeface="Times New Roman"/>
                        <a:sym typeface="Times New Roman"/>
                      </a:endParaRPr>
                    </a:p>
                  </a:txBody>
                  <a:tcPr marT="91425" marB="91425" marR="9525" marL="9525" anchor="ct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Constant</a:t>
                      </a:r>
                      <a:endParaRPr sz="1200">
                        <a:latin typeface="Times New Roman"/>
                        <a:ea typeface="Times New Roman"/>
                        <a:cs typeface="Times New Roman"/>
                        <a:sym typeface="Times New Roman"/>
                      </a:endParaRPr>
                    </a:p>
                  </a:txBody>
                  <a:tcPr marT="9525" marB="91425" marR="9525" marL="9525" anchor="ct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133,418***</a:t>
                      </a:r>
                      <a:endParaRPr sz="1200">
                        <a:latin typeface="Times New Roman"/>
                        <a:ea typeface="Times New Roman"/>
                        <a:cs typeface="Times New Roman"/>
                        <a:sym typeface="Times New Roman"/>
                      </a:endParaRPr>
                    </a:p>
                  </a:txBody>
                  <a:tcPr marT="91425" marB="91425" marR="9525" marL="9525" anchor="ctr"/>
                </a:tc>
              </a:tr>
              <a:tr h="22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R-squared</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0.828</a:t>
                      </a:r>
                      <a:endParaRPr sz="1200">
                        <a:latin typeface="Times New Roman"/>
                        <a:ea typeface="Times New Roman"/>
                        <a:cs typeface="Times New Roman"/>
                        <a:sym typeface="Times New Roman"/>
                      </a:endParaRPr>
                    </a:p>
                  </a:txBody>
                  <a:tcPr marT="9525" marB="91425" marR="9525" marL="9525" anchor="ctr">
                    <a:lnB cap="flat" cmpd="sng" w="9525">
                      <a:solidFill>
                        <a:srgbClr val="000000"/>
                      </a:solidFill>
                      <a:prstDash val="solid"/>
                      <a:round/>
                      <a:headEnd len="sm" w="sm" type="none"/>
                      <a:tailEnd len="sm" w="sm" type="none"/>
                    </a:lnB>
                  </a:tcPr>
                </a:tc>
              </a:tr>
            </a:tbl>
          </a:graphicData>
        </a:graphic>
      </p:graphicFrame>
      <p:sp>
        <p:nvSpPr>
          <p:cNvPr id="236" name="Google Shape;236;p38"/>
          <p:cNvSpPr txBox="1"/>
          <p:nvPr/>
        </p:nvSpPr>
        <p:spPr>
          <a:xfrm>
            <a:off x="2194975" y="4616450"/>
            <a:ext cx="554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Table 1 Results of Regression</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42" name="Google Shape;242;p39"/>
          <p:cNvSpPr txBox="1"/>
          <p:nvPr/>
        </p:nvSpPr>
        <p:spPr>
          <a:xfrm>
            <a:off x="2194975" y="4616450"/>
            <a:ext cx="554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Exhibit</a:t>
            </a:r>
            <a:r>
              <a:rPr lang="en">
                <a:latin typeface="Lato"/>
                <a:ea typeface="Lato"/>
                <a:cs typeface="Lato"/>
                <a:sym typeface="Lato"/>
              </a:rPr>
              <a:t> 1 Box plots</a:t>
            </a:r>
            <a:endParaRPr>
              <a:latin typeface="Lato"/>
              <a:ea typeface="Lato"/>
              <a:cs typeface="Lato"/>
              <a:sym typeface="Lato"/>
            </a:endParaRPr>
          </a:p>
        </p:txBody>
      </p:sp>
      <p:pic>
        <p:nvPicPr>
          <p:cNvPr id="243" name="Google Shape;243;p39"/>
          <p:cNvPicPr preferRelativeResize="0"/>
          <p:nvPr/>
        </p:nvPicPr>
        <p:blipFill>
          <a:blip r:embed="rId3">
            <a:alphaModFix/>
          </a:blip>
          <a:stretch>
            <a:fillRect/>
          </a:stretch>
        </p:blipFill>
        <p:spPr>
          <a:xfrm>
            <a:off x="482500" y="1314450"/>
            <a:ext cx="4162425" cy="2514600"/>
          </a:xfrm>
          <a:prstGeom prst="rect">
            <a:avLst/>
          </a:prstGeom>
          <a:noFill/>
          <a:ln>
            <a:noFill/>
          </a:ln>
        </p:spPr>
      </p:pic>
      <p:pic>
        <p:nvPicPr>
          <p:cNvPr id="244" name="Google Shape;244;p39"/>
          <p:cNvPicPr preferRelativeResize="0"/>
          <p:nvPr/>
        </p:nvPicPr>
        <p:blipFill>
          <a:blip r:embed="rId4">
            <a:alphaModFix/>
          </a:blip>
          <a:stretch>
            <a:fillRect/>
          </a:stretch>
        </p:blipFill>
        <p:spPr>
          <a:xfrm>
            <a:off x="4797325" y="1314450"/>
            <a:ext cx="4194275" cy="24474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Background</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Main Business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Context</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Data </a:t>
            </a:r>
            <a:r>
              <a:rPr lang="en" sz="3200">
                <a:latin typeface="Arial"/>
                <a:ea typeface="Arial"/>
                <a:cs typeface="Arial"/>
                <a:sym typeface="Arial"/>
              </a:rPr>
              <a:t>- Preprocessing</a:t>
            </a:r>
            <a:endParaRPr sz="3200">
              <a:latin typeface="Arial"/>
              <a:ea typeface="Arial"/>
              <a:cs typeface="Arial"/>
              <a:sym typeface="Aria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Arial"/>
              <a:buChar char="●"/>
            </a:pPr>
            <a:r>
              <a:rPr lang="en">
                <a:latin typeface="Arial"/>
                <a:ea typeface="Arial"/>
                <a:cs typeface="Arial"/>
                <a:sym typeface="Arial"/>
              </a:rPr>
              <a:t>Overview</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25755" lvl="0" marL="457200" rtl="0" algn="l">
              <a:spcBef>
                <a:spcPts val="1200"/>
              </a:spcBef>
              <a:spcAft>
                <a:spcPts val="0"/>
              </a:spcAft>
              <a:buSzPct val="100000"/>
              <a:buFont typeface="Arial"/>
              <a:buChar char="●"/>
            </a:pPr>
            <a:r>
              <a:rPr lang="en">
                <a:latin typeface="Arial"/>
                <a:ea typeface="Arial"/>
                <a:cs typeface="Arial"/>
                <a:sym typeface="Arial"/>
              </a:rPr>
              <a:t>Outliers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25755" lvl="0" marL="457200" rtl="0" algn="l">
              <a:spcBef>
                <a:spcPts val="1200"/>
              </a:spcBef>
              <a:spcAft>
                <a:spcPts val="0"/>
              </a:spcAft>
              <a:buSzPct val="100000"/>
              <a:buFont typeface="Arial"/>
              <a:buChar char="●"/>
            </a:pPr>
            <a:r>
              <a:rPr lang="en">
                <a:latin typeface="Arial"/>
                <a:ea typeface="Arial"/>
                <a:cs typeface="Arial"/>
                <a:sym typeface="Arial"/>
              </a:rPr>
              <a:t>Missing values</a:t>
            </a:r>
            <a:endParaRPr>
              <a:latin typeface="Arial"/>
              <a:ea typeface="Arial"/>
              <a:cs typeface="Arial"/>
              <a:sym typeface="Arial"/>
            </a:endParaRPr>
          </a:p>
          <a:p>
            <a:pPr indent="-304165" lvl="1" marL="914400" rtl="0" algn="l">
              <a:spcBef>
                <a:spcPts val="0"/>
              </a:spcBef>
              <a:spcAft>
                <a:spcPts val="0"/>
              </a:spcAft>
              <a:buSzPct val="100000"/>
              <a:buFont typeface="Arial"/>
              <a:buChar char="○"/>
            </a:pPr>
            <a:r>
              <a:rPr lang="en">
                <a:latin typeface="Arial"/>
                <a:ea typeface="Arial"/>
                <a:cs typeface="Arial"/>
                <a:sym typeface="Arial"/>
              </a:rPr>
              <a:t>Filled using regression</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25755" lvl="0" marL="457200" rtl="0" algn="l">
              <a:spcBef>
                <a:spcPts val="1200"/>
              </a:spcBef>
              <a:spcAft>
                <a:spcPts val="0"/>
              </a:spcAft>
              <a:buSzPct val="100000"/>
              <a:buFont typeface="Arial"/>
              <a:buChar char="●"/>
            </a:pPr>
            <a:r>
              <a:rPr lang="en">
                <a:latin typeface="Arial"/>
                <a:ea typeface="Arial"/>
                <a:cs typeface="Arial"/>
                <a:sym typeface="Arial"/>
              </a:rPr>
              <a:t>Feature Engineering</a:t>
            </a:r>
            <a:endParaRPr>
              <a:latin typeface="Arial"/>
              <a:ea typeface="Arial"/>
              <a:cs typeface="Arial"/>
              <a:sym typeface="Arial"/>
            </a:endParaRPr>
          </a:p>
          <a:p>
            <a:pPr indent="-304165" lvl="1" marL="914400" rtl="0" algn="l">
              <a:spcBef>
                <a:spcPts val="0"/>
              </a:spcBef>
              <a:spcAft>
                <a:spcPts val="0"/>
              </a:spcAft>
              <a:buSzPct val="100000"/>
              <a:buFont typeface="Arial"/>
              <a:buChar char="○"/>
            </a:pPr>
            <a:r>
              <a:rPr lang="en">
                <a:latin typeface="Arial"/>
                <a:ea typeface="Arial"/>
                <a:cs typeface="Arial"/>
                <a:sym typeface="Arial"/>
              </a:rPr>
              <a:t>Decimal encoding</a:t>
            </a:r>
            <a:endParaRPr>
              <a:latin typeface="Arial"/>
              <a:ea typeface="Arial"/>
              <a:cs typeface="Arial"/>
              <a:sym typeface="Arial"/>
            </a:endParaRPr>
          </a:p>
          <a:p>
            <a:pPr indent="-304165" lvl="1" marL="914400" rtl="0" algn="l">
              <a:spcBef>
                <a:spcPts val="0"/>
              </a:spcBef>
              <a:spcAft>
                <a:spcPts val="0"/>
              </a:spcAft>
              <a:buSzPct val="100000"/>
              <a:buFont typeface="Arial"/>
              <a:buChar char="○"/>
            </a:pPr>
            <a:r>
              <a:rPr lang="en">
                <a:latin typeface="Arial"/>
                <a:ea typeface="Arial"/>
                <a:cs typeface="Arial"/>
                <a:sym typeface="Arial"/>
              </a:rPr>
              <a:t>One-hot encoding</a:t>
            </a:r>
            <a:endParaRPr>
              <a:latin typeface="Arial"/>
              <a:ea typeface="Arial"/>
              <a:cs typeface="Arial"/>
              <a:sym typeface="Arial"/>
            </a:endParaRPr>
          </a:p>
          <a:p>
            <a:pPr indent="-304165" lvl="1" marL="914400" rtl="0" algn="l">
              <a:spcBef>
                <a:spcPts val="0"/>
              </a:spcBef>
              <a:spcAft>
                <a:spcPts val="0"/>
              </a:spcAft>
              <a:buSzPct val="100000"/>
              <a:buFont typeface="Arial"/>
              <a:buChar char="○"/>
            </a:pPr>
            <a:r>
              <a:rPr lang="en">
                <a:latin typeface="Arial"/>
                <a:ea typeface="Arial"/>
                <a:cs typeface="Arial"/>
                <a:sym typeface="Arial"/>
              </a:rPr>
              <a:t>Numeralization</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a:t>
            </a:r>
            <a:r>
              <a:rPr lang="en"/>
              <a:t>Visualization</a:t>
            </a:r>
            <a:endParaRPr/>
          </a:p>
        </p:txBody>
      </p:sp>
      <p:sp>
        <p:nvSpPr>
          <p:cNvPr id="85" name="Google Shape;85;p1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Yuetong</a:t>
            </a:r>
            <a:endParaRPr/>
          </a:p>
        </p:txBody>
      </p:sp>
      <p:sp>
        <p:nvSpPr>
          <p:cNvPr id="86" name="Google Shape;8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Data</a:t>
            </a:r>
            <a:r>
              <a:rPr lang="en" sz="3600">
                <a:latin typeface="Arial"/>
                <a:ea typeface="Arial"/>
                <a:cs typeface="Arial"/>
                <a:sym typeface="Arial"/>
              </a:rPr>
              <a:t> - </a:t>
            </a:r>
            <a:r>
              <a:rPr lang="en" sz="3200">
                <a:latin typeface="Arial"/>
                <a:ea typeface="Arial"/>
                <a:cs typeface="Arial"/>
                <a:sym typeface="Arial"/>
              </a:rPr>
              <a:t>Visualization</a:t>
            </a:r>
            <a:endParaRPr sz="3200">
              <a:latin typeface="Arial"/>
              <a:ea typeface="Arial"/>
              <a:cs typeface="Arial"/>
              <a:sym typeface="Arial"/>
            </a:endParaRPr>
          </a:p>
        </p:txBody>
      </p:sp>
      <p:pic>
        <p:nvPicPr>
          <p:cNvPr id="92" name="Google Shape;92;p18"/>
          <p:cNvPicPr preferRelativeResize="0"/>
          <p:nvPr/>
        </p:nvPicPr>
        <p:blipFill>
          <a:blip r:embed="rId3">
            <a:alphaModFix/>
          </a:blip>
          <a:stretch>
            <a:fillRect/>
          </a:stretch>
        </p:blipFill>
        <p:spPr>
          <a:xfrm>
            <a:off x="311700" y="969300"/>
            <a:ext cx="4260301" cy="2325016"/>
          </a:xfrm>
          <a:prstGeom prst="rect">
            <a:avLst/>
          </a:prstGeom>
          <a:noFill/>
          <a:ln>
            <a:noFill/>
          </a:ln>
        </p:spPr>
      </p:pic>
      <p:sp>
        <p:nvSpPr>
          <p:cNvPr id="93" name="Google Shape;93;p18"/>
          <p:cNvSpPr txBox="1"/>
          <p:nvPr/>
        </p:nvSpPr>
        <p:spPr>
          <a:xfrm>
            <a:off x="528600" y="3362025"/>
            <a:ext cx="3826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For customers in couple and alone, the spend categories distribution are almost the same.</a:t>
            </a:r>
            <a:endParaRPr/>
          </a:p>
          <a:p>
            <a:pPr indent="-317500" lvl="0" marL="457200" rtl="0" algn="l">
              <a:spcBef>
                <a:spcPts val="0"/>
              </a:spcBef>
              <a:spcAft>
                <a:spcPts val="0"/>
              </a:spcAft>
              <a:buSzPts val="1400"/>
              <a:buChar char="●"/>
            </a:pPr>
            <a:r>
              <a:rPr lang="en"/>
              <a:t>Wines and meat occupy the top 2 largest proportion of purchase.</a:t>
            </a:r>
            <a:endParaRPr/>
          </a:p>
        </p:txBody>
      </p:sp>
      <p:pic>
        <p:nvPicPr>
          <p:cNvPr id="94" name="Google Shape;94;p18"/>
          <p:cNvPicPr preferRelativeResize="0"/>
          <p:nvPr/>
        </p:nvPicPr>
        <p:blipFill>
          <a:blip r:embed="rId4">
            <a:alphaModFix/>
          </a:blip>
          <a:stretch>
            <a:fillRect/>
          </a:stretch>
        </p:blipFill>
        <p:spPr>
          <a:xfrm>
            <a:off x="4691901" y="969300"/>
            <a:ext cx="4260301" cy="2324994"/>
          </a:xfrm>
          <a:prstGeom prst="rect">
            <a:avLst/>
          </a:prstGeom>
          <a:noFill/>
          <a:ln>
            <a:noFill/>
          </a:ln>
        </p:spPr>
      </p:pic>
      <p:sp>
        <p:nvSpPr>
          <p:cNvPr id="95" name="Google Shape;95;p18"/>
          <p:cNvSpPr txBox="1"/>
          <p:nvPr/>
        </p:nvSpPr>
        <p:spPr>
          <a:xfrm>
            <a:off x="4873250" y="3362025"/>
            <a:ext cx="3897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Char char="●"/>
            </a:pPr>
            <a:r>
              <a:rPr lang="en"/>
              <a:t>For </a:t>
            </a:r>
            <a:r>
              <a:rPr lang="en"/>
              <a:t>the first four education levels’ customers, t</a:t>
            </a:r>
            <a:r>
              <a:rPr lang="en"/>
              <a:t>he spend categories distribution are also almost the same. </a:t>
            </a:r>
            <a:endParaRPr/>
          </a:p>
          <a:p>
            <a:pPr indent="-317500" lvl="0" marL="457200" rtl="0" algn="l">
              <a:spcBef>
                <a:spcPts val="0"/>
              </a:spcBef>
              <a:spcAft>
                <a:spcPts val="0"/>
              </a:spcAft>
              <a:buClr>
                <a:srgbClr val="000000"/>
              </a:buClr>
              <a:buSzPts val="1400"/>
              <a:buChar char="●"/>
            </a:pPr>
            <a:r>
              <a:rPr lang="en"/>
              <a:t>Wines and meat are still the top 2 purchase.</a:t>
            </a:r>
            <a:endParaRPr/>
          </a:p>
          <a:p>
            <a:pPr indent="-317500" lvl="0" marL="457200" rtl="0" algn="l">
              <a:spcBef>
                <a:spcPts val="0"/>
              </a:spcBef>
              <a:spcAft>
                <a:spcPts val="0"/>
              </a:spcAft>
              <a:buClr>
                <a:srgbClr val="000000"/>
              </a:buClr>
              <a:buSzPts val="1400"/>
              <a:buChar char="●"/>
            </a:pPr>
            <a:r>
              <a:rPr lang="en"/>
              <a:t>B</a:t>
            </a:r>
            <a:r>
              <a:rPr lang="en"/>
              <a:t>asic consumers spend almost nothing.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latin typeface="Arial"/>
                <a:ea typeface="Arial"/>
                <a:cs typeface="Arial"/>
                <a:sym typeface="Arial"/>
              </a:rPr>
              <a:t>Data</a:t>
            </a:r>
            <a:r>
              <a:rPr lang="en" sz="3600">
                <a:latin typeface="Arial"/>
                <a:ea typeface="Arial"/>
                <a:cs typeface="Arial"/>
                <a:sym typeface="Arial"/>
              </a:rPr>
              <a:t> - </a:t>
            </a:r>
            <a:r>
              <a:rPr lang="en" sz="3200">
                <a:latin typeface="Arial"/>
                <a:ea typeface="Arial"/>
                <a:cs typeface="Arial"/>
                <a:sym typeface="Arial"/>
              </a:rPr>
              <a:t>Visualization</a:t>
            </a:r>
            <a:endParaRPr>
              <a:latin typeface="Arial"/>
              <a:ea typeface="Arial"/>
              <a:cs typeface="Arial"/>
              <a:sym typeface="Arial"/>
            </a:endParaRPr>
          </a:p>
        </p:txBody>
      </p:sp>
      <p:sp>
        <p:nvSpPr>
          <p:cNvPr id="101" name="Google Shape;101;p19"/>
          <p:cNvSpPr txBox="1"/>
          <p:nvPr/>
        </p:nvSpPr>
        <p:spPr>
          <a:xfrm>
            <a:off x="311700" y="3427775"/>
            <a:ext cx="3781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Char char="●"/>
            </a:pPr>
            <a:r>
              <a:rPr lang="en"/>
              <a:t>For both </a:t>
            </a:r>
            <a:r>
              <a:rPr lang="en"/>
              <a:t>elderly and young and middle aged customers, t</a:t>
            </a:r>
            <a:r>
              <a:rPr lang="en"/>
              <a:t>he purchase channel distribution are almost the same. </a:t>
            </a:r>
            <a:endParaRPr/>
          </a:p>
          <a:p>
            <a:pPr indent="-317500" lvl="0" marL="457200" rtl="0" algn="l">
              <a:spcBef>
                <a:spcPts val="0"/>
              </a:spcBef>
              <a:spcAft>
                <a:spcPts val="0"/>
              </a:spcAft>
              <a:buClr>
                <a:srgbClr val="000000"/>
              </a:buClr>
              <a:buSzPts val="1400"/>
              <a:buChar char="●"/>
            </a:pPr>
            <a:r>
              <a:rPr lang="en"/>
              <a:t>Most customers chose purchase in store.</a:t>
            </a:r>
            <a:endParaRPr/>
          </a:p>
        </p:txBody>
      </p:sp>
      <p:sp>
        <p:nvSpPr>
          <p:cNvPr id="102" name="Google Shape;102;p19"/>
          <p:cNvSpPr txBox="1"/>
          <p:nvPr/>
        </p:nvSpPr>
        <p:spPr>
          <a:xfrm>
            <a:off x="4572000" y="3353350"/>
            <a:ext cx="4380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Char char="●"/>
            </a:pPr>
            <a:r>
              <a:rPr lang="en"/>
              <a:t>The purchase channel distribution of first four education levels’ customer is also almost the same. Basic customers have very little purchase. And graduation customers have the most.</a:t>
            </a:r>
            <a:endParaRPr/>
          </a:p>
          <a:p>
            <a:pPr indent="-317500" lvl="0" marL="457200" rtl="0" algn="l">
              <a:spcBef>
                <a:spcPts val="0"/>
              </a:spcBef>
              <a:spcAft>
                <a:spcPts val="0"/>
              </a:spcAft>
              <a:buClr>
                <a:srgbClr val="000000"/>
              </a:buClr>
              <a:buSzPts val="1400"/>
              <a:buChar char="●"/>
            </a:pPr>
            <a:r>
              <a:rPr lang="en"/>
              <a:t>Similarly, most customers chose purchase in store.</a:t>
            </a:r>
            <a:endParaRPr/>
          </a:p>
        </p:txBody>
      </p:sp>
      <p:pic>
        <p:nvPicPr>
          <p:cNvPr id="103" name="Google Shape;103;p19"/>
          <p:cNvPicPr preferRelativeResize="0"/>
          <p:nvPr/>
        </p:nvPicPr>
        <p:blipFill>
          <a:blip r:embed="rId3">
            <a:alphaModFix/>
          </a:blip>
          <a:stretch>
            <a:fillRect/>
          </a:stretch>
        </p:blipFill>
        <p:spPr>
          <a:xfrm>
            <a:off x="236100" y="1132313"/>
            <a:ext cx="4173205" cy="2105525"/>
          </a:xfrm>
          <a:prstGeom prst="rect">
            <a:avLst/>
          </a:prstGeom>
          <a:noFill/>
          <a:ln>
            <a:noFill/>
          </a:ln>
        </p:spPr>
      </p:pic>
      <p:pic>
        <p:nvPicPr>
          <p:cNvPr id="104" name="Google Shape;104;p19"/>
          <p:cNvPicPr preferRelativeResize="0"/>
          <p:nvPr/>
        </p:nvPicPr>
        <p:blipFill>
          <a:blip r:embed="rId4">
            <a:alphaModFix/>
          </a:blip>
          <a:stretch>
            <a:fillRect/>
          </a:stretch>
        </p:blipFill>
        <p:spPr>
          <a:xfrm>
            <a:off x="4691925" y="1169850"/>
            <a:ext cx="4260299" cy="20747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latin typeface="Arial"/>
                <a:ea typeface="Arial"/>
                <a:cs typeface="Arial"/>
                <a:sym typeface="Arial"/>
              </a:rPr>
              <a:t>Data</a:t>
            </a:r>
            <a:r>
              <a:rPr lang="en" sz="3600">
                <a:latin typeface="Arial"/>
                <a:ea typeface="Arial"/>
                <a:cs typeface="Arial"/>
                <a:sym typeface="Arial"/>
              </a:rPr>
              <a:t> - </a:t>
            </a:r>
            <a:r>
              <a:rPr lang="en" sz="3200">
                <a:latin typeface="Arial"/>
                <a:ea typeface="Arial"/>
                <a:cs typeface="Arial"/>
                <a:sym typeface="Arial"/>
              </a:rPr>
              <a:t>Visualization</a:t>
            </a:r>
            <a:endParaRPr>
              <a:latin typeface="Arial"/>
              <a:ea typeface="Arial"/>
              <a:cs typeface="Arial"/>
              <a:sym typeface="Arial"/>
            </a:endParaRPr>
          </a:p>
        </p:txBody>
      </p:sp>
      <p:pic>
        <p:nvPicPr>
          <p:cNvPr id="110" name="Google Shape;110;p20"/>
          <p:cNvPicPr preferRelativeResize="0"/>
          <p:nvPr/>
        </p:nvPicPr>
        <p:blipFill rotWithShape="1">
          <a:blip r:embed="rId3">
            <a:alphaModFix/>
          </a:blip>
          <a:srcRect b="0" l="0" r="0" t="0"/>
          <a:stretch/>
        </p:blipFill>
        <p:spPr>
          <a:xfrm>
            <a:off x="213225" y="1089625"/>
            <a:ext cx="3631396" cy="1981800"/>
          </a:xfrm>
          <a:prstGeom prst="rect">
            <a:avLst/>
          </a:prstGeom>
          <a:noFill/>
          <a:ln>
            <a:noFill/>
          </a:ln>
        </p:spPr>
      </p:pic>
      <p:sp>
        <p:nvSpPr>
          <p:cNvPr id="111" name="Google Shape;111;p20"/>
          <p:cNvSpPr txBox="1"/>
          <p:nvPr/>
        </p:nvSpPr>
        <p:spPr>
          <a:xfrm>
            <a:off x="4223750" y="3356000"/>
            <a:ext cx="4224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better the diploma is, the higher the average income. The same trend applies to average spending.</a:t>
            </a:r>
            <a:endParaRPr/>
          </a:p>
          <a:p>
            <a:pPr indent="-317500" lvl="0" marL="457200" rtl="0" algn="l">
              <a:spcBef>
                <a:spcPts val="0"/>
              </a:spcBef>
              <a:spcAft>
                <a:spcPts val="0"/>
              </a:spcAft>
              <a:buSzPts val="1400"/>
              <a:buChar char="●"/>
            </a:pPr>
            <a:r>
              <a:rPr lang="en"/>
              <a:t>Spending seems to be positively correlated with the income.</a:t>
            </a:r>
            <a:endParaRPr/>
          </a:p>
        </p:txBody>
      </p:sp>
      <p:pic>
        <p:nvPicPr>
          <p:cNvPr id="112" name="Google Shape;112;p20"/>
          <p:cNvPicPr preferRelativeResize="0"/>
          <p:nvPr/>
        </p:nvPicPr>
        <p:blipFill rotWithShape="1">
          <a:blip r:embed="rId4">
            <a:alphaModFix/>
          </a:blip>
          <a:srcRect b="0" l="0" r="0" t="0"/>
          <a:stretch/>
        </p:blipFill>
        <p:spPr>
          <a:xfrm>
            <a:off x="213213" y="2996150"/>
            <a:ext cx="3631432" cy="1981800"/>
          </a:xfrm>
          <a:prstGeom prst="rect">
            <a:avLst/>
          </a:prstGeom>
          <a:noFill/>
          <a:ln>
            <a:noFill/>
          </a:ln>
        </p:spPr>
      </p:pic>
      <p:pic>
        <p:nvPicPr>
          <p:cNvPr id="113" name="Google Shape;113;p20"/>
          <p:cNvPicPr preferRelativeResize="0"/>
          <p:nvPr/>
        </p:nvPicPr>
        <p:blipFill rotWithShape="1">
          <a:blip r:embed="rId5">
            <a:alphaModFix/>
          </a:blip>
          <a:srcRect b="7788" l="3484" r="0" t="5774"/>
          <a:stretch/>
        </p:blipFill>
        <p:spPr>
          <a:xfrm>
            <a:off x="4268500" y="820550"/>
            <a:ext cx="4605527" cy="225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latin typeface="Arial"/>
                <a:ea typeface="Arial"/>
                <a:cs typeface="Arial"/>
                <a:sym typeface="Arial"/>
              </a:rPr>
              <a:t>Data</a:t>
            </a:r>
            <a:r>
              <a:rPr lang="en" sz="3600">
                <a:latin typeface="Arial"/>
                <a:ea typeface="Arial"/>
                <a:cs typeface="Arial"/>
                <a:sym typeface="Arial"/>
              </a:rPr>
              <a:t> - </a:t>
            </a:r>
            <a:r>
              <a:rPr lang="en" sz="3200">
                <a:latin typeface="Arial"/>
                <a:ea typeface="Arial"/>
                <a:cs typeface="Arial"/>
                <a:sym typeface="Arial"/>
              </a:rPr>
              <a:t>Visualization</a:t>
            </a:r>
            <a:endParaRPr>
              <a:latin typeface="Arial"/>
              <a:ea typeface="Arial"/>
              <a:cs typeface="Arial"/>
              <a:sym typeface="Arial"/>
            </a:endParaRPr>
          </a:p>
        </p:txBody>
      </p:sp>
      <p:grpSp>
        <p:nvGrpSpPr>
          <p:cNvPr id="119" name="Google Shape;119;p21"/>
          <p:cNvGrpSpPr/>
          <p:nvPr/>
        </p:nvGrpSpPr>
        <p:grpSpPr>
          <a:xfrm>
            <a:off x="748276" y="1017458"/>
            <a:ext cx="7567465" cy="2254811"/>
            <a:chOff x="311700" y="1097225"/>
            <a:chExt cx="6661501" cy="2016826"/>
          </a:xfrm>
        </p:grpSpPr>
        <p:pic>
          <p:nvPicPr>
            <p:cNvPr id="120" name="Google Shape;120;p21"/>
            <p:cNvPicPr preferRelativeResize="0"/>
            <p:nvPr/>
          </p:nvPicPr>
          <p:blipFill rotWithShape="1">
            <a:blip r:embed="rId3">
              <a:alphaModFix/>
            </a:blip>
            <a:srcRect b="14617" l="26389" r="25655" t="0"/>
            <a:stretch/>
          </p:blipFill>
          <p:spPr>
            <a:xfrm>
              <a:off x="2589295" y="1097225"/>
              <a:ext cx="2075498" cy="2016826"/>
            </a:xfrm>
            <a:prstGeom prst="rect">
              <a:avLst/>
            </a:prstGeom>
            <a:noFill/>
            <a:ln>
              <a:noFill/>
            </a:ln>
          </p:spPr>
        </p:pic>
        <p:pic>
          <p:nvPicPr>
            <p:cNvPr id="121" name="Google Shape;121;p21"/>
            <p:cNvPicPr preferRelativeResize="0"/>
            <p:nvPr/>
          </p:nvPicPr>
          <p:blipFill rotWithShape="1">
            <a:blip r:embed="rId4">
              <a:alphaModFix/>
            </a:blip>
            <a:srcRect b="13391" l="28444" r="28833" t="3840"/>
            <a:stretch/>
          </p:blipFill>
          <p:spPr>
            <a:xfrm>
              <a:off x="5065675" y="1097225"/>
              <a:ext cx="1907526" cy="2016826"/>
            </a:xfrm>
            <a:prstGeom prst="rect">
              <a:avLst/>
            </a:prstGeom>
            <a:noFill/>
            <a:ln>
              <a:noFill/>
            </a:ln>
          </p:spPr>
        </p:pic>
        <p:pic>
          <p:nvPicPr>
            <p:cNvPr id="122" name="Google Shape;122;p21"/>
            <p:cNvPicPr preferRelativeResize="0"/>
            <p:nvPr/>
          </p:nvPicPr>
          <p:blipFill rotWithShape="1">
            <a:blip r:embed="rId5">
              <a:alphaModFix/>
            </a:blip>
            <a:srcRect b="14205" l="29332" r="28943" t="3631"/>
            <a:stretch/>
          </p:blipFill>
          <p:spPr>
            <a:xfrm>
              <a:off x="311700" y="1097225"/>
              <a:ext cx="1876713" cy="2016826"/>
            </a:xfrm>
            <a:prstGeom prst="rect">
              <a:avLst/>
            </a:prstGeom>
            <a:noFill/>
            <a:ln>
              <a:noFill/>
            </a:ln>
          </p:spPr>
        </p:pic>
      </p:grpSp>
      <p:sp>
        <p:nvSpPr>
          <p:cNvPr id="123" name="Google Shape;123;p21"/>
          <p:cNvSpPr txBox="1"/>
          <p:nvPr/>
        </p:nvSpPr>
        <p:spPr>
          <a:xfrm>
            <a:off x="670700" y="3368350"/>
            <a:ext cx="78036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Char char="●"/>
            </a:pPr>
            <a:r>
              <a:rPr lang="en"/>
              <a:t>The distribution of education seems to be identical for the two population In couple and Alone. We could be tempted to believe that there is no correlation between education and the marital status.</a:t>
            </a:r>
            <a:endParaRPr/>
          </a:p>
          <a:p>
            <a:pPr indent="-317500" lvl="0" marL="457200" marR="0" rtl="0" algn="l">
              <a:lnSpc>
                <a:spcPct val="100000"/>
              </a:lnSpc>
              <a:spcBef>
                <a:spcPts val="0"/>
              </a:spcBef>
              <a:spcAft>
                <a:spcPts val="0"/>
              </a:spcAft>
              <a:buSzPts val="1400"/>
              <a:buChar char="●"/>
            </a:pPr>
            <a:r>
              <a:rPr lang="en"/>
              <a:t>People with high income and spending are largely representing the population who has no child. People having at least 1 child are mainly represented by people with low income. We could be tempted to believe that people having a high income tend to not have a child.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