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4" autoAdjust="0"/>
    <p:restoredTop sz="94660"/>
  </p:normalViewPr>
  <p:slideViewPr>
    <p:cSldViewPr snapToGrid="0">
      <p:cViewPr varScale="1">
        <p:scale>
          <a:sx n="111" d="100"/>
          <a:sy n="111" d="100"/>
        </p:scale>
        <p:origin x="4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EBE4C-18AD-40AD-804B-698BBB3B24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219918E-87E2-4405-ACB0-DAD203603D53}">
      <dgm:prSet phldrT="[Text]" custT="1"/>
      <dgm:spPr>
        <a:xfrm>
          <a:off x="116421" y="166784"/>
          <a:ext cx="2316494"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Arial"/>
              <a:ea typeface="+mn-ea"/>
              <a:cs typeface="+mn-cs"/>
            </a:rPr>
            <a:t>Missing Value Analysis</a:t>
          </a:r>
        </a:p>
      </dgm:t>
    </dgm:pt>
    <dgm:pt modelId="{136A866C-3C5F-420C-BC75-E9A96CEE0832}" type="parTrans" cxnId="{3298765D-096E-4206-A216-B41DC7A29CC5}">
      <dgm:prSet/>
      <dgm:spPr/>
      <dgm:t>
        <a:bodyPr/>
        <a:lstStyle/>
        <a:p>
          <a:endParaRPr lang="en-US"/>
        </a:p>
      </dgm:t>
    </dgm:pt>
    <dgm:pt modelId="{A5C71D36-7B55-4579-A848-52AB0E312303}" type="sibTrans" cxnId="{3298765D-096E-4206-A216-B41DC7A29CC5}">
      <dgm:prSet/>
      <dgm:spPr/>
      <dgm:t>
        <a:bodyPr/>
        <a:lstStyle/>
        <a:p>
          <a:endParaRPr lang="en-US"/>
        </a:p>
      </dgm:t>
    </dgm:pt>
    <dgm:pt modelId="{4D111465-F568-4657-9F95-B96E83943156}">
      <dgm:prSet phldrT="[Text]" custT="1"/>
      <dgm:spPr>
        <a:xfrm>
          <a:off x="103894" y="705740"/>
          <a:ext cx="2316494"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Arial"/>
              <a:ea typeface="+mn-ea"/>
              <a:cs typeface="+mn-cs"/>
            </a:rPr>
            <a:t>Data Cleaning</a:t>
          </a:r>
        </a:p>
      </dgm:t>
    </dgm:pt>
    <dgm:pt modelId="{E62BA255-8EBA-4538-A5AA-1BC73A192080}" type="parTrans" cxnId="{4C0C9AFD-6EDD-43D1-BD96-B6BD6CB6F62F}">
      <dgm:prSet/>
      <dgm:spPr/>
      <dgm:t>
        <a:bodyPr/>
        <a:lstStyle/>
        <a:p>
          <a:endParaRPr lang="en-US"/>
        </a:p>
      </dgm:t>
    </dgm:pt>
    <dgm:pt modelId="{D49082CE-BAB4-4E92-B44F-42181129B614}" type="sibTrans" cxnId="{4C0C9AFD-6EDD-43D1-BD96-B6BD6CB6F62F}">
      <dgm:prSet/>
      <dgm:spPr/>
      <dgm:t>
        <a:bodyPr/>
        <a:lstStyle/>
        <a:p>
          <a:endParaRPr lang="en-US"/>
        </a:p>
      </dgm:t>
    </dgm:pt>
    <dgm:pt modelId="{4A39F4EE-2B27-423D-82D4-D328282F2035}">
      <dgm:prSet phldrT="[Text]"/>
      <dgm:spPr>
        <a:xfrm>
          <a:off x="103298" y="1243514"/>
          <a:ext cx="2316494"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Arial"/>
              <a:ea typeface="+mn-ea"/>
              <a:cs typeface="+mn-cs"/>
            </a:rPr>
            <a:t>Object to numerical conversion</a:t>
          </a:r>
        </a:p>
      </dgm:t>
    </dgm:pt>
    <dgm:pt modelId="{A2F483D2-EB87-44E6-ABE7-A6E1C85BA4BE}" type="parTrans" cxnId="{1E000369-9C0E-44B8-9689-75724C661EFF}">
      <dgm:prSet/>
      <dgm:spPr/>
      <dgm:t>
        <a:bodyPr/>
        <a:lstStyle/>
        <a:p>
          <a:endParaRPr lang="en-US"/>
        </a:p>
      </dgm:t>
    </dgm:pt>
    <dgm:pt modelId="{6EA0332B-4272-4966-ABF1-0F0C72068704}" type="sibTrans" cxnId="{1E000369-9C0E-44B8-9689-75724C661EFF}">
      <dgm:prSet/>
      <dgm:spPr/>
      <dgm:t>
        <a:bodyPr/>
        <a:lstStyle/>
        <a:p>
          <a:endParaRPr lang="en-US"/>
        </a:p>
      </dgm:t>
    </dgm:pt>
    <dgm:pt modelId="{DDA901AB-E587-4977-A6FD-602569760594}" type="pres">
      <dgm:prSet presAssocID="{D8DEBE4C-18AD-40AD-804B-698BBB3B24A4}" presName="linear" presStyleCnt="0">
        <dgm:presLayoutVars>
          <dgm:dir/>
          <dgm:animLvl val="lvl"/>
          <dgm:resizeHandles val="exact"/>
        </dgm:presLayoutVars>
      </dgm:prSet>
      <dgm:spPr/>
    </dgm:pt>
    <dgm:pt modelId="{35A9A5F7-1E86-4A7F-82D7-C2334EC72910}" type="pres">
      <dgm:prSet presAssocID="{9219918E-87E2-4405-ACB0-DAD203603D53}" presName="parentLin" presStyleCnt="0"/>
      <dgm:spPr/>
    </dgm:pt>
    <dgm:pt modelId="{C31CAB81-BDB7-4833-AEDF-F80CF286C1B8}" type="pres">
      <dgm:prSet presAssocID="{9219918E-87E2-4405-ACB0-DAD203603D53}" presName="parentLeftMargin" presStyleLbl="node1" presStyleIdx="0" presStyleCnt="3"/>
      <dgm:spPr/>
    </dgm:pt>
    <dgm:pt modelId="{605C3242-8E06-45D3-AC27-343E80059B29}" type="pres">
      <dgm:prSet presAssocID="{9219918E-87E2-4405-ACB0-DAD203603D53}" presName="parentText" presStyleLbl="node1" presStyleIdx="0" presStyleCnt="3" custScaleX="142857" custLinFactNeighborX="515" custLinFactNeighborY="33339">
        <dgm:presLayoutVars>
          <dgm:chMax val="0"/>
          <dgm:bulletEnabled val="1"/>
        </dgm:presLayoutVars>
      </dgm:prSet>
      <dgm:spPr/>
    </dgm:pt>
    <dgm:pt modelId="{EF416702-898B-4DD2-B154-B3ADF30A4838}" type="pres">
      <dgm:prSet presAssocID="{9219918E-87E2-4405-ACB0-DAD203603D53}" presName="negativeSpace" presStyleCnt="0"/>
      <dgm:spPr/>
    </dgm:pt>
    <dgm:pt modelId="{2EEE3FB5-C974-4FFD-9753-53A569A489D2}" type="pres">
      <dgm:prSet presAssocID="{9219918E-87E2-4405-ACB0-DAD203603D53}" presName="childText" presStyleLbl="conFgAcc1" presStyleIdx="0" presStyleCnt="3">
        <dgm:presLayoutVars>
          <dgm:bulletEnabled val="1"/>
        </dgm:presLayoutVars>
      </dgm:prSet>
      <dgm:spPr>
        <a:xfrm>
          <a:off x="0" y="225804"/>
          <a:ext cx="2432916"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gm:spPr>
    </dgm:pt>
    <dgm:pt modelId="{F0CD8C87-762C-46D8-AE51-A11719C5C48A}" type="pres">
      <dgm:prSet presAssocID="{A5C71D36-7B55-4579-A848-52AB0E312303}" presName="spaceBetweenRectangles" presStyleCnt="0"/>
      <dgm:spPr/>
    </dgm:pt>
    <dgm:pt modelId="{BF99B428-87F8-4169-9001-97A6522BAE04}" type="pres">
      <dgm:prSet presAssocID="{4D111465-F568-4657-9F95-B96E83943156}" presName="parentLin" presStyleCnt="0"/>
      <dgm:spPr/>
    </dgm:pt>
    <dgm:pt modelId="{37ABCC9A-03EA-4A8F-9A19-1E531D555D7F}" type="pres">
      <dgm:prSet presAssocID="{4D111465-F568-4657-9F95-B96E83943156}" presName="parentLeftMargin" presStyleLbl="node1" presStyleIdx="0" presStyleCnt="3"/>
      <dgm:spPr/>
    </dgm:pt>
    <dgm:pt modelId="{9ED487F7-AC14-488F-973F-CFE887854425}" type="pres">
      <dgm:prSet presAssocID="{4D111465-F568-4657-9F95-B96E83943156}" presName="parentText" presStyleLbl="node1" presStyleIdx="1" presStyleCnt="3" custScaleX="142857" custLinFactNeighborX="-10300" custLinFactNeighborY="31825">
        <dgm:presLayoutVars>
          <dgm:chMax val="0"/>
          <dgm:bulletEnabled val="1"/>
        </dgm:presLayoutVars>
      </dgm:prSet>
      <dgm:spPr/>
    </dgm:pt>
    <dgm:pt modelId="{C20B0331-00A2-48DD-A394-11FFC759F5B5}" type="pres">
      <dgm:prSet presAssocID="{4D111465-F568-4657-9F95-B96E83943156}" presName="negativeSpace" presStyleCnt="0"/>
      <dgm:spPr/>
    </dgm:pt>
    <dgm:pt modelId="{39C5869F-9DB0-4468-983A-D708363EB2D0}" type="pres">
      <dgm:prSet presAssocID="{4D111465-F568-4657-9F95-B96E83943156}" presName="childText" presStyleLbl="conFgAcc1" presStyleIdx="1" presStyleCnt="3">
        <dgm:presLayoutVars>
          <dgm:bulletEnabled val="1"/>
        </dgm:presLayoutVars>
      </dgm:prSet>
      <dgm:spPr>
        <a:xfrm>
          <a:off x="0" y="770124"/>
          <a:ext cx="2432916"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gm:spPr>
    </dgm:pt>
    <dgm:pt modelId="{40034462-338C-4E4D-AB9A-E03E53328413}" type="pres">
      <dgm:prSet presAssocID="{D49082CE-BAB4-4E92-B44F-42181129B614}" presName="spaceBetweenRectangles" presStyleCnt="0"/>
      <dgm:spPr/>
    </dgm:pt>
    <dgm:pt modelId="{CA49E294-7069-49D4-BE03-D3CB5F210BDC}" type="pres">
      <dgm:prSet presAssocID="{4A39F4EE-2B27-423D-82D4-D328282F2035}" presName="parentLin" presStyleCnt="0"/>
      <dgm:spPr/>
    </dgm:pt>
    <dgm:pt modelId="{89B06E5A-87D3-4B91-95DC-9558164F9CA7}" type="pres">
      <dgm:prSet presAssocID="{4A39F4EE-2B27-423D-82D4-D328282F2035}" presName="parentLeftMargin" presStyleLbl="node1" presStyleIdx="1" presStyleCnt="3"/>
      <dgm:spPr/>
    </dgm:pt>
    <dgm:pt modelId="{590B96A8-C58B-46B3-BAEC-0F6A461736F2}" type="pres">
      <dgm:prSet presAssocID="{4A39F4EE-2B27-423D-82D4-D328282F2035}" presName="parentText" presStyleLbl="node1" presStyleIdx="2" presStyleCnt="3" custScaleX="142857" custLinFactNeighborX="-10815" custLinFactNeighborY="29977">
        <dgm:presLayoutVars>
          <dgm:chMax val="0"/>
          <dgm:bulletEnabled val="1"/>
        </dgm:presLayoutVars>
      </dgm:prSet>
      <dgm:spPr/>
    </dgm:pt>
    <dgm:pt modelId="{27E53333-3C44-4249-AB73-33481A598709}" type="pres">
      <dgm:prSet presAssocID="{4A39F4EE-2B27-423D-82D4-D328282F2035}" presName="negativeSpace" presStyleCnt="0"/>
      <dgm:spPr/>
    </dgm:pt>
    <dgm:pt modelId="{E5BC4E67-CF2D-4C55-9930-DF1594F082DE}" type="pres">
      <dgm:prSet presAssocID="{4A39F4EE-2B27-423D-82D4-D328282F2035}" presName="childText" presStyleLbl="conFgAcc1" presStyleIdx="2" presStyleCnt="3">
        <dgm:presLayoutVars>
          <dgm:bulletEnabled val="1"/>
        </dgm:presLayoutVars>
      </dgm:prSet>
      <dgm:spPr>
        <a:xfrm>
          <a:off x="0" y="1314443"/>
          <a:ext cx="2432916"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gm:spPr>
    </dgm:pt>
  </dgm:ptLst>
  <dgm:cxnLst>
    <dgm:cxn modelId="{E8586419-C400-41B1-80D8-E1F53365E5AB}" type="presOf" srcId="{D8DEBE4C-18AD-40AD-804B-698BBB3B24A4}" destId="{DDA901AB-E587-4977-A6FD-602569760594}" srcOrd="0" destOrd="0" presId="urn:microsoft.com/office/officeart/2005/8/layout/list1"/>
    <dgm:cxn modelId="{55F19820-0171-4AA9-A593-E19A35095073}" type="presOf" srcId="{4D111465-F568-4657-9F95-B96E83943156}" destId="{37ABCC9A-03EA-4A8F-9A19-1E531D555D7F}" srcOrd="0" destOrd="0" presId="urn:microsoft.com/office/officeart/2005/8/layout/list1"/>
    <dgm:cxn modelId="{3298765D-096E-4206-A216-B41DC7A29CC5}" srcId="{D8DEBE4C-18AD-40AD-804B-698BBB3B24A4}" destId="{9219918E-87E2-4405-ACB0-DAD203603D53}" srcOrd="0" destOrd="0" parTransId="{136A866C-3C5F-420C-BC75-E9A96CEE0832}" sibTransId="{A5C71D36-7B55-4579-A848-52AB0E312303}"/>
    <dgm:cxn modelId="{1E000369-9C0E-44B8-9689-75724C661EFF}" srcId="{D8DEBE4C-18AD-40AD-804B-698BBB3B24A4}" destId="{4A39F4EE-2B27-423D-82D4-D328282F2035}" srcOrd="2" destOrd="0" parTransId="{A2F483D2-EB87-44E6-ABE7-A6E1C85BA4BE}" sibTransId="{6EA0332B-4272-4966-ABF1-0F0C72068704}"/>
    <dgm:cxn modelId="{B740054A-1DAE-4CC1-B5BD-1B9DCA6CE836}" type="presOf" srcId="{9219918E-87E2-4405-ACB0-DAD203603D53}" destId="{C31CAB81-BDB7-4833-AEDF-F80CF286C1B8}" srcOrd="0" destOrd="0" presId="urn:microsoft.com/office/officeart/2005/8/layout/list1"/>
    <dgm:cxn modelId="{B9B3F2A0-7CEA-47C6-9089-53A4BFE8543E}" type="presOf" srcId="{9219918E-87E2-4405-ACB0-DAD203603D53}" destId="{605C3242-8E06-45D3-AC27-343E80059B29}" srcOrd="1" destOrd="0" presId="urn:microsoft.com/office/officeart/2005/8/layout/list1"/>
    <dgm:cxn modelId="{94889CAF-2C7F-42A6-ABEC-26F67D93E082}" type="presOf" srcId="{4A39F4EE-2B27-423D-82D4-D328282F2035}" destId="{590B96A8-C58B-46B3-BAEC-0F6A461736F2}" srcOrd="1" destOrd="0" presId="urn:microsoft.com/office/officeart/2005/8/layout/list1"/>
    <dgm:cxn modelId="{7B27B3D5-8AD6-42A3-A8A5-E83C965D9F33}" type="presOf" srcId="{4D111465-F568-4657-9F95-B96E83943156}" destId="{9ED487F7-AC14-488F-973F-CFE887854425}" srcOrd="1" destOrd="0" presId="urn:microsoft.com/office/officeart/2005/8/layout/list1"/>
    <dgm:cxn modelId="{21DAFDE8-5880-4C1A-A87E-F9B7F1259BA1}" type="presOf" srcId="{4A39F4EE-2B27-423D-82D4-D328282F2035}" destId="{89B06E5A-87D3-4B91-95DC-9558164F9CA7}" srcOrd="0" destOrd="0" presId="urn:microsoft.com/office/officeart/2005/8/layout/list1"/>
    <dgm:cxn modelId="{4C0C9AFD-6EDD-43D1-BD96-B6BD6CB6F62F}" srcId="{D8DEBE4C-18AD-40AD-804B-698BBB3B24A4}" destId="{4D111465-F568-4657-9F95-B96E83943156}" srcOrd="1" destOrd="0" parTransId="{E62BA255-8EBA-4538-A5AA-1BC73A192080}" sibTransId="{D49082CE-BAB4-4E92-B44F-42181129B614}"/>
    <dgm:cxn modelId="{F07DBF26-D169-445F-9D12-918050713282}" type="presParOf" srcId="{DDA901AB-E587-4977-A6FD-602569760594}" destId="{35A9A5F7-1E86-4A7F-82D7-C2334EC72910}" srcOrd="0" destOrd="0" presId="urn:microsoft.com/office/officeart/2005/8/layout/list1"/>
    <dgm:cxn modelId="{18CDE623-72D2-4AAF-A2E4-A312EC9A4BE1}" type="presParOf" srcId="{35A9A5F7-1E86-4A7F-82D7-C2334EC72910}" destId="{C31CAB81-BDB7-4833-AEDF-F80CF286C1B8}" srcOrd="0" destOrd="0" presId="urn:microsoft.com/office/officeart/2005/8/layout/list1"/>
    <dgm:cxn modelId="{A9060930-D62A-4763-94C1-6DF21F4C62B9}" type="presParOf" srcId="{35A9A5F7-1E86-4A7F-82D7-C2334EC72910}" destId="{605C3242-8E06-45D3-AC27-343E80059B29}" srcOrd="1" destOrd="0" presId="urn:microsoft.com/office/officeart/2005/8/layout/list1"/>
    <dgm:cxn modelId="{201552B9-C232-4668-A2A4-AB94389F4693}" type="presParOf" srcId="{DDA901AB-E587-4977-A6FD-602569760594}" destId="{EF416702-898B-4DD2-B154-B3ADF30A4838}" srcOrd="1" destOrd="0" presId="urn:microsoft.com/office/officeart/2005/8/layout/list1"/>
    <dgm:cxn modelId="{3FCBD6D6-9CE1-45E0-A43C-667F7C1348A6}" type="presParOf" srcId="{DDA901AB-E587-4977-A6FD-602569760594}" destId="{2EEE3FB5-C974-4FFD-9753-53A569A489D2}" srcOrd="2" destOrd="0" presId="urn:microsoft.com/office/officeart/2005/8/layout/list1"/>
    <dgm:cxn modelId="{20C107C1-8F75-4EDE-8771-EAC76728B1FB}" type="presParOf" srcId="{DDA901AB-E587-4977-A6FD-602569760594}" destId="{F0CD8C87-762C-46D8-AE51-A11719C5C48A}" srcOrd="3" destOrd="0" presId="urn:microsoft.com/office/officeart/2005/8/layout/list1"/>
    <dgm:cxn modelId="{5A59B515-B443-402C-BD13-74ED6A7871DE}" type="presParOf" srcId="{DDA901AB-E587-4977-A6FD-602569760594}" destId="{BF99B428-87F8-4169-9001-97A6522BAE04}" srcOrd="4" destOrd="0" presId="urn:microsoft.com/office/officeart/2005/8/layout/list1"/>
    <dgm:cxn modelId="{6C1FD775-DCD0-4B5B-8C67-230047ECAEC4}" type="presParOf" srcId="{BF99B428-87F8-4169-9001-97A6522BAE04}" destId="{37ABCC9A-03EA-4A8F-9A19-1E531D555D7F}" srcOrd="0" destOrd="0" presId="urn:microsoft.com/office/officeart/2005/8/layout/list1"/>
    <dgm:cxn modelId="{310AA09D-7E09-4775-A905-8A2FF90C8A04}" type="presParOf" srcId="{BF99B428-87F8-4169-9001-97A6522BAE04}" destId="{9ED487F7-AC14-488F-973F-CFE887854425}" srcOrd="1" destOrd="0" presId="urn:microsoft.com/office/officeart/2005/8/layout/list1"/>
    <dgm:cxn modelId="{1F27EF1A-4AEF-493B-BB19-6EA1052D2AB5}" type="presParOf" srcId="{DDA901AB-E587-4977-A6FD-602569760594}" destId="{C20B0331-00A2-48DD-A394-11FFC759F5B5}" srcOrd="5" destOrd="0" presId="urn:microsoft.com/office/officeart/2005/8/layout/list1"/>
    <dgm:cxn modelId="{F1DDB548-F422-4F2E-A8B0-1B5D8A73F523}" type="presParOf" srcId="{DDA901AB-E587-4977-A6FD-602569760594}" destId="{39C5869F-9DB0-4468-983A-D708363EB2D0}" srcOrd="6" destOrd="0" presId="urn:microsoft.com/office/officeart/2005/8/layout/list1"/>
    <dgm:cxn modelId="{0EF11FC1-E2FA-4547-8BEB-4D67D9C06D2F}" type="presParOf" srcId="{DDA901AB-E587-4977-A6FD-602569760594}" destId="{40034462-338C-4E4D-AB9A-E03E53328413}" srcOrd="7" destOrd="0" presId="urn:microsoft.com/office/officeart/2005/8/layout/list1"/>
    <dgm:cxn modelId="{46050E74-C196-40F7-AD9B-02DDF3B229E0}" type="presParOf" srcId="{DDA901AB-E587-4977-A6FD-602569760594}" destId="{CA49E294-7069-49D4-BE03-D3CB5F210BDC}" srcOrd="8" destOrd="0" presId="urn:microsoft.com/office/officeart/2005/8/layout/list1"/>
    <dgm:cxn modelId="{F6B91D89-CB11-4059-852F-C2D6631E3E82}" type="presParOf" srcId="{CA49E294-7069-49D4-BE03-D3CB5F210BDC}" destId="{89B06E5A-87D3-4B91-95DC-9558164F9CA7}" srcOrd="0" destOrd="0" presId="urn:microsoft.com/office/officeart/2005/8/layout/list1"/>
    <dgm:cxn modelId="{90751854-60D4-43D9-8653-723940D4B276}" type="presParOf" srcId="{CA49E294-7069-49D4-BE03-D3CB5F210BDC}" destId="{590B96A8-C58B-46B3-BAEC-0F6A461736F2}" srcOrd="1" destOrd="0" presId="urn:microsoft.com/office/officeart/2005/8/layout/list1"/>
    <dgm:cxn modelId="{24C24F87-F244-448E-AABF-C5F62A73A87E}" type="presParOf" srcId="{DDA901AB-E587-4977-A6FD-602569760594}" destId="{27E53333-3C44-4249-AB73-33481A598709}" srcOrd="9" destOrd="0" presId="urn:microsoft.com/office/officeart/2005/8/layout/list1"/>
    <dgm:cxn modelId="{DC8AA571-A45C-4102-876C-0FEED346423D}" type="presParOf" srcId="{DDA901AB-E587-4977-A6FD-602569760594}" destId="{E5BC4E67-CF2D-4C55-9930-DF1594F082D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3FB5-C974-4FFD-9753-53A569A489D2}">
      <dsp:nvSpPr>
        <dsp:cNvPr id="0" name=""/>
        <dsp:cNvSpPr/>
      </dsp:nvSpPr>
      <dsp:spPr>
        <a:xfrm>
          <a:off x="0" y="189797"/>
          <a:ext cx="2360053"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605C3242-8E06-45D3-AC27-343E80059B29}">
      <dsp:nvSpPr>
        <dsp:cNvPr id="0" name=""/>
        <dsp:cNvSpPr/>
      </dsp:nvSpPr>
      <dsp:spPr>
        <a:xfrm>
          <a:off x="112934" y="130777"/>
          <a:ext cx="2247119"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443" tIns="0" rIns="62443"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a:ea typeface="+mn-ea"/>
              <a:cs typeface="+mn-cs"/>
            </a:rPr>
            <a:t>Missing Value Analysis</a:t>
          </a:r>
        </a:p>
      </dsp:txBody>
      <dsp:txXfrm>
        <a:off x="130227" y="148070"/>
        <a:ext cx="2212533" cy="319654"/>
      </dsp:txXfrm>
    </dsp:sp>
    <dsp:sp modelId="{39C5869F-9DB0-4468-983A-D708363EB2D0}">
      <dsp:nvSpPr>
        <dsp:cNvPr id="0" name=""/>
        <dsp:cNvSpPr/>
      </dsp:nvSpPr>
      <dsp:spPr>
        <a:xfrm>
          <a:off x="0" y="734117"/>
          <a:ext cx="2360053"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9ED487F7-AC14-488F-973F-CFE887854425}">
      <dsp:nvSpPr>
        <dsp:cNvPr id="0" name=""/>
        <dsp:cNvSpPr/>
      </dsp:nvSpPr>
      <dsp:spPr>
        <a:xfrm>
          <a:off x="100783" y="669733"/>
          <a:ext cx="2247119"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443" tIns="0" rIns="62443"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a:ea typeface="+mn-ea"/>
              <a:cs typeface="+mn-cs"/>
            </a:rPr>
            <a:t>Data Cleaning</a:t>
          </a:r>
        </a:p>
      </dsp:txBody>
      <dsp:txXfrm>
        <a:off x="118076" y="687026"/>
        <a:ext cx="2212533" cy="319654"/>
      </dsp:txXfrm>
    </dsp:sp>
    <dsp:sp modelId="{E5BC4E67-CF2D-4C55-9930-DF1594F082DE}">
      <dsp:nvSpPr>
        <dsp:cNvPr id="0" name=""/>
        <dsp:cNvSpPr/>
      </dsp:nvSpPr>
      <dsp:spPr>
        <a:xfrm>
          <a:off x="0" y="1278436"/>
          <a:ext cx="2360053"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90B96A8-C58B-46B3-BAEC-0F6A461736F2}">
      <dsp:nvSpPr>
        <dsp:cNvPr id="0" name=""/>
        <dsp:cNvSpPr/>
      </dsp:nvSpPr>
      <dsp:spPr>
        <a:xfrm>
          <a:off x="100204" y="1207507"/>
          <a:ext cx="2247119"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443" tIns="0" rIns="62443" bIns="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FFFF"/>
              </a:solidFill>
              <a:latin typeface="Arial"/>
              <a:ea typeface="+mn-ea"/>
              <a:cs typeface="+mn-cs"/>
            </a:rPr>
            <a:t>Object to numerical conversion</a:t>
          </a:r>
        </a:p>
      </dsp:txBody>
      <dsp:txXfrm>
        <a:off x="117497" y="1224800"/>
        <a:ext cx="2212533"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A8D5-2CE6-461F-9F27-78A1B2126905}"/>
              </a:ext>
            </a:extLst>
          </p:cNvPr>
          <p:cNvSpPr>
            <a:spLocks noGrp="1"/>
          </p:cNvSpPr>
          <p:nvPr>
            <p:ph type="ctrTitle"/>
          </p:nvPr>
        </p:nvSpPr>
        <p:spPr/>
        <p:txBody>
          <a:bodyPr/>
          <a:lstStyle/>
          <a:p>
            <a:r>
              <a:rPr lang="en-US" dirty="0"/>
              <a:t>Human activity recognition</a:t>
            </a:r>
          </a:p>
        </p:txBody>
      </p:sp>
      <p:sp>
        <p:nvSpPr>
          <p:cNvPr id="3" name="Subtitle 2">
            <a:extLst>
              <a:ext uri="{FF2B5EF4-FFF2-40B4-BE49-F238E27FC236}">
                <a16:creationId xmlns:a16="http://schemas.microsoft.com/office/drawing/2014/main" id="{20C64DE3-B0DB-4C10-A50A-2D530BD98B54}"/>
              </a:ext>
            </a:extLst>
          </p:cNvPr>
          <p:cNvSpPr>
            <a:spLocks noGrp="1"/>
          </p:cNvSpPr>
          <p:nvPr>
            <p:ph type="subTitle" idx="1"/>
          </p:nvPr>
        </p:nvSpPr>
        <p:spPr>
          <a:xfrm>
            <a:off x="2695194" y="4352543"/>
            <a:ext cx="6801612" cy="1358143"/>
          </a:xfrm>
        </p:spPr>
        <p:txBody>
          <a:bodyPr>
            <a:normAutofit/>
          </a:bodyPr>
          <a:lstStyle/>
          <a:p>
            <a:r>
              <a:rPr lang="en-US" dirty="0" err="1"/>
              <a:t>Monirul</a:t>
            </a:r>
            <a:r>
              <a:rPr lang="en-US" dirty="0"/>
              <a:t> Islam Mahmud</a:t>
            </a:r>
          </a:p>
          <a:p>
            <a:r>
              <a:rPr lang="en-US" dirty="0"/>
              <a:t>Mohammad Olid Ali Akash</a:t>
            </a:r>
            <a:br>
              <a:rPr lang="en-US" dirty="0"/>
            </a:br>
            <a:r>
              <a:rPr lang="en-US" dirty="0" err="1"/>
              <a:t>Hafeza</a:t>
            </a:r>
            <a:r>
              <a:rPr lang="en-US" dirty="0"/>
              <a:t> Akhter</a:t>
            </a:r>
          </a:p>
        </p:txBody>
      </p:sp>
    </p:spTree>
    <p:extLst>
      <p:ext uri="{BB962C8B-B14F-4D97-AF65-F5344CB8AC3E}">
        <p14:creationId xmlns:p14="http://schemas.microsoft.com/office/powerpoint/2010/main" val="128718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52562" y="152400"/>
            <a:ext cx="3538495" cy="457737"/>
          </a:xfrm>
        </p:spPr>
        <p:txBody>
          <a:bodyPr>
            <a:noAutofit/>
          </a:bodyPr>
          <a:lstStyle/>
          <a:p>
            <a:r>
              <a:rPr lang="en-US" sz="2000" dirty="0"/>
              <a:t>ML Model</a:t>
            </a:r>
          </a:p>
        </p:txBody>
      </p:sp>
      <p:sp>
        <p:nvSpPr>
          <p:cNvPr id="5" name="TextBox 4">
            <a:extLst>
              <a:ext uri="{FF2B5EF4-FFF2-40B4-BE49-F238E27FC236}">
                <a16:creationId xmlns:a16="http://schemas.microsoft.com/office/drawing/2014/main" id="{7ACE18EF-5AC6-4EA1-83AE-01B576D04930}"/>
              </a:ext>
            </a:extLst>
          </p:cNvPr>
          <p:cNvSpPr txBox="1"/>
          <p:nvPr/>
        </p:nvSpPr>
        <p:spPr>
          <a:xfrm>
            <a:off x="747347" y="1485551"/>
            <a:ext cx="3409716" cy="3886898"/>
          </a:xfrm>
          <a:prstGeom prst="rect">
            <a:avLst/>
          </a:prstGeom>
          <a:noFill/>
        </p:spPr>
        <p:txBody>
          <a:bodyPr wrap="none" rtlCol="0">
            <a:spAutoFit/>
          </a:bodyPr>
          <a:lstStyle/>
          <a:p>
            <a:pPr marL="342900" indent="-342900">
              <a:lnSpc>
                <a:spcPct val="200000"/>
              </a:lnSpc>
              <a:buAutoNum type="arabicPeriod"/>
            </a:pPr>
            <a:r>
              <a:rPr lang="en-US" dirty="0"/>
              <a:t>Support Vector Machine (SVM)</a:t>
            </a:r>
          </a:p>
          <a:p>
            <a:pPr marL="342900" indent="-342900">
              <a:lnSpc>
                <a:spcPct val="200000"/>
              </a:lnSpc>
              <a:buAutoNum type="arabicPeriod"/>
            </a:pPr>
            <a:r>
              <a:rPr lang="en-US" dirty="0"/>
              <a:t>Random Forest Classifier</a:t>
            </a:r>
          </a:p>
          <a:p>
            <a:pPr marL="342900" indent="-342900">
              <a:lnSpc>
                <a:spcPct val="200000"/>
              </a:lnSpc>
              <a:buAutoNum type="arabicPeriod"/>
            </a:pPr>
            <a:r>
              <a:rPr lang="en-US" dirty="0"/>
              <a:t>Gradient Boosting</a:t>
            </a:r>
          </a:p>
          <a:p>
            <a:pPr marL="342900" indent="-342900">
              <a:lnSpc>
                <a:spcPct val="200000"/>
              </a:lnSpc>
              <a:buAutoNum type="arabicPeriod"/>
            </a:pPr>
            <a:r>
              <a:rPr lang="en-US" dirty="0"/>
              <a:t>Ada Boost Classifier</a:t>
            </a:r>
          </a:p>
          <a:p>
            <a:pPr marL="342900" indent="-342900">
              <a:lnSpc>
                <a:spcPct val="200000"/>
              </a:lnSpc>
              <a:buAutoNum type="arabicPeriod"/>
            </a:pPr>
            <a:r>
              <a:rPr lang="en-US" dirty="0"/>
              <a:t>K-Nearest Neighbor</a:t>
            </a:r>
          </a:p>
          <a:p>
            <a:pPr marL="342900" indent="-342900">
              <a:lnSpc>
                <a:spcPct val="200000"/>
              </a:lnSpc>
              <a:buAutoNum type="arabicPeriod"/>
            </a:pPr>
            <a:r>
              <a:rPr lang="en-US" dirty="0"/>
              <a:t>Voting Classifier</a:t>
            </a:r>
          </a:p>
          <a:p>
            <a:pPr marL="342900" indent="-342900">
              <a:lnSpc>
                <a:spcPct val="200000"/>
              </a:lnSpc>
              <a:buAutoNum type="arabicPeriod"/>
            </a:pPr>
            <a:endParaRPr lang="en-US" dirty="0"/>
          </a:p>
        </p:txBody>
      </p:sp>
      <p:pic>
        <p:nvPicPr>
          <p:cNvPr id="8" name="Picture 7">
            <a:extLst>
              <a:ext uri="{FF2B5EF4-FFF2-40B4-BE49-F238E27FC236}">
                <a16:creationId xmlns:a16="http://schemas.microsoft.com/office/drawing/2014/main" id="{994C4956-0D4A-490C-8A29-55D5A1D148C8}"/>
              </a:ext>
            </a:extLst>
          </p:cNvPr>
          <p:cNvPicPr>
            <a:picLocks noChangeAspect="1"/>
          </p:cNvPicPr>
          <p:nvPr/>
        </p:nvPicPr>
        <p:blipFill>
          <a:blip r:embed="rId2"/>
          <a:stretch>
            <a:fillRect/>
          </a:stretch>
        </p:blipFill>
        <p:spPr>
          <a:xfrm>
            <a:off x="4766387" y="1225891"/>
            <a:ext cx="6489631" cy="552450"/>
          </a:xfrm>
          <a:prstGeom prst="rect">
            <a:avLst/>
          </a:prstGeom>
        </p:spPr>
      </p:pic>
      <p:pic>
        <p:nvPicPr>
          <p:cNvPr id="9" name="Picture 8">
            <a:extLst>
              <a:ext uri="{FF2B5EF4-FFF2-40B4-BE49-F238E27FC236}">
                <a16:creationId xmlns:a16="http://schemas.microsoft.com/office/drawing/2014/main" id="{355EBA99-2E03-431F-A348-DF63987648C4}"/>
              </a:ext>
            </a:extLst>
          </p:cNvPr>
          <p:cNvPicPr>
            <a:picLocks noChangeAspect="1"/>
          </p:cNvPicPr>
          <p:nvPr/>
        </p:nvPicPr>
        <p:blipFill>
          <a:blip r:embed="rId3"/>
          <a:stretch>
            <a:fillRect/>
          </a:stretch>
        </p:blipFill>
        <p:spPr>
          <a:xfrm>
            <a:off x="4642288" y="1887959"/>
            <a:ext cx="4552950" cy="819150"/>
          </a:xfrm>
          <a:prstGeom prst="rect">
            <a:avLst/>
          </a:prstGeom>
        </p:spPr>
      </p:pic>
      <p:pic>
        <p:nvPicPr>
          <p:cNvPr id="10" name="Picture 9">
            <a:extLst>
              <a:ext uri="{FF2B5EF4-FFF2-40B4-BE49-F238E27FC236}">
                <a16:creationId xmlns:a16="http://schemas.microsoft.com/office/drawing/2014/main" id="{77B8DC75-D650-4744-BA82-BD12A9860EB3}"/>
              </a:ext>
            </a:extLst>
          </p:cNvPr>
          <p:cNvPicPr>
            <a:picLocks noChangeAspect="1"/>
          </p:cNvPicPr>
          <p:nvPr/>
        </p:nvPicPr>
        <p:blipFill>
          <a:blip r:embed="rId4"/>
          <a:stretch>
            <a:fillRect/>
          </a:stretch>
        </p:blipFill>
        <p:spPr>
          <a:xfrm>
            <a:off x="4642288" y="2802090"/>
            <a:ext cx="5953125" cy="847725"/>
          </a:xfrm>
          <a:prstGeom prst="rect">
            <a:avLst/>
          </a:prstGeom>
        </p:spPr>
      </p:pic>
      <p:pic>
        <p:nvPicPr>
          <p:cNvPr id="11" name="Picture 10">
            <a:extLst>
              <a:ext uri="{FF2B5EF4-FFF2-40B4-BE49-F238E27FC236}">
                <a16:creationId xmlns:a16="http://schemas.microsoft.com/office/drawing/2014/main" id="{C9999BEA-2CEF-465A-89B1-6D7A669C7361}"/>
              </a:ext>
            </a:extLst>
          </p:cNvPr>
          <p:cNvPicPr>
            <a:picLocks noChangeAspect="1"/>
          </p:cNvPicPr>
          <p:nvPr/>
        </p:nvPicPr>
        <p:blipFill>
          <a:blip r:embed="rId5"/>
          <a:stretch>
            <a:fillRect/>
          </a:stretch>
        </p:blipFill>
        <p:spPr>
          <a:xfrm>
            <a:off x="4745066" y="3649815"/>
            <a:ext cx="5324475" cy="523875"/>
          </a:xfrm>
          <a:prstGeom prst="rect">
            <a:avLst/>
          </a:prstGeom>
        </p:spPr>
      </p:pic>
      <p:pic>
        <p:nvPicPr>
          <p:cNvPr id="12" name="Picture 11">
            <a:extLst>
              <a:ext uri="{FF2B5EF4-FFF2-40B4-BE49-F238E27FC236}">
                <a16:creationId xmlns:a16="http://schemas.microsoft.com/office/drawing/2014/main" id="{2DD391E0-1A56-4DFD-B9B7-7722BD36033E}"/>
              </a:ext>
            </a:extLst>
          </p:cNvPr>
          <p:cNvPicPr>
            <a:picLocks noChangeAspect="1"/>
          </p:cNvPicPr>
          <p:nvPr/>
        </p:nvPicPr>
        <p:blipFill>
          <a:blip r:embed="rId6"/>
          <a:stretch>
            <a:fillRect/>
          </a:stretch>
        </p:blipFill>
        <p:spPr>
          <a:xfrm>
            <a:off x="4716491" y="4154102"/>
            <a:ext cx="4352925" cy="504825"/>
          </a:xfrm>
          <a:prstGeom prst="rect">
            <a:avLst/>
          </a:prstGeom>
        </p:spPr>
      </p:pic>
      <p:pic>
        <p:nvPicPr>
          <p:cNvPr id="13" name="Picture 12">
            <a:extLst>
              <a:ext uri="{FF2B5EF4-FFF2-40B4-BE49-F238E27FC236}">
                <a16:creationId xmlns:a16="http://schemas.microsoft.com/office/drawing/2014/main" id="{C231E0E0-97F0-4027-BFC5-E528FABBD4C4}"/>
              </a:ext>
            </a:extLst>
          </p:cNvPr>
          <p:cNvPicPr>
            <a:picLocks noChangeAspect="1"/>
          </p:cNvPicPr>
          <p:nvPr/>
        </p:nvPicPr>
        <p:blipFill>
          <a:blip r:embed="rId7"/>
          <a:stretch>
            <a:fillRect/>
          </a:stretch>
        </p:blipFill>
        <p:spPr>
          <a:xfrm>
            <a:off x="4682935" y="4772689"/>
            <a:ext cx="5057775" cy="781050"/>
          </a:xfrm>
          <a:prstGeom prst="rect">
            <a:avLst/>
          </a:prstGeom>
        </p:spPr>
      </p:pic>
      <p:sp>
        <p:nvSpPr>
          <p:cNvPr id="14" name="Arrow: Right 13">
            <a:extLst>
              <a:ext uri="{FF2B5EF4-FFF2-40B4-BE49-F238E27FC236}">
                <a16:creationId xmlns:a16="http://schemas.microsoft.com/office/drawing/2014/main" id="{50980A18-DD20-435B-85C7-FD20B055F40A}"/>
              </a:ext>
            </a:extLst>
          </p:cNvPr>
          <p:cNvSpPr/>
          <p:nvPr/>
        </p:nvSpPr>
        <p:spPr>
          <a:xfrm>
            <a:off x="3875714" y="2961314"/>
            <a:ext cx="671119" cy="276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81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2" y="239949"/>
            <a:ext cx="3538495" cy="457737"/>
          </a:xfrm>
        </p:spPr>
        <p:txBody>
          <a:bodyPr>
            <a:noAutofit/>
          </a:bodyPr>
          <a:lstStyle/>
          <a:p>
            <a:r>
              <a:rPr lang="en-US" sz="2000" dirty="0"/>
              <a:t>Result Analysis</a:t>
            </a:r>
          </a:p>
        </p:txBody>
      </p:sp>
      <p:pic>
        <p:nvPicPr>
          <p:cNvPr id="3" name="Picture 2">
            <a:extLst>
              <a:ext uri="{FF2B5EF4-FFF2-40B4-BE49-F238E27FC236}">
                <a16:creationId xmlns:a16="http://schemas.microsoft.com/office/drawing/2014/main" id="{7A527350-DD1D-46B1-A062-A82D2DA3DD55}"/>
              </a:ext>
            </a:extLst>
          </p:cNvPr>
          <p:cNvPicPr>
            <a:picLocks noChangeAspect="1"/>
          </p:cNvPicPr>
          <p:nvPr/>
        </p:nvPicPr>
        <p:blipFill>
          <a:blip r:embed="rId2"/>
          <a:stretch>
            <a:fillRect/>
          </a:stretch>
        </p:blipFill>
        <p:spPr>
          <a:xfrm>
            <a:off x="2959455" y="1237639"/>
            <a:ext cx="5943600" cy="4638675"/>
          </a:xfrm>
          <a:prstGeom prst="rect">
            <a:avLst/>
          </a:prstGeom>
        </p:spPr>
      </p:pic>
    </p:spTree>
    <p:extLst>
      <p:ext uri="{BB962C8B-B14F-4D97-AF65-F5344CB8AC3E}">
        <p14:creationId xmlns:p14="http://schemas.microsoft.com/office/powerpoint/2010/main" val="121465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2" y="239949"/>
            <a:ext cx="3538495" cy="457737"/>
          </a:xfrm>
        </p:spPr>
        <p:txBody>
          <a:bodyPr>
            <a:noAutofit/>
          </a:bodyPr>
          <a:lstStyle/>
          <a:p>
            <a:r>
              <a:rPr lang="en-US" sz="1800" dirty="0"/>
              <a:t>Confusion Matrix</a:t>
            </a:r>
          </a:p>
        </p:txBody>
      </p:sp>
      <p:pic>
        <p:nvPicPr>
          <p:cNvPr id="4" name="Picture 3">
            <a:extLst>
              <a:ext uri="{FF2B5EF4-FFF2-40B4-BE49-F238E27FC236}">
                <a16:creationId xmlns:a16="http://schemas.microsoft.com/office/drawing/2014/main" id="{E3FF7C50-E21C-4129-87A4-2F5C36E48860}"/>
              </a:ext>
            </a:extLst>
          </p:cNvPr>
          <p:cNvPicPr>
            <a:picLocks noChangeAspect="1"/>
          </p:cNvPicPr>
          <p:nvPr/>
        </p:nvPicPr>
        <p:blipFill>
          <a:blip r:embed="rId2"/>
          <a:stretch>
            <a:fillRect/>
          </a:stretch>
        </p:blipFill>
        <p:spPr>
          <a:xfrm>
            <a:off x="3277241" y="957972"/>
            <a:ext cx="5637513" cy="2743351"/>
          </a:xfrm>
          <a:prstGeom prst="rect">
            <a:avLst/>
          </a:prstGeom>
        </p:spPr>
      </p:pic>
      <p:pic>
        <p:nvPicPr>
          <p:cNvPr id="5" name="Picture 4">
            <a:extLst>
              <a:ext uri="{FF2B5EF4-FFF2-40B4-BE49-F238E27FC236}">
                <a16:creationId xmlns:a16="http://schemas.microsoft.com/office/drawing/2014/main" id="{7D214C25-E976-490E-B209-428F9A0839B4}"/>
              </a:ext>
            </a:extLst>
          </p:cNvPr>
          <p:cNvPicPr>
            <a:picLocks noChangeAspect="1"/>
          </p:cNvPicPr>
          <p:nvPr/>
        </p:nvPicPr>
        <p:blipFill>
          <a:blip r:embed="rId3"/>
          <a:stretch>
            <a:fillRect/>
          </a:stretch>
        </p:blipFill>
        <p:spPr>
          <a:xfrm>
            <a:off x="3189692" y="3668413"/>
            <a:ext cx="5426822" cy="2745576"/>
          </a:xfrm>
          <a:prstGeom prst="rect">
            <a:avLst/>
          </a:prstGeom>
        </p:spPr>
      </p:pic>
    </p:spTree>
    <p:extLst>
      <p:ext uri="{BB962C8B-B14F-4D97-AF65-F5344CB8AC3E}">
        <p14:creationId xmlns:p14="http://schemas.microsoft.com/office/powerpoint/2010/main" val="194953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2" y="239949"/>
            <a:ext cx="3538495" cy="457737"/>
          </a:xfrm>
        </p:spPr>
        <p:txBody>
          <a:bodyPr>
            <a:noAutofit/>
          </a:bodyPr>
          <a:lstStyle/>
          <a:p>
            <a:r>
              <a:rPr lang="en-US" sz="1800" dirty="0"/>
              <a:t>Future Work</a:t>
            </a:r>
          </a:p>
        </p:txBody>
      </p:sp>
      <p:sp>
        <p:nvSpPr>
          <p:cNvPr id="3" name="TextBox 2">
            <a:extLst>
              <a:ext uri="{FF2B5EF4-FFF2-40B4-BE49-F238E27FC236}">
                <a16:creationId xmlns:a16="http://schemas.microsoft.com/office/drawing/2014/main" id="{0CC3B1AC-7DFA-46DB-B7E1-DBE755BB0B97}"/>
              </a:ext>
            </a:extLst>
          </p:cNvPr>
          <p:cNvSpPr txBox="1"/>
          <p:nvPr/>
        </p:nvSpPr>
        <p:spPr>
          <a:xfrm>
            <a:off x="1509408" y="1322963"/>
            <a:ext cx="9173183" cy="4542269"/>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Employing feature engineering techniques to enhance performance by extracting more informative features from accelerometer and gyroscope data. </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Exploring ensemble methods that combine multiple models can further improve the accuracy and robustness of human activity recognition.</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Integrating advanced deep learning techniques, such as Convolutional Neural Networks (CNNs) or Artificial Neural Networks (ANNs)</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Collecting more diverse and comprehensive datasets, and preprocessing them appropriately, is crucial for evaluating model performance in real-world scenarios.</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spcAft>
                <a:spcPts val="2300"/>
              </a:spcAft>
              <a:buFont typeface="Arial" panose="020B0604020202020204" pitchFamily="34" charset="0"/>
              <a:buChar char="•"/>
            </a:pPr>
            <a:r>
              <a:rPr lang="en-US" dirty="0">
                <a:solidFill>
                  <a:srgbClr val="000000"/>
                </a:solidFill>
                <a:latin typeface="Times New Roman" panose="02020603050405020304" pitchFamily="18" charset="0"/>
              </a:rPr>
              <a:t>Addressing class imbalance in the dataset and employing techniques like oversampling or under sampling can improve model performance and generalization.</a:t>
            </a:r>
          </a:p>
          <a:p>
            <a:pPr algn="just"/>
            <a:endParaRPr lang="en-US" dirty="0"/>
          </a:p>
        </p:txBody>
      </p:sp>
    </p:spTree>
    <p:extLst>
      <p:ext uri="{BB962C8B-B14F-4D97-AF65-F5344CB8AC3E}">
        <p14:creationId xmlns:p14="http://schemas.microsoft.com/office/powerpoint/2010/main" val="362819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0" y="346954"/>
            <a:ext cx="3538495" cy="457737"/>
          </a:xfrm>
        </p:spPr>
        <p:txBody>
          <a:bodyPr>
            <a:noAutofit/>
          </a:bodyPr>
          <a:lstStyle/>
          <a:p>
            <a:r>
              <a:rPr lang="en-US" sz="1800" dirty="0"/>
              <a:t>Conclusion</a:t>
            </a:r>
          </a:p>
        </p:txBody>
      </p:sp>
      <p:sp>
        <p:nvSpPr>
          <p:cNvPr id="3" name="TextBox 2">
            <a:extLst>
              <a:ext uri="{FF2B5EF4-FFF2-40B4-BE49-F238E27FC236}">
                <a16:creationId xmlns:a16="http://schemas.microsoft.com/office/drawing/2014/main" id="{0CC3B1AC-7DFA-46DB-B7E1-DBE755BB0B97}"/>
              </a:ext>
            </a:extLst>
          </p:cNvPr>
          <p:cNvSpPr txBox="1"/>
          <p:nvPr/>
        </p:nvSpPr>
        <p:spPr>
          <a:xfrm>
            <a:off x="1509407" y="1828801"/>
            <a:ext cx="9173183" cy="2326278"/>
          </a:xfrm>
          <a:prstGeom prst="rect">
            <a:avLst/>
          </a:prstGeom>
          <a:noFill/>
        </p:spPr>
        <p:txBody>
          <a:bodyPr wrap="square" rtlCol="0">
            <a:spAutoFit/>
          </a:bodyPr>
          <a:lstStyle/>
          <a:p>
            <a:pPr marL="285750" indent="-285750" algn="just" fontAlgn="base">
              <a:spcAft>
                <a:spcPts val="2300"/>
              </a:spcAft>
              <a:buFont typeface="Arial" panose="020B0604020202020204" pitchFamily="34" charset="0"/>
              <a:buChar char="•"/>
            </a:pPr>
            <a:r>
              <a:rPr lang="en-US" dirty="0">
                <a:solidFill>
                  <a:srgbClr val="000000"/>
                </a:solidFill>
                <a:latin typeface="Times New Roman" panose="02020603050405020304" pitchFamily="18" charset="0"/>
              </a:rPr>
              <a:t>The study emphasizes the significance of algorithm selection in human activity recognition tasks. The superior performance of the Gradient Boosting model showcases its potential for real-world applications.</a:t>
            </a: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Enhancing the effectiveness of the AdaBoost model should be a priority, as it exhibited lower performance in the study. This can be achieved through further research and improvements to ensure its efficacy in similar tasks.</a:t>
            </a:r>
          </a:p>
          <a:p>
            <a:pPr algn="just"/>
            <a:endParaRPr lang="en-US" dirty="0"/>
          </a:p>
        </p:txBody>
      </p:sp>
    </p:spTree>
    <p:extLst>
      <p:ext uri="{BB962C8B-B14F-4D97-AF65-F5344CB8AC3E}">
        <p14:creationId xmlns:p14="http://schemas.microsoft.com/office/powerpoint/2010/main" val="36049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E7F-0924-4D29-BC74-12108D046C65}"/>
              </a:ext>
            </a:extLst>
          </p:cNvPr>
          <p:cNvSpPr>
            <a:spLocks noGrp="1"/>
          </p:cNvSpPr>
          <p:nvPr>
            <p:ph type="title"/>
          </p:nvPr>
        </p:nvSpPr>
        <p:spPr>
          <a:xfrm>
            <a:off x="4516784" y="214416"/>
            <a:ext cx="3158432" cy="500692"/>
          </a:xfrm>
        </p:spPr>
        <p:txBody>
          <a:bodyPr>
            <a:normAutofit fontScale="90000"/>
          </a:bodyPr>
          <a:lstStyle/>
          <a:p>
            <a:r>
              <a:rPr lang="en-US" dirty="0"/>
              <a:t>Introduction</a:t>
            </a:r>
          </a:p>
        </p:txBody>
      </p:sp>
      <p:sp>
        <p:nvSpPr>
          <p:cNvPr id="3" name="TextBox 2">
            <a:extLst>
              <a:ext uri="{FF2B5EF4-FFF2-40B4-BE49-F238E27FC236}">
                <a16:creationId xmlns:a16="http://schemas.microsoft.com/office/drawing/2014/main" id="{1DEB5A1B-91B6-4C0A-9383-4AFAEA45E4A1}"/>
              </a:ext>
            </a:extLst>
          </p:cNvPr>
          <p:cNvSpPr txBox="1"/>
          <p:nvPr/>
        </p:nvSpPr>
        <p:spPr>
          <a:xfrm>
            <a:off x="308014" y="1267994"/>
            <a:ext cx="6596879" cy="5078313"/>
          </a:xfrm>
          <a:prstGeom prst="rect">
            <a:avLst/>
          </a:prstGeom>
          <a:noFill/>
        </p:spPr>
        <p:txBody>
          <a:bodyPr wrap="square" rtlCol="0">
            <a:spAutoFit/>
          </a:bodyPr>
          <a:lstStyle/>
          <a:p>
            <a:pPr algn="just" fontAlgn="base">
              <a:buFont typeface="Arial" panose="020B0604020202020204" pitchFamily="34" charset="0"/>
              <a:buChar char="•"/>
            </a:pPr>
            <a:r>
              <a:rPr lang="en-US" dirty="0">
                <a:solidFill>
                  <a:srgbClr val="000000"/>
                </a:solidFill>
                <a:latin typeface="Times New Roman" panose="02020603050405020304" pitchFamily="18" charset="0"/>
              </a:rPr>
              <a:t>  Human Activity Recognition (HAR) is a key research area in AI, ML, and ubiquitous computing, focused on identifying and predicting human actions using sensor data.</a:t>
            </a:r>
          </a:p>
          <a:p>
            <a:pPr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  This paper conducts a comprehensive analysis and comparison of machine learning techniques for HAR, aiming to understand and quantify the relative performance of four distinct models: Gradient Boosting, AdaBoost, KNN, and Voting Classifier.</a:t>
            </a:r>
          </a:p>
          <a:p>
            <a:pPr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  The research evaluates the performance of these models in the context of HAR, using a consistent dataset for fair comparison of their performance metrics.</a:t>
            </a:r>
          </a:p>
          <a:p>
            <a:pPr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  By analyzing accuracy, precision, recall, and F1 score, this study provides insights into the strengths and weaknesses of each model, aiding in the selection of the most suitable approach for HAR applications.</a:t>
            </a:r>
          </a:p>
          <a:p>
            <a:pPr algn="just"/>
            <a:endParaRPr lang="en-US" dirty="0"/>
          </a:p>
        </p:txBody>
      </p:sp>
      <p:pic>
        <p:nvPicPr>
          <p:cNvPr id="2050" name="Picture 2" descr="Human Activity Recognition | Karthik Bhaskar">
            <a:extLst>
              <a:ext uri="{FF2B5EF4-FFF2-40B4-BE49-F238E27FC236}">
                <a16:creationId xmlns:a16="http://schemas.microsoft.com/office/drawing/2014/main" id="{4C395610-81B3-4BE0-9A60-1A828C86D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016" y="1856157"/>
            <a:ext cx="4549799" cy="347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810330" y="376146"/>
            <a:ext cx="2571340" cy="539261"/>
          </a:xfrm>
        </p:spPr>
        <p:txBody>
          <a:bodyPr>
            <a:noAutofit/>
          </a:bodyPr>
          <a:lstStyle/>
          <a:p>
            <a:r>
              <a:rPr lang="en-US" sz="1800" dirty="0"/>
              <a:t>Work flow</a:t>
            </a:r>
          </a:p>
        </p:txBody>
      </p:sp>
      <p:pic>
        <p:nvPicPr>
          <p:cNvPr id="27" name="Picture 26">
            <a:extLst>
              <a:ext uri="{FF2B5EF4-FFF2-40B4-BE49-F238E27FC236}">
                <a16:creationId xmlns:a16="http://schemas.microsoft.com/office/drawing/2014/main" id="{1063933B-B1BC-4311-A8EB-E8EDE0E3B061}"/>
              </a:ext>
            </a:extLst>
          </p:cNvPr>
          <p:cNvPicPr>
            <a:picLocks noChangeAspect="1"/>
          </p:cNvPicPr>
          <p:nvPr/>
        </p:nvPicPr>
        <p:blipFill>
          <a:blip r:embed="rId2"/>
          <a:stretch>
            <a:fillRect/>
          </a:stretch>
        </p:blipFill>
        <p:spPr>
          <a:xfrm rot="245458">
            <a:off x="1987573" y="1647989"/>
            <a:ext cx="1138134" cy="1405506"/>
          </a:xfrm>
          <a:prstGeom prst="rect">
            <a:avLst/>
          </a:prstGeom>
        </p:spPr>
      </p:pic>
      <p:sp>
        <p:nvSpPr>
          <p:cNvPr id="28" name="Right Arrow 5">
            <a:extLst>
              <a:ext uri="{FF2B5EF4-FFF2-40B4-BE49-F238E27FC236}">
                <a16:creationId xmlns:a16="http://schemas.microsoft.com/office/drawing/2014/main" id="{958C7B70-0D53-4D60-9571-935A6434F4DE}"/>
              </a:ext>
            </a:extLst>
          </p:cNvPr>
          <p:cNvSpPr/>
          <p:nvPr/>
        </p:nvSpPr>
        <p:spPr>
          <a:xfrm>
            <a:off x="3344621" y="2333380"/>
            <a:ext cx="887688" cy="263658"/>
          </a:xfrm>
          <a:prstGeom prst="righ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9" name="Picture 28">
            <a:extLst>
              <a:ext uri="{FF2B5EF4-FFF2-40B4-BE49-F238E27FC236}">
                <a16:creationId xmlns:a16="http://schemas.microsoft.com/office/drawing/2014/main" id="{07A35BD8-536A-48CB-8345-49CB4D02DF13}"/>
              </a:ext>
            </a:extLst>
          </p:cNvPr>
          <p:cNvPicPr>
            <a:picLocks noChangeAspect="1"/>
          </p:cNvPicPr>
          <p:nvPr/>
        </p:nvPicPr>
        <p:blipFill>
          <a:blip r:embed="rId3"/>
          <a:stretch>
            <a:fillRect/>
          </a:stretch>
        </p:blipFill>
        <p:spPr>
          <a:xfrm>
            <a:off x="4385562" y="2081821"/>
            <a:ext cx="686219" cy="850816"/>
          </a:xfrm>
          <a:prstGeom prst="rect">
            <a:avLst/>
          </a:prstGeom>
        </p:spPr>
      </p:pic>
      <p:sp>
        <p:nvSpPr>
          <p:cNvPr id="30" name="TextBox 10">
            <a:extLst>
              <a:ext uri="{FF2B5EF4-FFF2-40B4-BE49-F238E27FC236}">
                <a16:creationId xmlns:a16="http://schemas.microsoft.com/office/drawing/2014/main" id="{9D335F79-3C0C-43A9-9A10-914A92FC62AA}"/>
              </a:ext>
            </a:extLst>
          </p:cNvPr>
          <p:cNvSpPr txBox="1"/>
          <p:nvPr/>
        </p:nvSpPr>
        <p:spPr>
          <a:xfrm>
            <a:off x="4331611" y="1693391"/>
            <a:ext cx="112612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CSV files</a:t>
            </a:r>
          </a:p>
        </p:txBody>
      </p:sp>
      <p:sp>
        <p:nvSpPr>
          <p:cNvPr id="31" name="Right Arrow 11">
            <a:extLst>
              <a:ext uri="{FF2B5EF4-FFF2-40B4-BE49-F238E27FC236}">
                <a16:creationId xmlns:a16="http://schemas.microsoft.com/office/drawing/2014/main" id="{D3FA01DB-8BC2-43B4-BCEF-63854C1DC8D3}"/>
              </a:ext>
            </a:extLst>
          </p:cNvPr>
          <p:cNvSpPr/>
          <p:nvPr/>
        </p:nvSpPr>
        <p:spPr>
          <a:xfrm>
            <a:off x="5256039" y="2346210"/>
            <a:ext cx="1001871" cy="251382"/>
          </a:xfrm>
          <a:prstGeom prst="righ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2" name="TextBox 12">
            <a:extLst>
              <a:ext uri="{FF2B5EF4-FFF2-40B4-BE49-F238E27FC236}">
                <a16:creationId xmlns:a16="http://schemas.microsoft.com/office/drawing/2014/main" id="{2650ED02-FE03-42F7-B4DC-90B80F0A4738}"/>
              </a:ext>
            </a:extLst>
          </p:cNvPr>
          <p:cNvSpPr txBox="1"/>
          <p:nvPr/>
        </p:nvSpPr>
        <p:spPr>
          <a:xfrm>
            <a:off x="3174392" y="2643778"/>
            <a:ext cx="1235504"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Data Collect</a:t>
            </a:r>
          </a:p>
        </p:txBody>
      </p:sp>
      <p:graphicFrame>
        <p:nvGraphicFramePr>
          <p:cNvPr id="33" name="Diagram 32">
            <a:extLst>
              <a:ext uri="{FF2B5EF4-FFF2-40B4-BE49-F238E27FC236}">
                <a16:creationId xmlns:a16="http://schemas.microsoft.com/office/drawing/2014/main" id="{D0C6BF03-EEAE-429F-A7A4-AF47FC253575}"/>
              </a:ext>
            </a:extLst>
          </p:cNvPr>
          <p:cNvGraphicFramePr/>
          <p:nvPr>
            <p:extLst>
              <p:ext uri="{D42A27DB-BD31-4B8C-83A1-F6EECF244321}">
                <p14:modId xmlns:p14="http://schemas.microsoft.com/office/powerpoint/2010/main" val="1018099747"/>
              </p:ext>
            </p:extLst>
          </p:nvPr>
        </p:nvGraphicFramePr>
        <p:xfrm>
          <a:off x="6465061" y="1500615"/>
          <a:ext cx="2360054" cy="15935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4" name="Picture 33">
            <a:extLst>
              <a:ext uri="{FF2B5EF4-FFF2-40B4-BE49-F238E27FC236}">
                <a16:creationId xmlns:a16="http://schemas.microsoft.com/office/drawing/2014/main" id="{2570F881-BB1E-4082-9B45-3E25E0AFFE23}"/>
              </a:ext>
            </a:extLst>
          </p:cNvPr>
          <p:cNvPicPr>
            <a:picLocks noChangeAspect="1"/>
          </p:cNvPicPr>
          <p:nvPr/>
        </p:nvPicPr>
        <p:blipFill>
          <a:blip r:embed="rId9"/>
          <a:stretch>
            <a:fillRect/>
          </a:stretch>
        </p:blipFill>
        <p:spPr>
          <a:xfrm rot="5565248">
            <a:off x="9039976" y="2444339"/>
            <a:ext cx="881418" cy="855438"/>
          </a:xfrm>
          <a:prstGeom prst="rect">
            <a:avLst/>
          </a:prstGeom>
          <a:noFill/>
        </p:spPr>
      </p:pic>
      <p:pic>
        <p:nvPicPr>
          <p:cNvPr id="35" name="Picture 34">
            <a:extLst>
              <a:ext uri="{FF2B5EF4-FFF2-40B4-BE49-F238E27FC236}">
                <a16:creationId xmlns:a16="http://schemas.microsoft.com/office/drawing/2014/main" id="{79EAE21A-D395-4065-84E7-7202F899DF81}"/>
              </a:ext>
            </a:extLst>
          </p:cNvPr>
          <p:cNvPicPr>
            <a:picLocks noChangeAspect="1"/>
          </p:cNvPicPr>
          <p:nvPr/>
        </p:nvPicPr>
        <p:blipFill>
          <a:blip r:embed="rId10"/>
          <a:stretch>
            <a:fillRect/>
          </a:stretch>
        </p:blipFill>
        <p:spPr>
          <a:xfrm>
            <a:off x="5712934" y="3488260"/>
            <a:ext cx="1173549" cy="1173549"/>
          </a:xfrm>
          <a:prstGeom prst="rect">
            <a:avLst/>
          </a:prstGeom>
        </p:spPr>
      </p:pic>
      <p:sp>
        <p:nvSpPr>
          <p:cNvPr id="36" name="Oval 35">
            <a:extLst>
              <a:ext uri="{FF2B5EF4-FFF2-40B4-BE49-F238E27FC236}">
                <a16:creationId xmlns:a16="http://schemas.microsoft.com/office/drawing/2014/main" id="{A743D0BB-F2EC-4351-A070-2AA5618969C9}"/>
              </a:ext>
            </a:extLst>
          </p:cNvPr>
          <p:cNvSpPr/>
          <p:nvPr/>
        </p:nvSpPr>
        <p:spPr>
          <a:xfrm>
            <a:off x="2141215" y="3138090"/>
            <a:ext cx="2250480" cy="2123336"/>
          </a:xfrm>
          <a:prstGeom prst="ellipse">
            <a:avLst/>
          </a:prstGeom>
          <a:solidFill>
            <a:srgbClr val="FFFFFF"/>
          </a:solidFill>
          <a:ln w="25400" cap="flat" cmpd="sng" algn="ctr">
            <a:solidFill>
              <a:srgbClr val="76767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37" name="Picture 36">
            <a:extLst>
              <a:ext uri="{FF2B5EF4-FFF2-40B4-BE49-F238E27FC236}">
                <a16:creationId xmlns:a16="http://schemas.microsoft.com/office/drawing/2014/main" id="{67953FC2-AB2B-4356-BE43-B7BC9A510724}"/>
              </a:ext>
            </a:extLst>
          </p:cNvPr>
          <p:cNvPicPr>
            <a:picLocks noChangeAspect="1"/>
          </p:cNvPicPr>
          <p:nvPr/>
        </p:nvPicPr>
        <p:blipFill>
          <a:blip r:embed="rId11"/>
          <a:stretch>
            <a:fillRect/>
          </a:stretch>
        </p:blipFill>
        <p:spPr>
          <a:xfrm>
            <a:off x="3086795" y="3365896"/>
            <a:ext cx="579862" cy="579862"/>
          </a:xfrm>
          <a:prstGeom prst="rect">
            <a:avLst/>
          </a:prstGeom>
        </p:spPr>
      </p:pic>
      <p:pic>
        <p:nvPicPr>
          <p:cNvPr id="38" name="Picture 37">
            <a:extLst>
              <a:ext uri="{FF2B5EF4-FFF2-40B4-BE49-F238E27FC236}">
                <a16:creationId xmlns:a16="http://schemas.microsoft.com/office/drawing/2014/main" id="{14BA7AA2-7F8B-4957-BC94-891AB4F89B5B}"/>
              </a:ext>
            </a:extLst>
          </p:cNvPr>
          <p:cNvPicPr>
            <a:picLocks noChangeAspect="1"/>
          </p:cNvPicPr>
          <p:nvPr/>
        </p:nvPicPr>
        <p:blipFill>
          <a:blip r:embed="rId12"/>
          <a:stretch>
            <a:fillRect/>
          </a:stretch>
        </p:blipFill>
        <p:spPr>
          <a:xfrm>
            <a:off x="2460545" y="3826421"/>
            <a:ext cx="517482" cy="517482"/>
          </a:xfrm>
          <a:prstGeom prst="rect">
            <a:avLst/>
          </a:prstGeom>
        </p:spPr>
      </p:pic>
      <p:pic>
        <p:nvPicPr>
          <p:cNvPr id="39" name="Picture 38">
            <a:extLst>
              <a:ext uri="{FF2B5EF4-FFF2-40B4-BE49-F238E27FC236}">
                <a16:creationId xmlns:a16="http://schemas.microsoft.com/office/drawing/2014/main" id="{01F91F16-4414-4546-B624-A384A29DF363}"/>
              </a:ext>
            </a:extLst>
          </p:cNvPr>
          <p:cNvPicPr>
            <a:picLocks noChangeAspect="1"/>
          </p:cNvPicPr>
          <p:nvPr/>
        </p:nvPicPr>
        <p:blipFill>
          <a:blip r:embed="rId13"/>
          <a:stretch>
            <a:fillRect/>
          </a:stretch>
        </p:blipFill>
        <p:spPr>
          <a:xfrm>
            <a:off x="3698784" y="3778824"/>
            <a:ext cx="537030" cy="537030"/>
          </a:xfrm>
          <a:prstGeom prst="rect">
            <a:avLst/>
          </a:prstGeom>
        </p:spPr>
      </p:pic>
      <p:pic>
        <p:nvPicPr>
          <p:cNvPr id="40" name="Picture 39">
            <a:extLst>
              <a:ext uri="{FF2B5EF4-FFF2-40B4-BE49-F238E27FC236}">
                <a16:creationId xmlns:a16="http://schemas.microsoft.com/office/drawing/2014/main" id="{A39A73CA-D7C0-4C6B-9E21-8C2A23547CA3}"/>
              </a:ext>
            </a:extLst>
          </p:cNvPr>
          <p:cNvPicPr>
            <a:picLocks noChangeAspect="1"/>
          </p:cNvPicPr>
          <p:nvPr/>
        </p:nvPicPr>
        <p:blipFill>
          <a:blip r:embed="rId14"/>
          <a:stretch>
            <a:fillRect/>
          </a:stretch>
        </p:blipFill>
        <p:spPr>
          <a:xfrm>
            <a:off x="2519093" y="4359879"/>
            <a:ext cx="858676" cy="858676"/>
          </a:xfrm>
          <a:prstGeom prst="rect">
            <a:avLst/>
          </a:prstGeom>
        </p:spPr>
      </p:pic>
      <p:pic>
        <p:nvPicPr>
          <p:cNvPr id="41" name="Picture 40">
            <a:extLst>
              <a:ext uri="{FF2B5EF4-FFF2-40B4-BE49-F238E27FC236}">
                <a16:creationId xmlns:a16="http://schemas.microsoft.com/office/drawing/2014/main" id="{5E7AB3DB-AA54-47FD-9BE3-470F601CEFC5}"/>
              </a:ext>
            </a:extLst>
          </p:cNvPr>
          <p:cNvPicPr>
            <a:picLocks noChangeAspect="1"/>
          </p:cNvPicPr>
          <p:nvPr/>
        </p:nvPicPr>
        <p:blipFill>
          <a:blip r:embed="rId15"/>
          <a:stretch>
            <a:fillRect/>
          </a:stretch>
        </p:blipFill>
        <p:spPr>
          <a:xfrm>
            <a:off x="3353650" y="4430486"/>
            <a:ext cx="721692" cy="721692"/>
          </a:xfrm>
          <a:prstGeom prst="rect">
            <a:avLst/>
          </a:prstGeom>
        </p:spPr>
      </p:pic>
      <p:sp>
        <p:nvSpPr>
          <p:cNvPr id="42" name="Left Arrow 25">
            <a:extLst>
              <a:ext uri="{FF2B5EF4-FFF2-40B4-BE49-F238E27FC236}">
                <a16:creationId xmlns:a16="http://schemas.microsoft.com/office/drawing/2014/main" id="{6A18685E-6A3E-40DC-9788-48BEEDAF9ED6}"/>
              </a:ext>
            </a:extLst>
          </p:cNvPr>
          <p:cNvSpPr/>
          <p:nvPr/>
        </p:nvSpPr>
        <p:spPr>
          <a:xfrm>
            <a:off x="7238206" y="3948967"/>
            <a:ext cx="1301737" cy="285842"/>
          </a:xfrm>
          <a:prstGeom prst="lef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3" name="Left Arrow 28">
            <a:extLst>
              <a:ext uri="{FF2B5EF4-FFF2-40B4-BE49-F238E27FC236}">
                <a16:creationId xmlns:a16="http://schemas.microsoft.com/office/drawing/2014/main" id="{0E80565A-8DBB-4215-BCA8-2962AA890B9D}"/>
              </a:ext>
            </a:extLst>
          </p:cNvPr>
          <p:cNvSpPr/>
          <p:nvPr/>
        </p:nvSpPr>
        <p:spPr>
          <a:xfrm>
            <a:off x="4555381" y="3901944"/>
            <a:ext cx="1013109" cy="295684"/>
          </a:xfrm>
          <a:prstGeom prst="lef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44" name="Picture 43">
            <a:extLst>
              <a:ext uri="{FF2B5EF4-FFF2-40B4-BE49-F238E27FC236}">
                <a16:creationId xmlns:a16="http://schemas.microsoft.com/office/drawing/2014/main" id="{1F4D8A1D-31C4-4DF3-911D-BE48A6C2250C}"/>
              </a:ext>
            </a:extLst>
          </p:cNvPr>
          <p:cNvPicPr>
            <a:picLocks noChangeAspect="1"/>
          </p:cNvPicPr>
          <p:nvPr/>
        </p:nvPicPr>
        <p:blipFill>
          <a:blip r:embed="rId16"/>
          <a:stretch>
            <a:fillRect/>
          </a:stretch>
        </p:blipFill>
        <p:spPr>
          <a:xfrm>
            <a:off x="3040854" y="4067613"/>
            <a:ext cx="592780" cy="592780"/>
          </a:xfrm>
          <a:prstGeom prst="rect">
            <a:avLst/>
          </a:prstGeom>
        </p:spPr>
      </p:pic>
      <p:sp>
        <p:nvSpPr>
          <p:cNvPr id="45" name="TextBox 2">
            <a:extLst>
              <a:ext uri="{FF2B5EF4-FFF2-40B4-BE49-F238E27FC236}">
                <a16:creationId xmlns:a16="http://schemas.microsoft.com/office/drawing/2014/main" id="{90035CA8-60F5-4A97-A736-3A4222854F21}"/>
              </a:ext>
            </a:extLst>
          </p:cNvPr>
          <p:cNvSpPr txBox="1"/>
          <p:nvPr/>
        </p:nvSpPr>
        <p:spPr>
          <a:xfrm>
            <a:off x="5083771" y="2607441"/>
            <a:ext cx="1381290"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Preprocessing</a:t>
            </a:r>
          </a:p>
        </p:txBody>
      </p:sp>
      <p:pic>
        <p:nvPicPr>
          <p:cNvPr id="46" name="Picture 45">
            <a:extLst>
              <a:ext uri="{FF2B5EF4-FFF2-40B4-BE49-F238E27FC236}">
                <a16:creationId xmlns:a16="http://schemas.microsoft.com/office/drawing/2014/main" id="{C6404FAC-865D-43CA-8B4E-C9D8F0110919}"/>
              </a:ext>
            </a:extLst>
          </p:cNvPr>
          <p:cNvPicPr>
            <a:picLocks noChangeAspect="1"/>
          </p:cNvPicPr>
          <p:nvPr/>
        </p:nvPicPr>
        <p:blipFill>
          <a:blip r:embed="rId17"/>
          <a:stretch>
            <a:fillRect/>
          </a:stretch>
        </p:blipFill>
        <p:spPr>
          <a:xfrm>
            <a:off x="9073678" y="3606671"/>
            <a:ext cx="1315553" cy="1315553"/>
          </a:xfrm>
          <a:prstGeom prst="rect">
            <a:avLst/>
          </a:prstGeom>
        </p:spPr>
      </p:pic>
      <p:sp>
        <p:nvSpPr>
          <p:cNvPr id="47" name="TextBox 29">
            <a:extLst>
              <a:ext uri="{FF2B5EF4-FFF2-40B4-BE49-F238E27FC236}">
                <a16:creationId xmlns:a16="http://schemas.microsoft.com/office/drawing/2014/main" id="{390C0FDE-A1D9-4EE5-9C85-67773BEE3584}"/>
              </a:ext>
            </a:extLst>
          </p:cNvPr>
          <p:cNvSpPr txBox="1"/>
          <p:nvPr/>
        </p:nvSpPr>
        <p:spPr>
          <a:xfrm>
            <a:off x="7030927" y="4301323"/>
            <a:ext cx="1921551"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Classification with Supervised Machine Learning &amp; Deep Learning method</a:t>
            </a:r>
          </a:p>
        </p:txBody>
      </p:sp>
      <p:sp>
        <p:nvSpPr>
          <p:cNvPr id="48" name="TextBox 30">
            <a:extLst>
              <a:ext uri="{FF2B5EF4-FFF2-40B4-BE49-F238E27FC236}">
                <a16:creationId xmlns:a16="http://schemas.microsoft.com/office/drawing/2014/main" id="{305228DE-10E3-44BA-BB2F-EB9A2E83888E}"/>
              </a:ext>
            </a:extLst>
          </p:cNvPr>
          <p:cNvSpPr txBox="1"/>
          <p:nvPr/>
        </p:nvSpPr>
        <p:spPr>
          <a:xfrm>
            <a:off x="4774853" y="4197628"/>
            <a:ext cx="833236"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chemeClr val="tx1"/>
                </a:solidFill>
                <a:effectLst/>
                <a:uLnTx/>
                <a:uFillTx/>
                <a:latin typeface="Arial"/>
                <a:cs typeface="Arial"/>
                <a:sym typeface="Arial"/>
              </a:rPr>
              <a:t>Result</a:t>
            </a:r>
          </a:p>
        </p:txBody>
      </p:sp>
    </p:spTree>
    <p:extLst>
      <p:ext uri="{BB962C8B-B14F-4D97-AF65-F5344CB8AC3E}">
        <p14:creationId xmlns:p14="http://schemas.microsoft.com/office/powerpoint/2010/main" val="300912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E7F-0924-4D29-BC74-12108D046C65}"/>
              </a:ext>
            </a:extLst>
          </p:cNvPr>
          <p:cNvSpPr>
            <a:spLocks noGrp="1"/>
          </p:cNvSpPr>
          <p:nvPr>
            <p:ph type="title"/>
          </p:nvPr>
        </p:nvSpPr>
        <p:spPr>
          <a:xfrm>
            <a:off x="4467430" y="284755"/>
            <a:ext cx="3257140" cy="453800"/>
          </a:xfrm>
        </p:spPr>
        <p:txBody>
          <a:bodyPr>
            <a:noAutofit/>
          </a:bodyPr>
          <a:lstStyle/>
          <a:p>
            <a:r>
              <a:rPr lang="en-US" sz="2000" dirty="0"/>
              <a:t>Dataset Details</a:t>
            </a:r>
          </a:p>
        </p:txBody>
      </p:sp>
      <p:sp>
        <p:nvSpPr>
          <p:cNvPr id="3" name="TextBox 2">
            <a:extLst>
              <a:ext uri="{FF2B5EF4-FFF2-40B4-BE49-F238E27FC236}">
                <a16:creationId xmlns:a16="http://schemas.microsoft.com/office/drawing/2014/main" id="{E65804BC-B0EC-4063-9FC6-667321D08944}"/>
              </a:ext>
            </a:extLst>
          </p:cNvPr>
          <p:cNvSpPr txBox="1"/>
          <p:nvPr/>
        </p:nvSpPr>
        <p:spPr>
          <a:xfrm>
            <a:off x="1359878" y="1720036"/>
            <a:ext cx="4372707" cy="3416320"/>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The dataset consists of 72,094 rows and 7 columns, with one of the columns being the 'class' column, which plays a crucial role in classification tasks.</a:t>
            </a:r>
          </a:p>
          <a:p>
            <a:pPr algn="just" fontAlgn="base"/>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The 'class' column contains five distinct data classes, indicating different categories or labels assigned to each data instance.</a:t>
            </a:r>
          </a:p>
          <a:p>
            <a:endParaRPr lang="en-US" dirty="0"/>
          </a:p>
          <a:p>
            <a:pPr marL="285750" indent="-285750">
              <a:buFont typeface="Arial" panose="020B0604020202020204" pitchFamily="34" charset="0"/>
              <a:buChar char="•"/>
            </a:pPr>
            <a:r>
              <a:rPr lang="en-US" dirty="0">
                <a:solidFill>
                  <a:srgbClr val="000000"/>
                </a:solidFill>
                <a:latin typeface="Times New Roman" panose="02020603050405020304" pitchFamily="18" charset="0"/>
              </a:rPr>
              <a:t>Figure 1: graphical representation of the distribution of the data classes</a:t>
            </a:r>
            <a:endParaRPr lang="en-US" dirty="0"/>
          </a:p>
        </p:txBody>
      </p:sp>
      <p:pic>
        <p:nvPicPr>
          <p:cNvPr id="4" name="Picture 3">
            <a:extLst>
              <a:ext uri="{FF2B5EF4-FFF2-40B4-BE49-F238E27FC236}">
                <a16:creationId xmlns:a16="http://schemas.microsoft.com/office/drawing/2014/main" id="{F76435F8-9E44-41B8-95B8-F72D1F59C545}"/>
              </a:ext>
            </a:extLst>
          </p:cNvPr>
          <p:cNvPicPr>
            <a:picLocks noChangeAspect="1"/>
          </p:cNvPicPr>
          <p:nvPr/>
        </p:nvPicPr>
        <p:blipFill>
          <a:blip r:embed="rId2"/>
          <a:stretch>
            <a:fillRect/>
          </a:stretch>
        </p:blipFill>
        <p:spPr>
          <a:xfrm>
            <a:off x="6096000" y="1442233"/>
            <a:ext cx="5467350" cy="3971925"/>
          </a:xfrm>
          <a:prstGeom prst="rect">
            <a:avLst/>
          </a:prstGeom>
        </p:spPr>
      </p:pic>
    </p:spTree>
    <p:extLst>
      <p:ext uri="{BB962C8B-B14F-4D97-AF65-F5344CB8AC3E}">
        <p14:creationId xmlns:p14="http://schemas.microsoft.com/office/powerpoint/2010/main" val="57813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E7F-0924-4D29-BC74-12108D046C65}"/>
              </a:ext>
            </a:extLst>
          </p:cNvPr>
          <p:cNvSpPr>
            <a:spLocks noGrp="1"/>
          </p:cNvSpPr>
          <p:nvPr>
            <p:ph type="title"/>
          </p:nvPr>
        </p:nvSpPr>
        <p:spPr>
          <a:xfrm>
            <a:off x="4467430" y="155801"/>
            <a:ext cx="3257140" cy="453800"/>
          </a:xfrm>
        </p:spPr>
        <p:txBody>
          <a:bodyPr>
            <a:noAutofit/>
          </a:bodyPr>
          <a:lstStyle/>
          <a:p>
            <a:r>
              <a:rPr lang="en-US" sz="2000" dirty="0"/>
              <a:t>Dataset Details</a:t>
            </a:r>
          </a:p>
        </p:txBody>
      </p:sp>
      <p:sp>
        <p:nvSpPr>
          <p:cNvPr id="3" name="TextBox 2">
            <a:extLst>
              <a:ext uri="{FF2B5EF4-FFF2-40B4-BE49-F238E27FC236}">
                <a16:creationId xmlns:a16="http://schemas.microsoft.com/office/drawing/2014/main" id="{E65804BC-B0EC-4063-9FC6-667321D08944}"/>
              </a:ext>
            </a:extLst>
          </p:cNvPr>
          <p:cNvSpPr txBox="1"/>
          <p:nvPr/>
        </p:nvSpPr>
        <p:spPr>
          <a:xfrm>
            <a:off x="4734121" y="4355796"/>
            <a:ext cx="3155509" cy="369332"/>
          </a:xfrm>
          <a:prstGeom prst="rect">
            <a:avLst/>
          </a:prstGeom>
          <a:noFill/>
        </p:spPr>
        <p:txBody>
          <a:bodyPr wrap="square" rtlCol="0">
            <a:spAutoFit/>
          </a:bodyPr>
          <a:lstStyle/>
          <a:p>
            <a:pPr algn="just" fontAlgn="base"/>
            <a:r>
              <a:rPr lang="en-US" dirty="0">
                <a:solidFill>
                  <a:srgbClr val="000000"/>
                </a:solidFill>
                <a:latin typeface="Times New Roman" panose="02020603050405020304" pitchFamily="18" charset="0"/>
              </a:rPr>
              <a:t>Fig: Person wise activity data. </a:t>
            </a:r>
            <a:endParaRPr lang="en-US" dirty="0"/>
          </a:p>
        </p:txBody>
      </p:sp>
      <p:pic>
        <p:nvPicPr>
          <p:cNvPr id="3074" name="Picture 2" descr="https://lh3.googleusercontent.com/sqemwNRPAfuj2gahBiYlwsujA2wb2R987SRHnSSuXiTx4PUgtDLon3k_4UaRmi5cRyFf5jpHY45ZhHep0Q5JKneuXEjAA_e4BhN47k0gyNV67CA5BFenLAeovr_wdal2Da4CxzDGpegVDDvDn6VNsGU">
            <a:extLst>
              <a:ext uri="{FF2B5EF4-FFF2-40B4-BE49-F238E27FC236}">
                <a16:creationId xmlns:a16="http://schemas.microsoft.com/office/drawing/2014/main" id="{7AEA7612-0009-4E03-AE30-F970D6623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525" y="853085"/>
            <a:ext cx="4708948" cy="3461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03F395-217D-48D3-B810-F43B35B7C855}"/>
              </a:ext>
            </a:extLst>
          </p:cNvPr>
          <p:cNvPicPr>
            <a:picLocks noChangeAspect="1"/>
          </p:cNvPicPr>
          <p:nvPr/>
        </p:nvPicPr>
        <p:blipFill>
          <a:blip r:embed="rId3"/>
          <a:stretch>
            <a:fillRect/>
          </a:stretch>
        </p:blipFill>
        <p:spPr>
          <a:xfrm>
            <a:off x="2309811" y="4787674"/>
            <a:ext cx="7572375" cy="1914525"/>
          </a:xfrm>
          <a:prstGeom prst="rect">
            <a:avLst/>
          </a:prstGeom>
        </p:spPr>
      </p:pic>
    </p:spTree>
    <p:extLst>
      <p:ext uri="{BB962C8B-B14F-4D97-AF65-F5344CB8AC3E}">
        <p14:creationId xmlns:p14="http://schemas.microsoft.com/office/powerpoint/2010/main" val="231090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575868" y="268454"/>
            <a:ext cx="3040263" cy="446653"/>
          </a:xfrm>
        </p:spPr>
        <p:txBody>
          <a:bodyPr>
            <a:noAutofit/>
          </a:bodyPr>
          <a:lstStyle/>
          <a:p>
            <a:r>
              <a:rPr lang="en-US" sz="2000" dirty="0"/>
              <a:t>Drop Feature</a:t>
            </a:r>
          </a:p>
        </p:txBody>
      </p:sp>
      <p:pic>
        <p:nvPicPr>
          <p:cNvPr id="3" name="Picture 2">
            <a:extLst>
              <a:ext uri="{FF2B5EF4-FFF2-40B4-BE49-F238E27FC236}">
                <a16:creationId xmlns:a16="http://schemas.microsoft.com/office/drawing/2014/main" id="{DE6A604D-1FB3-4AAB-A7BF-0769ABFC33D9}"/>
              </a:ext>
            </a:extLst>
          </p:cNvPr>
          <p:cNvPicPr>
            <a:picLocks noChangeAspect="1"/>
          </p:cNvPicPr>
          <p:nvPr/>
        </p:nvPicPr>
        <p:blipFill>
          <a:blip r:embed="rId2"/>
          <a:stretch>
            <a:fillRect/>
          </a:stretch>
        </p:blipFill>
        <p:spPr>
          <a:xfrm>
            <a:off x="2535355" y="1183470"/>
            <a:ext cx="4335180" cy="781754"/>
          </a:xfrm>
          <a:prstGeom prst="rect">
            <a:avLst/>
          </a:prstGeom>
        </p:spPr>
      </p:pic>
      <p:pic>
        <p:nvPicPr>
          <p:cNvPr id="4" name="Picture 3">
            <a:extLst>
              <a:ext uri="{FF2B5EF4-FFF2-40B4-BE49-F238E27FC236}">
                <a16:creationId xmlns:a16="http://schemas.microsoft.com/office/drawing/2014/main" id="{CB1BA9E9-6C06-4C24-9830-927B58A05771}"/>
              </a:ext>
            </a:extLst>
          </p:cNvPr>
          <p:cNvPicPr>
            <a:picLocks noChangeAspect="1"/>
          </p:cNvPicPr>
          <p:nvPr/>
        </p:nvPicPr>
        <p:blipFill>
          <a:blip r:embed="rId3"/>
          <a:stretch>
            <a:fillRect/>
          </a:stretch>
        </p:blipFill>
        <p:spPr>
          <a:xfrm>
            <a:off x="2535355" y="1965224"/>
            <a:ext cx="7121290" cy="3858358"/>
          </a:xfrm>
          <a:prstGeom prst="rect">
            <a:avLst/>
          </a:prstGeom>
        </p:spPr>
      </p:pic>
    </p:spTree>
    <p:extLst>
      <p:ext uri="{BB962C8B-B14F-4D97-AF65-F5344CB8AC3E}">
        <p14:creationId xmlns:p14="http://schemas.microsoft.com/office/powerpoint/2010/main" val="17735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435191" y="304800"/>
            <a:ext cx="3321617" cy="550985"/>
          </a:xfrm>
        </p:spPr>
        <p:txBody>
          <a:bodyPr>
            <a:noAutofit/>
          </a:bodyPr>
          <a:lstStyle/>
          <a:p>
            <a:r>
              <a:rPr lang="en-US" sz="2000" dirty="0"/>
              <a:t>Null value handle</a:t>
            </a:r>
          </a:p>
        </p:txBody>
      </p:sp>
      <p:pic>
        <p:nvPicPr>
          <p:cNvPr id="5" name="Picture 4">
            <a:extLst>
              <a:ext uri="{FF2B5EF4-FFF2-40B4-BE49-F238E27FC236}">
                <a16:creationId xmlns:a16="http://schemas.microsoft.com/office/drawing/2014/main" id="{D5B40ED2-F1E2-4C11-803F-36A1734E42BD}"/>
              </a:ext>
            </a:extLst>
          </p:cNvPr>
          <p:cNvPicPr>
            <a:picLocks noChangeAspect="1"/>
          </p:cNvPicPr>
          <p:nvPr/>
        </p:nvPicPr>
        <p:blipFill rotWithShape="1">
          <a:blip r:embed="rId2"/>
          <a:srcRect l="414"/>
          <a:stretch/>
        </p:blipFill>
        <p:spPr>
          <a:xfrm>
            <a:off x="5884985" y="1613447"/>
            <a:ext cx="5639144" cy="3631105"/>
          </a:xfrm>
          <a:prstGeom prst="rect">
            <a:avLst/>
          </a:prstGeom>
        </p:spPr>
      </p:pic>
      <p:sp>
        <p:nvSpPr>
          <p:cNvPr id="6" name="Rectangle 5">
            <a:extLst>
              <a:ext uri="{FF2B5EF4-FFF2-40B4-BE49-F238E27FC236}">
                <a16:creationId xmlns:a16="http://schemas.microsoft.com/office/drawing/2014/main" id="{86D7DE08-0DFC-4B5F-BC03-A9D1656075CD}"/>
              </a:ext>
            </a:extLst>
          </p:cNvPr>
          <p:cNvSpPr/>
          <p:nvPr/>
        </p:nvSpPr>
        <p:spPr>
          <a:xfrm>
            <a:off x="1582615" y="1613447"/>
            <a:ext cx="3892062" cy="3269549"/>
          </a:xfrm>
          <a:prstGeom prst="rect">
            <a:avLst/>
          </a:prstGeom>
        </p:spPr>
        <p:txBody>
          <a:bodyPr wrap="square">
            <a:spAutoFit/>
          </a:bodyPr>
          <a:lstStyle/>
          <a:p>
            <a:pPr algn="just">
              <a:lnSpc>
                <a:spcPct val="150000"/>
              </a:lnSpc>
            </a:pPr>
            <a:r>
              <a:rPr lang="en-US" sz="2000" dirty="0">
                <a:solidFill>
                  <a:srgbClr val="000000"/>
                </a:solidFill>
                <a:latin typeface="Times New Roman" panose="02020603050405020304" pitchFamily="18" charset="0"/>
              </a:rPr>
              <a:t>Missing values in the dataset were handled by dropping them during the data preprocessing stage. This ensures that the remaining data used for training the machine learning algorithms is complete and free of missing values.</a:t>
            </a:r>
            <a:endParaRPr lang="en-US" sz="2000" dirty="0"/>
          </a:p>
        </p:txBody>
      </p:sp>
    </p:spTree>
    <p:extLst>
      <p:ext uri="{BB962C8B-B14F-4D97-AF65-F5344CB8AC3E}">
        <p14:creationId xmlns:p14="http://schemas.microsoft.com/office/powerpoint/2010/main" val="213764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52562" y="152400"/>
            <a:ext cx="3538495" cy="457737"/>
          </a:xfrm>
        </p:spPr>
        <p:txBody>
          <a:bodyPr>
            <a:noAutofit/>
          </a:bodyPr>
          <a:lstStyle/>
          <a:p>
            <a:r>
              <a:rPr lang="en-US" sz="2000" dirty="0"/>
              <a:t>Correlation Matrix</a:t>
            </a:r>
          </a:p>
        </p:txBody>
      </p:sp>
      <p:sp>
        <p:nvSpPr>
          <p:cNvPr id="4" name="AutoShape 2" descr="&lt;Figure size 2000x2000 with 2 Axes&gt;">
            <a:extLst>
              <a:ext uri="{FF2B5EF4-FFF2-40B4-BE49-F238E27FC236}">
                <a16:creationId xmlns:a16="http://schemas.microsoft.com/office/drawing/2014/main" id="{9EBED7C8-4760-49F6-A19A-8D5E1D4B4CA4}"/>
              </a:ext>
            </a:extLst>
          </p:cNvPr>
          <p:cNvSpPr>
            <a:spLocks noChangeAspect="1" noChangeArrowheads="1"/>
          </p:cNvSpPr>
          <p:nvPr/>
        </p:nvSpPr>
        <p:spPr bwMode="auto">
          <a:xfrm>
            <a:off x="5943600" y="3276600"/>
            <a:ext cx="3634154" cy="3634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897CAAC-2691-460D-A7F6-724FA2995E7E}"/>
              </a:ext>
            </a:extLst>
          </p:cNvPr>
          <p:cNvPicPr>
            <a:picLocks noChangeAspect="1"/>
          </p:cNvPicPr>
          <p:nvPr/>
        </p:nvPicPr>
        <p:blipFill>
          <a:blip r:embed="rId2"/>
          <a:stretch>
            <a:fillRect/>
          </a:stretch>
        </p:blipFill>
        <p:spPr>
          <a:xfrm>
            <a:off x="360612" y="815291"/>
            <a:ext cx="5582988" cy="5890309"/>
          </a:xfrm>
          <a:prstGeom prst="rect">
            <a:avLst/>
          </a:prstGeom>
        </p:spPr>
      </p:pic>
      <p:pic>
        <p:nvPicPr>
          <p:cNvPr id="7" name="Picture 6">
            <a:extLst>
              <a:ext uri="{FF2B5EF4-FFF2-40B4-BE49-F238E27FC236}">
                <a16:creationId xmlns:a16="http://schemas.microsoft.com/office/drawing/2014/main" id="{D89CA9D8-691F-48F6-B11F-18E0C4C151A0}"/>
              </a:ext>
            </a:extLst>
          </p:cNvPr>
          <p:cNvPicPr>
            <a:picLocks noChangeAspect="1"/>
          </p:cNvPicPr>
          <p:nvPr/>
        </p:nvPicPr>
        <p:blipFill>
          <a:blip r:embed="rId3"/>
          <a:stretch>
            <a:fillRect/>
          </a:stretch>
        </p:blipFill>
        <p:spPr>
          <a:xfrm>
            <a:off x="6096000" y="2602889"/>
            <a:ext cx="5684137" cy="1652222"/>
          </a:xfrm>
          <a:prstGeom prst="rect">
            <a:avLst/>
          </a:prstGeom>
        </p:spPr>
      </p:pic>
    </p:spTree>
    <p:extLst>
      <p:ext uri="{BB962C8B-B14F-4D97-AF65-F5344CB8AC3E}">
        <p14:creationId xmlns:p14="http://schemas.microsoft.com/office/powerpoint/2010/main" val="409574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040250" y="290147"/>
            <a:ext cx="4111500" cy="457737"/>
          </a:xfrm>
        </p:spPr>
        <p:txBody>
          <a:bodyPr>
            <a:noAutofit/>
          </a:bodyPr>
          <a:lstStyle/>
          <a:p>
            <a:r>
              <a:rPr lang="en-US" sz="1600" dirty="0"/>
              <a:t>Statistical Feature Extract</a:t>
            </a:r>
          </a:p>
        </p:txBody>
      </p:sp>
      <p:pic>
        <p:nvPicPr>
          <p:cNvPr id="3" name="Picture 2">
            <a:extLst>
              <a:ext uri="{FF2B5EF4-FFF2-40B4-BE49-F238E27FC236}">
                <a16:creationId xmlns:a16="http://schemas.microsoft.com/office/drawing/2014/main" id="{3A1EDDD6-AC29-4B04-BB21-6A18635C7978}"/>
              </a:ext>
            </a:extLst>
          </p:cNvPr>
          <p:cNvPicPr>
            <a:picLocks noChangeAspect="1"/>
          </p:cNvPicPr>
          <p:nvPr/>
        </p:nvPicPr>
        <p:blipFill rotWithShape="1">
          <a:blip r:embed="rId2"/>
          <a:srcRect l="987"/>
          <a:stretch/>
        </p:blipFill>
        <p:spPr>
          <a:xfrm>
            <a:off x="377521" y="1504218"/>
            <a:ext cx="5328504" cy="1409700"/>
          </a:xfrm>
          <a:prstGeom prst="rect">
            <a:avLst/>
          </a:prstGeom>
        </p:spPr>
      </p:pic>
      <p:pic>
        <p:nvPicPr>
          <p:cNvPr id="5" name="Picture 4">
            <a:extLst>
              <a:ext uri="{FF2B5EF4-FFF2-40B4-BE49-F238E27FC236}">
                <a16:creationId xmlns:a16="http://schemas.microsoft.com/office/drawing/2014/main" id="{C22F920E-3BC6-4A9A-953E-EC773CD91912}"/>
              </a:ext>
            </a:extLst>
          </p:cNvPr>
          <p:cNvPicPr>
            <a:picLocks noChangeAspect="1"/>
          </p:cNvPicPr>
          <p:nvPr/>
        </p:nvPicPr>
        <p:blipFill>
          <a:blip r:embed="rId3"/>
          <a:stretch>
            <a:fillRect/>
          </a:stretch>
        </p:blipFill>
        <p:spPr>
          <a:xfrm>
            <a:off x="196818" y="3088030"/>
            <a:ext cx="5800725" cy="2028825"/>
          </a:xfrm>
          <a:prstGeom prst="rect">
            <a:avLst/>
          </a:prstGeom>
        </p:spPr>
      </p:pic>
      <p:pic>
        <p:nvPicPr>
          <p:cNvPr id="8" name="Picture 7">
            <a:extLst>
              <a:ext uri="{FF2B5EF4-FFF2-40B4-BE49-F238E27FC236}">
                <a16:creationId xmlns:a16="http://schemas.microsoft.com/office/drawing/2014/main" id="{3844308E-2581-4C02-B21A-4F866501C7DE}"/>
              </a:ext>
            </a:extLst>
          </p:cNvPr>
          <p:cNvPicPr>
            <a:picLocks noChangeAspect="1"/>
          </p:cNvPicPr>
          <p:nvPr/>
        </p:nvPicPr>
        <p:blipFill>
          <a:blip r:embed="rId4"/>
          <a:stretch>
            <a:fillRect/>
          </a:stretch>
        </p:blipFill>
        <p:spPr>
          <a:xfrm>
            <a:off x="6509422" y="1571625"/>
            <a:ext cx="5391150" cy="3714750"/>
          </a:xfrm>
          <a:prstGeom prst="rect">
            <a:avLst/>
          </a:prstGeom>
        </p:spPr>
      </p:pic>
      <p:sp>
        <p:nvSpPr>
          <p:cNvPr id="9" name="Arrow: Right 8">
            <a:extLst>
              <a:ext uri="{FF2B5EF4-FFF2-40B4-BE49-F238E27FC236}">
                <a16:creationId xmlns:a16="http://schemas.microsoft.com/office/drawing/2014/main" id="{77B23D79-977A-460D-AB7C-0D3C9D4A8054}"/>
              </a:ext>
            </a:extLst>
          </p:cNvPr>
          <p:cNvSpPr/>
          <p:nvPr/>
        </p:nvSpPr>
        <p:spPr>
          <a:xfrm>
            <a:off x="5682577" y="3551092"/>
            <a:ext cx="629933"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4843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63</TotalTime>
  <Words>494</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Parcel</vt:lpstr>
      <vt:lpstr>Human activity recognition</vt:lpstr>
      <vt:lpstr>Introduction</vt:lpstr>
      <vt:lpstr>Work flow</vt:lpstr>
      <vt:lpstr>Dataset Details</vt:lpstr>
      <vt:lpstr>Dataset Details</vt:lpstr>
      <vt:lpstr>Drop Feature</vt:lpstr>
      <vt:lpstr>Null value handle</vt:lpstr>
      <vt:lpstr>Correlation Matrix</vt:lpstr>
      <vt:lpstr>Statistical Feature Extract</vt:lpstr>
      <vt:lpstr>ML Model</vt:lpstr>
      <vt:lpstr>Result Analysis</vt:lpstr>
      <vt:lpstr>Confusion Matrix</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Mahmud Shah</dc:creator>
  <cp:lastModifiedBy>OlidAli</cp:lastModifiedBy>
  <cp:revision>38</cp:revision>
  <dcterms:created xsi:type="dcterms:W3CDTF">2023-06-20T01:36:03Z</dcterms:created>
  <dcterms:modified xsi:type="dcterms:W3CDTF">2024-11-18T16:15:41Z</dcterms:modified>
</cp:coreProperties>
</file>