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307" r:id="rId6"/>
    <p:sldId id="261" r:id="rId7"/>
    <p:sldId id="265" r:id="rId8"/>
    <p:sldId id="264" r:id="rId9"/>
    <p:sldId id="272" r:id="rId10"/>
    <p:sldId id="263" r:id="rId11"/>
    <p:sldId id="273" r:id="rId12"/>
    <p:sldId id="299" r:id="rId13"/>
    <p:sldId id="298" r:id="rId14"/>
    <p:sldId id="301" r:id="rId15"/>
    <p:sldId id="302" r:id="rId16"/>
    <p:sldId id="303" r:id="rId17"/>
    <p:sldId id="276" r:id="rId18"/>
    <p:sldId id="304" r:id="rId19"/>
    <p:sldId id="306" r:id="rId20"/>
    <p:sldId id="266" r:id="rId21"/>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22" autoAdjust="0"/>
  </p:normalViewPr>
  <p:slideViewPr>
    <p:cSldViewPr>
      <p:cViewPr varScale="1">
        <p:scale>
          <a:sx n="115" d="100"/>
          <a:sy n="115" d="100"/>
        </p:scale>
        <p:origin x="4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72BCB-5093-43C5-8500-4D3312AE7422}" type="datetimeFigureOut">
              <a:rPr lang="zh-CN" altLang="en-US" smtClean="0"/>
              <a:t>2019/12/22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0AD8B-9212-4E20-81CE-4D40529EDD5B}" type="slidenum">
              <a:rPr lang="zh-CN" altLang="en-US" smtClean="0"/>
              <a:t>‹#›</a:t>
            </a:fld>
            <a:endParaRPr lang="zh-CN" altLang="en-US"/>
          </a:p>
        </p:txBody>
      </p:sp>
    </p:spTree>
    <p:extLst>
      <p:ext uri="{BB962C8B-B14F-4D97-AF65-F5344CB8AC3E}">
        <p14:creationId xmlns:p14="http://schemas.microsoft.com/office/powerpoint/2010/main" val="209608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60AD8B-9212-4E20-81CE-4D40529EDD5B}" type="slidenum">
              <a:rPr lang="zh-CN" altLang="en-US" smtClean="0"/>
              <a:t>2</a:t>
            </a:fld>
            <a:endParaRPr lang="zh-CN" altLang="en-US"/>
          </a:p>
        </p:txBody>
      </p:sp>
    </p:spTree>
    <p:extLst>
      <p:ext uri="{BB962C8B-B14F-4D97-AF65-F5344CB8AC3E}">
        <p14:creationId xmlns:p14="http://schemas.microsoft.com/office/powerpoint/2010/main" val="1444869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5922" y="216357"/>
            <a:ext cx="10485156" cy="6037610"/>
          </a:xfrm>
          <a:prstGeom prst="rect">
            <a:avLst/>
          </a:prstGeom>
        </p:spPr>
      </p:pic>
      <p:sp>
        <p:nvSpPr>
          <p:cNvPr id="3" name="Freeform 2"/>
          <p:cNvSpPr/>
          <p:nvPr/>
        </p:nvSpPr>
        <p:spPr>
          <a:xfrm>
            <a:off x="1581019" y="1553674"/>
            <a:ext cx="8394962" cy="3078196"/>
          </a:xfrm>
          <a:custGeom>
            <a:avLst/>
            <a:gdLst/>
            <a:ahLst/>
            <a:cxnLst/>
            <a:rect l="l" t="t" r="r" b="b"/>
            <a:pathLst>
              <a:path w="7605540" h="3078196">
                <a:moveTo>
                  <a:pt x="7605539" y="3078195"/>
                </a:moveTo>
                <a:lnTo>
                  <a:pt x="0" y="3078195"/>
                </a:lnTo>
                <a:lnTo>
                  <a:pt x="0" y="0"/>
                </a:lnTo>
                <a:lnTo>
                  <a:pt x="7605539" y="0"/>
                </a:lnTo>
                <a:lnTo>
                  <a:pt x="7605539" y="3078195"/>
                </a:lnTo>
                <a:close/>
              </a:path>
            </a:pathLst>
          </a:custGeom>
          <a:solidFill>
            <a:srgbClr val="404040"/>
          </a:solidFill>
        </p:spPr>
        <p:txBody>
          <a:bodyPr/>
          <a:lstStyle/>
          <a:p>
            <a:endParaRPr lang="zh-CN" altLang="en-US"/>
          </a:p>
        </p:txBody>
      </p:sp>
      <p:sp>
        <p:nvSpPr>
          <p:cNvPr id="4" name="TextBox 3"/>
          <p:cNvSpPr txBox="1"/>
          <p:nvPr/>
        </p:nvSpPr>
        <p:spPr>
          <a:xfrm>
            <a:off x="1816100" y="1823289"/>
            <a:ext cx="7924800" cy="907941"/>
          </a:xfrm>
          <a:prstGeom prst="rect">
            <a:avLst/>
          </a:prstGeom>
        </p:spPr>
        <p:txBody>
          <a:bodyPr wrap="square" lIns="0" tIns="0" rIns="63500" rtlCol="0" anchor="t">
            <a:spAutoFit/>
          </a:bodyPr>
          <a:lstStyle/>
          <a:p>
            <a:r>
              <a:rPr lang="zh-CN" altLang="en-US" sz="2800" b="1" dirty="0">
                <a:solidFill>
                  <a:srgbClr val="FFFFFF"/>
                </a:solidFill>
                <a:latin typeface="Microsoft YaHei"/>
                <a:ea typeface="Microsoft YaHei"/>
              </a:rPr>
              <a:t>基于绿色出行场景个人碳排放积分系统开发与运营</a:t>
            </a:r>
            <a:endParaRPr lang="en-US" altLang="zh-CN" sz="2800" b="1" dirty="0">
              <a:solidFill>
                <a:srgbClr val="FFFFFF"/>
              </a:solidFill>
              <a:latin typeface="Microsoft YaHei"/>
              <a:ea typeface="Microsoft YaHei"/>
            </a:endParaRPr>
          </a:p>
          <a:p>
            <a:pPr algn="ctr"/>
            <a:r>
              <a:rPr lang="zh-CN" altLang="en-US" sz="2800" b="1" dirty="0">
                <a:solidFill>
                  <a:srgbClr val="FFFFFF"/>
                </a:solidFill>
                <a:latin typeface="Microsoft YaHei"/>
                <a:ea typeface="Microsoft YaHei"/>
              </a:rPr>
              <a:t>项目简介</a:t>
            </a:r>
          </a:p>
        </p:txBody>
      </p:sp>
      <p:sp>
        <p:nvSpPr>
          <p:cNvPr id="5" name="Freeform 4"/>
          <p:cNvSpPr/>
          <p:nvPr/>
        </p:nvSpPr>
        <p:spPr>
          <a:xfrm>
            <a:off x="2564095" y="3425083"/>
            <a:ext cx="6001064" cy="0"/>
          </a:xfrm>
          <a:custGeom>
            <a:avLst/>
            <a:gdLst/>
            <a:ahLst/>
            <a:cxnLst/>
            <a:rect l="l" t="t" r="r" b="b"/>
            <a:pathLst>
              <a:path w="6001064">
                <a:moveTo>
                  <a:pt x="0" y="0"/>
                </a:moveTo>
                <a:lnTo>
                  <a:pt x="6001064" y="0"/>
                </a:lnTo>
              </a:path>
            </a:pathLst>
          </a:custGeom>
          <a:solidFill>
            <a:srgbClr val="FFFFFF"/>
          </a:solidFill>
          <a:ln w="19050">
            <a:solidFill>
              <a:srgbClr val="FFFFFF"/>
            </a:solidFill>
            <a:prstDash val="solid"/>
          </a:ln>
        </p:spPr>
      </p:sp>
      <p:sp>
        <p:nvSpPr>
          <p:cNvPr id="6" name="TextBox 5"/>
          <p:cNvSpPr txBox="1"/>
          <p:nvPr/>
        </p:nvSpPr>
        <p:spPr>
          <a:xfrm>
            <a:off x="2927940" y="3712192"/>
            <a:ext cx="5496003" cy="552011"/>
          </a:xfrm>
          <a:prstGeom prst="rect">
            <a:avLst/>
          </a:prstGeom>
        </p:spPr>
        <p:txBody>
          <a:bodyPr lIns="0" tIns="0" rIns="63500" rtlCol="0" anchor="t">
            <a:spAutoFit/>
          </a:bodyPr>
          <a:lstStyle/>
          <a:p>
            <a:pPr algn="ctr" latinLnBrk="1">
              <a:lnSpc>
                <a:spcPct val="116199"/>
              </a:lnSpc>
            </a:pPr>
            <a:r>
              <a:rPr lang="zh-CN" altLang="en-US" b="1" dirty="0">
                <a:solidFill>
                  <a:schemeClr val="bg1"/>
                </a:solidFill>
              </a:rPr>
              <a:t>团队成员：郭岳，周南，李骏，黄寅佐</a:t>
            </a:r>
          </a:p>
          <a:p>
            <a:pPr algn="ctr" latinLnBrk="1">
              <a:lnSpc>
                <a:spcPct val="116199"/>
              </a:lnSpc>
            </a:pPr>
            <a:endParaRPr lang="en-US" altLang="zh-CN" sz="1100" dirty="0"/>
          </a:p>
        </p:txBody>
      </p:sp>
      <p:sp>
        <p:nvSpPr>
          <p:cNvPr id="7" name="Freeform 6"/>
          <p:cNvSpPr/>
          <p:nvPr/>
        </p:nvSpPr>
        <p:spPr>
          <a:xfrm>
            <a:off x="5506263" y="5014862"/>
            <a:ext cx="552570" cy="552570"/>
          </a:xfrm>
          <a:custGeom>
            <a:avLst/>
            <a:gdLst/>
            <a:ahLst/>
            <a:cxnLst/>
            <a:rect l="l" t="t" r="r" b="b"/>
            <a:pathLst>
              <a:path w="552570" h="552570">
                <a:moveTo>
                  <a:pt x="552569" y="276285"/>
                </a:moveTo>
                <a:cubicBezTo>
                  <a:pt x="552569" y="428874"/>
                  <a:pt x="428874" y="552570"/>
                  <a:pt x="276285" y="552570"/>
                </a:cubicBezTo>
                <a:cubicBezTo>
                  <a:pt x="123695" y="552570"/>
                  <a:pt x="0" y="428874"/>
                  <a:pt x="0" y="276285"/>
                </a:cubicBezTo>
                <a:cubicBezTo>
                  <a:pt x="0" y="123696"/>
                  <a:pt x="123695" y="0"/>
                  <a:pt x="276285" y="0"/>
                </a:cubicBezTo>
                <a:cubicBezTo>
                  <a:pt x="428874" y="0"/>
                  <a:pt x="552569" y="123696"/>
                  <a:pt x="552569" y="276285"/>
                </a:cubicBezTo>
                <a:close/>
              </a:path>
            </a:pathLst>
          </a:custGeom>
          <a:solidFill>
            <a:srgbClr val="FFC020"/>
          </a:solidFill>
        </p:spPr>
      </p:sp>
      <p:sp>
        <p:nvSpPr>
          <p:cNvPr id="8" name="Freeform 7"/>
          <p:cNvSpPr/>
          <p:nvPr/>
        </p:nvSpPr>
        <p:spPr>
          <a:xfrm rot="16200000">
            <a:off x="5568070" y="5112783"/>
            <a:ext cx="430806" cy="437692"/>
          </a:xfrm>
          <a:custGeom>
            <a:avLst/>
            <a:gdLst/>
            <a:ahLst/>
            <a:cxnLst/>
            <a:rect l="l" t="t" r="r" b="b"/>
            <a:pathLst>
              <a:path w="430806" h="437692">
                <a:moveTo>
                  <a:pt x="430807" y="0"/>
                </a:moveTo>
                <a:lnTo>
                  <a:pt x="215403" y="0"/>
                </a:lnTo>
                <a:lnTo>
                  <a:pt x="0" y="218844"/>
                </a:lnTo>
                <a:lnTo>
                  <a:pt x="215403" y="437692"/>
                </a:lnTo>
                <a:lnTo>
                  <a:pt x="430807" y="437692"/>
                </a:lnTo>
                <a:lnTo>
                  <a:pt x="215403" y="218844"/>
                </a:lnTo>
                <a:lnTo>
                  <a:pt x="430807" y="0"/>
                </a:lnTo>
                <a:lnTo>
                  <a:pt x="430807" y="0"/>
                </a:lnTo>
                <a:close/>
              </a:path>
            </a:pathLst>
          </a:custGeom>
          <a:solidFill>
            <a:srgbClr val="FFFFFF"/>
          </a:solidFill>
        </p:spPr>
      </p:sp>
      <p:sp>
        <p:nvSpPr>
          <p:cNvPr id="9" name="文本框 8">
            <a:extLst>
              <a:ext uri="{FF2B5EF4-FFF2-40B4-BE49-F238E27FC236}">
                <a16:creationId xmlns:a16="http://schemas.microsoft.com/office/drawing/2014/main" id="{7567C051-95A6-496F-B7F8-566EDDF9FC55}"/>
              </a:ext>
            </a:extLst>
          </p:cNvPr>
          <p:cNvSpPr txBox="1"/>
          <p:nvPr/>
        </p:nvSpPr>
        <p:spPr>
          <a:xfrm>
            <a:off x="4181180" y="2789535"/>
            <a:ext cx="3081027" cy="461665"/>
          </a:xfrm>
          <a:prstGeom prst="rect">
            <a:avLst/>
          </a:prstGeom>
          <a:noFill/>
        </p:spPr>
        <p:txBody>
          <a:bodyPr wrap="square" rtlCol="0">
            <a:spAutoFit/>
          </a:bodyPr>
          <a:lstStyle/>
          <a:p>
            <a:r>
              <a:rPr lang="zh-CN" altLang="en-US" sz="2400" b="1" dirty="0">
                <a:solidFill>
                  <a:schemeClr val="bg1"/>
                </a:solidFill>
              </a:rPr>
              <a:t>团队名称：</a:t>
            </a:r>
            <a:r>
              <a:rPr lang="en-US" altLang="zh-CN" sz="2400" b="1" dirty="0">
                <a:solidFill>
                  <a:schemeClr val="bg1"/>
                </a:solidFill>
              </a:rPr>
              <a:t>OligayElite</a:t>
            </a:r>
            <a:endParaRPr lang="zh-CN" altLang="en-US" sz="2400" b="1" dirty="0">
              <a:solidFill>
                <a:schemeClr val="bg1"/>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16" name="Freeform 9">
            <a:extLst>
              <a:ext uri="{FF2B5EF4-FFF2-40B4-BE49-F238E27FC236}">
                <a16:creationId xmlns:a16="http://schemas.microsoft.com/office/drawing/2014/main" id="{ABABDA22-4C7E-4493-B716-EC7C099E6551}"/>
              </a:ext>
            </a:extLst>
          </p:cNvPr>
          <p:cNvSpPr/>
          <p:nvPr/>
        </p:nvSpPr>
        <p:spPr>
          <a:xfrm>
            <a:off x="627671" y="633953"/>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17" name="TextBox 10">
            <a:extLst>
              <a:ext uri="{FF2B5EF4-FFF2-40B4-BE49-F238E27FC236}">
                <a16:creationId xmlns:a16="http://schemas.microsoft.com/office/drawing/2014/main" id="{B6223B63-A275-476B-94ED-4710CD018DD5}"/>
              </a:ext>
            </a:extLst>
          </p:cNvPr>
          <p:cNvSpPr txBox="1"/>
          <p:nvPr/>
        </p:nvSpPr>
        <p:spPr>
          <a:xfrm>
            <a:off x="952961" y="837739"/>
            <a:ext cx="3250406" cy="374974"/>
          </a:xfrm>
          <a:prstGeom prst="rect">
            <a:avLst/>
          </a:prstGeom>
        </p:spPr>
        <p:txBody>
          <a:bodyPr lIns="0" tIns="0" rIns="63500" rtlCol="0" anchor="t">
            <a:spAutoFit/>
          </a:bodyPr>
          <a:lstStyle/>
          <a:p>
            <a:pPr latinLnBrk="1">
              <a:lnSpc>
                <a:spcPct val="116199"/>
              </a:lnSpc>
            </a:pPr>
            <a:r>
              <a:rPr lang="zh-CN" altLang="en-US" sz="2000" dirty="0">
                <a:latin typeface="微软雅黑" panose="020B0503020204020204" pitchFamily="34" charset="-122"/>
                <a:ea typeface="微软雅黑" panose="020B0503020204020204" pitchFamily="34" charset="-122"/>
              </a:rPr>
              <a:t>技术方案</a:t>
            </a:r>
          </a:p>
        </p:txBody>
      </p:sp>
      <p:pic>
        <p:nvPicPr>
          <p:cNvPr id="5" name="图片 4">
            <a:extLst>
              <a:ext uri="{FF2B5EF4-FFF2-40B4-BE49-F238E27FC236}">
                <a16:creationId xmlns:a16="http://schemas.microsoft.com/office/drawing/2014/main" id="{6E63E5A9-B19B-4436-95F5-58FD64BA5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100" y="391711"/>
            <a:ext cx="7391400" cy="5718978"/>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
            <a:extLst>
              <a:ext uri="{FF2B5EF4-FFF2-40B4-BE49-F238E27FC236}">
                <a16:creationId xmlns:a16="http://schemas.microsoft.com/office/drawing/2014/main" id="{BF3A87DE-75F6-4046-A053-7FDD39B242E0}"/>
              </a:ext>
            </a:extLst>
          </p:cNvPr>
          <p:cNvPicPr>
            <a:picLocks noChangeAspect="1"/>
          </p:cNvPicPr>
          <p:nvPr/>
        </p:nvPicPr>
        <p:blipFill>
          <a:blip r:embed="rId2"/>
          <a:stretch>
            <a:fillRect/>
          </a:stretch>
        </p:blipFill>
        <p:spPr>
          <a:xfrm>
            <a:off x="440329" y="216357"/>
            <a:ext cx="10485156" cy="6037610"/>
          </a:xfrm>
          <a:prstGeom prst="rect">
            <a:avLst/>
          </a:prstGeom>
        </p:spPr>
      </p:pic>
      <p:sp>
        <p:nvSpPr>
          <p:cNvPr id="4" name="TextBox 3"/>
          <p:cNvSpPr txBox="1"/>
          <p:nvPr/>
        </p:nvSpPr>
        <p:spPr>
          <a:xfrm>
            <a:off x="2808900" y="1260188"/>
            <a:ext cx="7846400" cy="2015808"/>
          </a:xfrm>
          <a:prstGeom prst="rect">
            <a:avLst/>
          </a:prstGeom>
        </p:spPr>
        <p:txBody>
          <a:bodyPr wrap="square" lIns="0" tIns="0" rIns="63500" rtlCol="0" anchor="t">
            <a:spAutoFit/>
          </a:bodyPr>
          <a:lstStyle/>
          <a:p>
            <a:pPr latinLnBrk="1">
              <a:lnSpc>
                <a:spcPct val="116199"/>
              </a:lnSpc>
            </a:pPr>
            <a:r>
              <a:rPr lang="en-US" sz="10000" b="1" dirty="0">
                <a:solidFill>
                  <a:schemeClr val="bg1"/>
                </a:solidFill>
                <a:latin typeface="Microsoft YaHei"/>
                <a:ea typeface="Microsoft YaHei"/>
              </a:rPr>
              <a:t>Part </a:t>
            </a:r>
            <a:r>
              <a:rPr lang="en-US" altLang="zh-CN" sz="9600" b="1" dirty="0">
                <a:solidFill>
                  <a:schemeClr val="bg1"/>
                </a:solidFill>
                <a:latin typeface="Microsoft YaHei"/>
                <a:ea typeface="Microsoft YaHei"/>
              </a:rPr>
              <a:t>Four</a:t>
            </a:r>
          </a:p>
          <a:p>
            <a:pPr algn="l" latinLnBrk="1">
              <a:lnSpc>
                <a:spcPct val="116199"/>
              </a:lnSpc>
            </a:pPr>
            <a:endParaRPr lang="en-US" sz="1100" dirty="0"/>
          </a:p>
        </p:txBody>
      </p:sp>
      <p:sp>
        <p:nvSpPr>
          <p:cNvPr id="6" name="TextBox 5"/>
          <p:cNvSpPr txBox="1"/>
          <p:nvPr/>
        </p:nvSpPr>
        <p:spPr>
          <a:xfrm>
            <a:off x="1168400" y="3690418"/>
            <a:ext cx="9220200" cy="703782"/>
          </a:xfrm>
          <a:prstGeom prst="rect">
            <a:avLst/>
          </a:prstGeom>
        </p:spPr>
        <p:txBody>
          <a:bodyPr wrap="square" lIns="0" tIns="0" rIns="63500" rtlCol="0" anchor="t">
            <a:spAutoFit/>
          </a:bodyPr>
          <a:lstStyle/>
          <a:p>
            <a:pPr latinLnBrk="1">
              <a:lnSpc>
                <a:spcPct val="116199"/>
              </a:lnSpc>
            </a:pPr>
            <a:r>
              <a:rPr lang="zh-CN" altLang="en-US" sz="4000" b="1" dirty="0">
                <a:solidFill>
                  <a:schemeClr val="bg1"/>
                </a:solidFill>
                <a:latin typeface="微软雅黑" panose="020B0503020204020204" pitchFamily="34" charset="-122"/>
                <a:ea typeface="微软雅黑" panose="020B0503020204020204" pitchFamily="34" charset="-122"/>
              </a:rPr>
              <a:t>业务模式、人员组织框架及可行性分析</a:t>
            </a:r>
            <a:endParaRPr lang="en-US" sz="4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14662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554086" y="279400"/>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7" name="TextBox 6"/>
          <p:cNvSpPr txBox="1"/>
          <p:nvPr/>
        </p:nvSpPr>
        <p:spPr>
          <a:xfrm>
            <a:off x="775494" y="501642"/>
            <a:ext cx="3250406" cy="440762"/>
          </a:xfrm>
          <a:prstGeom prst="rect">
            <a:avLst/>
          </a:prstGeom>
        </p:spPr>
        <p:txBody>
          <a:bodyPr lIns="0" tIns="0" rIns="63500" rtlCol="0" anchor="t">
            <a:spAutoFit/>
          </a:bodyPr>
          <a:lstStyle/>
          <a:p>
            <a:pPr algn="l" latinLnBrk="1">
              <a:lnSpc>
                <a:spcPct val="116199"/>
              </a:lnSpc>
            </a:pPr>
            <a:r>
              <a:rPr lang="zh-CN" altLang="en-US" sz="2400" b="1" dirty="0">
                <a:latin typeface="微软雅黑" panose="020B0503020204020204" pitchFamily="34" charset="-122"/>
                <a:ea typeface="微软雅黑" panose="020B0503020204020204" pitchFamily="34" charset="-122"/>
              </a:rPr>
              <a:t>业务模式</a:t>
            </a:r>
            <a:endParaRPr lang="en-US" sz="2400" b="1"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3F8D597-98AA-4232-8FE2-2AE1C9820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297" y="942404"/>
            <a:ext cx="9092405" cy="5389062"/>
          </a:xfrm>
          <a:prstGeom prst="rect">
            <a:avLst/>
          </a:prstGeom>
        </p:spPr>
      </p:pic>
    </p:spTree>
    <p:extLst>
      <p:ext uri="{BB962C8B-B14F-4D97-AF65-F5344CB8AC3E}">
        <p14:creationId xmlns:p14="http://schemas.microsoft.com/office/powerpoint/2010/main" val="342190996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a:extLst>
              <a:ext uri="{FF2B5EF4-FFF2-40B4-BE49-F238E27FC236}">
                <a16:creationId xmlns:a16="http://schemas.microsoft.com/office/drawing/2014/main" id="{F82CC1C7-AD98-46B2-A4D1-274899419CF9}"/>
              </a:ext>
            </a:extLst>
          </p:cNvPr>
          <p:cNvGraphicFramePr>
            <a:graphicFrameLocks noGrp="1"/>
          </p:cNvGraphicFramePr>
          <p:nvPr>
            <p:extLst>
              <p:ext uri="{D42A27DB-BD31-4B8C-83A1-F6EECF244321}">
                <p14:modId xmlns:p14="http://schemas.microsoft.com/office/powerpoint/2010/main" val="2730451749"/>
              </p:ext>
            </p:extLst>
          </p:nvPr>
        </p:nvGraphicFramePr>
        <p:xfrm>
          <a:off x="5930900" y="706757"/>
          <a:ext cx="5324475" cy="1537337"/>
        </p:xfrm>
        <a:graphic>
          <a:graphicData uri="http://schemas.openxmlformats.org/drawingml/2006/table">
            <a:tbl>
              <a:tblPr firstRow="1" firstCol="1" bandRow="1">
                <a:tableStyleId>{5C22544A-7EE6-4342-B048-85BDC9FD1C3A}</a:tableStyleId>
              </a:tblPr>
              <a:tblGrid>
                <a:gridCol w="1150381">
                  <a:extLst>
                    <a:ext uri="{9D8B030D-6E8A-4147-A177-3AD203B41FA5}">
                      <a16:colId xmlns:a16="http://schemas.microsoft.com/office/drawing/2014/main" val="3940147542"/>
                    </a:ext>
                  </a:extLst>
                </a:gridCol>
                <a:gridCol w="722952">
                  <a:extLst>
                    <a:ext uri="{9D8B030D-6E8A-4147-A177-3AD203B41FA5}">
                      <a16:colId xmlns:a16="http://schemas.microsoft.com/office/drawing/2014/main" val="420046382"/>
                    </a:ext>
                  </a:extLst>
                </a:gridCol>
                <a:gridCol w="1725571">
                  <a:extLst>
                    <a:ext uri="{9D8B030D-6E8A-4147-A177-3AD203B41FA5}">
                      <a16:colId xmlns:a16="http://schemas.microsoft.com/office/drawing/2014/main" val="2721698102"/>
                    </a:ext>
                  </a:extLst>
                </a:gridCol>
                <a:gridCol w="1725571">
                  <a:extLst>
                    <a:ext uri="{9D8B030D-6E8A-4147-A177-3AD203B41FA5}">
                      <a16:colId xmlns:a16="http://schemas.microsoft.com/office/drawing/2014/main" val="3355759678"/>
                    </a:ext>
                  </a:extLst>
                </a:gridCol>
              </a:tblGrid>
              <a:tr h="0">
                <a:tc>
                  <a:txBody>
                    <a:bodyPr/>
                    <a:lstStyle/>
                    <a:p>
                      <a:pPr algn="ctr">
                        <a:lnSpc>
                          <a:spcPct val="150000"/>
                        </a:lnSpc>
                        <a:spcBef>
                          <a:spcPts val="780"/>
                        </a:spcBef>
                        <a:spcAft>
                          <a:spcPts val="600"/>
                        </a:spcAft>
                      </a:pPr>
                      <a:r>
                        <a:rPr lang="zh-CN" sz="1200" kern="100">
                          <a:effectLst/>
                        </a:rPr>
                        <a:t>姓名</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a:effectLst/>
                        </a:rPr>
                        <a:t>性别</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a:effectLst/>
                        </a:rPr>
                        <a:t>团队角色</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dirty="0">
                          <a:effectLst/>
                        </a:rPr>
                        <a:t>组别</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59545025"/>
                  </a:ext>
                </a:extLst>
              </a:tr>
              <a:tr h="0">
                <a:tc>
                  <a:txBody>
                    <a:bodyPr/>
                    <a:lstStyle/>
                    <a:p>
                      <a:pPr algn="ctr">
                        <a:lnSpc>
                          <a:spcPct val="150000"/>
                        </a:lnSpc>
                        <a:spcBef>
                          <a:spcPts val="780"/>
                        </a:spcBef>
                        <a:spcAft>
                          <a:spcPts val="600"/>
                        </a:spcAft>
                      </a:pPr>
                      <a:r>
                        <a:rPr lang="zh-CN" sz="1200" kern="100">
                          <a:effectLst/>
                        </a:rPr>
                        <a:t>郭岳</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a:effectLst/>
                        </a:rPr>
                        <a:t>男</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a:effectLst/>
                        </a:rPr>
                        <a:t>项目经理</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a:effectLst/>
                        </a:rPr>
                        <a:t>项目管理组</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65485605"/>
                  </a:ext>
                </a:extLst>
              </a:tr>
              <a:tr h="0">
                <a:tc>
                  <a:txBody>
                    <a:bodyPr/>
                    <a:lstStyle/>
                    <a:p>
                      <a:pPr algn="ctr">
                        <a:lnSpc>
                          <a:spcPct val="150000"/>
                        </a:lnSpc>
                        <a:spcBef>
                          <a:spcPts val="780"/>
                        </a:spcBef>
                        <a:spcAft>
                          <a:spcPts val="600"/>
                        </a:spcAft>
                      </a:pPr>
                      <a:r>
                        <a:rPr lang="zh-CN" sz="1200" kern="100" dirty="0">
                          <a:effectLst/>
                        </a:rPr>
                        <a:t>周南</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a:effectLst/>
                        </a:rPr>
                        <a:t>男</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dirty="0">
                          <a:effectLst/>
                        </a:rPr>
                        <a:t>需求分析师</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a:effectLst/>
                        </a:rPr>
                        <a:t>项目管理组</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8377425"/>
                  </a:ext>
                </a:extLst>
              </a:tr>
              <a:tr h="0">
                <a:tc>
                  <a:txBody>
                    <a:bodyPr/>
                    <a:lstStyle/>
                    <a:p>
                      <a:pPr algn="ctr">
                        <a:lnSpc>
                          <a:spcPct val="150000"/>
                        </a:lnSpc>
                        <a:spcBef>
                          <a:spcPts val="780"/>
                        </a:spcBef>
                        <a:spcAft>
                          <a:spcPts val="600"/>
                        </a:spcAft>
                      </a:pPr>
                      <a:r>
                        <a:rPr lang="zh-CN" sz="1200" kern="100">
                          <a:effectLst/>
                        </a:rPr>
                        <a:t>李骏</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a:effectLst/>
                        </a:rPr>
                        <a:t>男</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a:effectLst/>
                        </a:rPr>
                        <a:t>后端工程师</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dirty="0">
                          <a:effectLst/>
                        </a:rPr>
                        <a:t>项目开发组</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18494928"/>
                  </a:ext>
                </a:extLst>
              </a:tr>
              <a:tr h="611505">
                <a:tc>
                  <a:txBody>
                    <a:bodyPr/>
                    <a:lstStyle/>
                    <a:p>
                      <a:pPr algn="ctr">
                        <a:lnSpc>
                          <a:spcPct val="150000"/>
                        </a:lnSpc>
                        <a:spcBef>
                          <a:spcPts val="780"/>
                        </a:spcBef>
                        <a:spcAft>
                          <a:spcPts val="600"/>
                        </a:spcAft>
                      </a:pPr>
                      <a:r>
                        <a:rPr lang="zh-CN" sz="1200" kern="100" dirty="0">
                          <a:effectLst/>
                        </a:rPr>
                        <a:t>黄寅佐</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a:effectLst/>
                        </a:rPr>
                        <a:t>男</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dirty="0">
                          <a:effectLst/>
                        </a:rPr>
                        <a:t>前端工程师</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spcBef>
                          <a:spcPts val="780"/>
                        </a:spcBef>
                        <a:spcAft>
                          <a:spcPts val="600"/>
                        </a:spcAft>
                      </a:pPr>
                      <a:r>
                        <a:rPr lang="zh-CN" sz="1200" kern="100" dirty="0">
                          <a:effectLst/>
                        </a:rPr>
                        <a:t>项目开发组</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23846810"/>
                  </a:ext>
                </a:extLst>
              </a:tr>
            </a:tbl>
          </a:graphicData>
        </a:graphic>
      </p:graphicFrame>
      <p:sp>
        <p:nvSpPr>
          <p:cNvPr id="17" name="Freeform 1">
            <a:extLst>
              <a:ext uri="{FF2B5EF4-FFF2-40B4-BE49-F238E27FC236}">
                <a16:creationId xmlns:a16="http://schemas.microsoft.com/office/drawing/2014/main" id="{4849DF3F-843F-4247-A72F-9F183F3C0CAE}"/>
              </a:ext>
            </a:extLst>
          </p:cNvPr>
          <p:cNvSpPr/>
          <p:nvPr/>
        </p:nvSpPr>
        <p:spPr>
          <a:xfrm>
            <a:off x="1439475" y="368724"/>
            <a:ext cx="4371352" cy="5004080"/>
          </a:xfrm>
          <a:custGeom>
            <a:avLst/>
            <a:gdLst/>
            <a:ahLst/>
            <a:cxnLst/>
            <a:rect l="l" t="t" r="r" b="b"/>
            <a:pathLst>
              <a:path w="4371352" h="5004080">
                <a:moveTo>
                  <a:pt x="4371352" y="5004079"/>
                </a:moveTo>
                <a:lnTo>
                  <a:pt x="0" y="5004079"/>
                </a:lnTo>
                <a:lnTo>
                  <a:pt x="0" y="0"/>
                </a:lnTo>
                <a:lnTo>
                  <a:pt x="4371352" y="0"/>
                </a:lnTo>
                <a:lnTo>
                  <a:pt x="4371352" y="5004079"/>
                </a:lnTo>
                <a:close/>
              </a:path>
            </a:pathLst>
          </a:custGeom>
          <a:solidFill>
            <a:srgbClr val="FFCA62"/>
          </a:solidFill>
        </p:spPr>
      </p:sp>
      <p:pic>
        <p:nvPicPr>
          <p:cNvPr id="19" name="Picture 2">
            <a:extLst>
              <a:ext uri="{FF2B5EF4-FFF2-40B4-BE49-F238E27FC236}">
                <a16:creationId xmlns:a16="http://schemas.microsoft.com/office/drawing/2014/main" id="{26B87031-6405-47D5-B829-F93F55A6A757}"/>
              </a:ext>
            </a:extLst>
          </p:cNvPr>
          <p:cNvPicPr>
            <a:picLocks noChangeAspect="1"/>
          </p:cNvPicPr>
          <p:nvPr/>
        </p:nvPicPr>
        <p:blipFill>
          <a:blip r:embed="rId2"/>
          <a:stretch>
            <a:fillRect/>
          </a:stretch>
        </p:blipFill>
        <p:spPr>
          <a:xfrm>
            <a:off x="934047" y="873653"/>
            <a:ext cx="4283254" cy="5070169"/>
          </a:xfrm>
          <a:prstGeom prst="rect">
            <a:avLst/>
          </a:prstGeom>
        </p:spPr>
      </p:pic>
      <p:sp>
        <p:nvSpPr>
          <p:cNvPr id="6" name="Freeform 5"/>
          <p:cNvSpPr/>
          <p:nvPr/>
        </p:nvSpPr>
        <p:spPr>
          <a:xfrm>
            <a:off x="627671" y="633953"/>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7" name="TextBox 6"/>
          <p:cNvSpPr txBox="1"/>
          <p:nvPr/>
        </p:nvSpPr>
        <p:spPr>
          <a:xfrm>
            <a:off x="849079" y="856195"/>
            <a:ext cx="3250406" cy="440762"/>
          </a:xfrm>
          <a:prstGeom prst="rect">
            <a:avLst/>
          </a:prstGeom>
        </p:spPr>
        <p:txBody>
          <a:bodyPr lIns="0" tIns="0" rIns="63500" rtlCol="0" anchor="t">
            <a:spAutoFit/>
          </a:bodyPr>
          <a:lstStyle/>
          <a:p>
            <a:pPr algn="l" latinLnBrk="1">
              <a:lnSpc>
                <a:spcPct val="116199"/>
              </a:lnSpc>
            </a:pPr>
            <a:r>
              <a:rPr lang="zh-CN" altLang="en-US" sz="2400" b="1" dirty="0">
                <a:latin typeface="微软雅黑" panose="020B0503020204020204" pitchFamily="34" charset="-122"/>
                <a:ea typeface="微软雅黑" panose="020B0503020204020204" pitchFamily="34" charset="-122"/>
              </a:rPr>
              <a:t>人员组织框架</a:t>
            </a:r>
            <a:endParaRPr lang="en-US" sz="24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A308878-2A78-480D-B963-2D6C309C7A23}"/>
              </a:ext>
            </a:extLst>
          </p:cNvPr>
          <p:cNvPicPr>
            <a:picLocks noChangeAspect="1"/>
          </p:cNvPicPr>
          <p:nvPr/>
        </p:nvPicPr>
        <p:blipFill rotWithShape="1">
          <a:blip r:embed="rId3">
            <a:extLst>
              <a:ext uri="{28A0092B-C50C-407E-A947-70E740481C1C}">
                <a14:useLocalDpi xmlns:a14="http://schemas.microsoft.com/office/drawing/2010/main" val="0"/>
              </a:ext>
            </a:extLst>
          </a:blip>
          <a:srcRect t="6910" r="9326" b="4984"/>
          <a:stretch/>
        </p:blipFill>
        <p:spPr>
          <a:xfrm>
            <a:off x="5930899" y="2413000"/>
            <a:ext cx="5177879" cy="3382643"/>
          </a:xfrm>
          <a:prstGeom prst="rect">
            <a:avLst/>
          </a:prstGeom>
        </p:spPr>
      </p:pic>
    </p:spTree>
    <p:extLst>
      <p:ext uri="{BB962C8B-B14F-4D97-AF65-F5344CB8AC3E}">
        <p14:creationId xmlns:p14="http://schemas.microsoft.com/office/powerpoint/2010/main" val="116953911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 y="1727200"/>
            <a:ext cx="11574790" cy="3581400"/>
          </a:xfrm>
          <a:prstGeom prst="rect">
            <a:avLst/>
          </a:prstGeom>
        </p:spPr>
      </p:pic>
      <p:sp>
        <p:nvSpPr>
          <p:cNvPr id="3" name="Freeform 2"/>
          <p:cNvSpPr/>
          <p:nvPr/>
        </p:nvSpPr>
        <p:spPr>
          <a:xfrm>
            <a:off x="600186" y="2315311"/>
            <a:ext cx="9450119" cy="2748797"/>
          </a:xfrm>
          <a:custGeom>
            <a:avLst/>
            <a:gdLst/>
            <a:ahLst/>
            <a:cxnLst/>
            <a:rect l="l" t="t" r="r" b="b"/>
            <a:pathLst>
              <a:path w="4472385" h="2026503">
                <a:moveTo>
                  <a:pt x="4472385" y="2026503"/>
                </a:moveTo>
                <a:lnTo>
                  <a:pt x="0" y="2026503"/>
                </a:lnTo>
                <a:lnTo>
                  <a:pt x="0" y="0"/>
                </a:lnTo>
                <a:lnTo>
                  <a:pt x="4472385" y="0"/>
                </a:lnTo>
                <a:lnTo>
                  <a:pt x="4472385" y="2026503"/>
                </a:lnTo>
                <a:close/>
              </a:path>
            </a:pathLst>
          </a:custGeom>
          <a:solidFill>
            <a:srgbClr val="000000">
              <a:alpha val="34901"/>
            </a:srgbClr>
          </a:solidFill>
        </p:spPr>
        <p:txBody>
          <a:bodyPr/>
          <a:lstStyle/>
          <a:p>
            <a:endParaRPr lang="zh-CN" altLang="en-US" dirty="0"/>
          </a:p>
        </p:txBody>
      </p:sp>
      <p:sp>
        <p:nvSpPr>
          <p:cNvPr id="7" name="TextBox 6"/>
          <p:cNvSpPr txBox="1"/>
          <p:nvPr/>
        </p:nvSpPr>
        <p:spPr>
          <a:xfrm>
            <a:off x="1410264" y="2464643"/>
            <a:ext cx="7844572" cy="2539157"/>
          </a:xfrm>
          <a:prstGeom prst="rect">
            <a:avLst/>
          </a:prstGeom>
        </p:spPr>
        <p:txBody>
          <a:bodyPr wrap="square" lIns="0" tIns="0" rIns="63500" rtlCol="0" anchor="t">
            <a:spAutoFit/>
          </a:bodyPr>
          <a:lstStyle/>
          <a:p>
            <a:r>
              <a:rPr lang="zh-CN" altLang="en-US" b="1" dirty="0">
                <a:solidFill>
                  <a:schemeClr val="bg1"/>
                </a:solidFill>
                <a:latin typeface="等线" panose="02010600030101010101" pitchFamily="2" charset="-122"/>
                <a:ea typeface="等线" panose="02010600030101010101" pitchFamily="2" charset="-122"/>
              </a:rPr>
              <a:t>经济可行性：</a:t>
            </a:r>
            <a:endParaRPr lang="en-US" altLang="zh-CN" b="1" dirty="0">
              <a:solidFill>
                <a:schemeClr val="bg1"/>
              </a:solidFill>
              <a:latin typeface="等线" panose="02010600030101010101" pitchFamily="2" charset="-122"/>
              <a:ea typeface="等线" panose="02010600030101010101" pitchFamily="2" charset="-122"/>
            </a:endParaRPr>
          </a:p>
          <a:p>
            <a:r>
              <a:rPr lang="en-US" altLang="zh-CN" b="1" dirty="0">
                <a:solidFill>
                  <a:schemeClr val="bg1"/>
                </a:solidFill>
                <a:latin typeface="等线" panose="02010600030101010101" pitchFamily="2" charset="-122"/>
                <a:ea typeface="等线" panose="02010600030101010101" pitchFamily="2" charset="-122"/>
              </a:rPr>
              <a:t>       </a:t>
            </a:r>
            <a:r>
              <a:rPr lang="zh-CN" altLang="en-US" b="1" dirty="0">
                <a:solidFill>
                  <a:schemeClr val="bg1"/>
                </a:solidFill>
                <a:latin typeface="等线" panose="02010600030101010101" pitchFamily="2" charset="-122"/>
                <a:ea typeface="等线" panose="02010600030101010101" pitchFamily="2" charset="-122"/>
              </a:rPr>
              <a:t>该软件依附于八维通系统，并提供数据库接口获取用户相关信息，开发成本一般，系统架构稳定，只需支付中等的服务器成本和较低的学生人力成本，在推广方面，可以凭借八维通的平台进行推广，推广的费用较低。</a:t>
            </a:r>
            <a:endParaRPr lang="en-US" altLang="zh-CN" b="1" dirty="0">
              <a:solidFill>
                <a:schemeClr val="bg1"/>
              </a:solidFill>
              <a:latin typeface="等线" panose="02010600030101010101" pitchFamily="2" charset="-122"/>
              <a:ea typeface="等线" panose="02010600030101010101" pitchFamily="2" charset="-122"/>
            </a:endParaRPr>
          </a:p>
          <a:p>
            <a:endParaRPr lang="en-US" altLang="zh-CN" b="1" dirty="0">
              <a:solidFill>
                <a:schemeClr val="bg1"/>
              </a:solidFill>
              <a:latin typeface="等线" panose="02010600030101010101" pitchFamily="2" charset="-122"/>
              <a:ea typeface="等线" panose="02010600030101010101" pitchFamily="2" charset="-122"/>
            </a:endParaRPr>
          </a:p>
          <a:p>
            <a:r>
              <a:rPr lang="zh-CN" altLang="en-US" b="1" dirty="0">
                <a:solidFill>
                  <a:schemeClr val="bg1"/>
                </a:solidFill>
                <a:latin typeface="等线" panose="02010600030101010101" pitchFamily="2" charset="-122"/>
                <a:ea typeface="等线" panose="02010600030101010101" pitchFamily="2" charset="-122"/>
              </a:rPr>
              <a:t>技术可行性：</a:t>
            </a:r>
            <a:endParaRPr lang="en-US" altLang="zh-CN" b="1" dirty="0">
              <a:solidFill>
                <a:schemeClr val="bg1"/>
              </a:solidFill>
              <a:latin typeface="等线" panose="02010600030101010101" pitchFamily="2" charset="-122"/>
              <a:ea typeface="等线" panose="02010600030101010101" pitchFamily="2" charset="-122"/>
            </a:endParaRPr>
          </a:p>
          <a:p>
            <a:r>
              <a:rPr lang="zh-CN" altLang="en-US" b="1" dirty="0">
                <a:solidFill>
                  <a:schemeClr val="bg1"/>
                </a:solidFill>
                <a:latin typeface="等线" panose="02010600030101010101" pitchFamily="2" charset="-122"/>
                <a:ea typeface="等线" panose="02010600030101010101" pitchFamily="2" charset="-122"/>
              </a:rPr>
              <a:t>       数据库：</a:t>
            </a:r>
            <a:r>
              <a:rPr lang="en-US" altLang="zh-CN" b="1" dirty="0">
                <a:solidFill>
                  <a:schemeClr val="bg1"/>
                </a:solidFill>
                <a:latin typeface="等线" panose="02010600030101010101" pitchFamily="2" charset="-122"/>
                <a:ea typeface="等线" panose="02010600030101010101" pitchFamily="2" charset="-122"/>
              </a:rPr>
              <a:t>MySQL </a:t>
            </a:r>
            <a:r>
              <a:rPr lang="zh-CN" altLang="en-US" b="1" dirty="0">
                <a:solidFill>
                  <a:schemeClr val="bg1"/>
                </a:solidFill>
                <a:latin typeface="等线" panose="02010600030101010101" pitchFamily="2" charset="-122"/>
                <a:ea typeface="等线" panose="02010600030101010101" pitchFamily="2" charset="-122"/>
              </a:rPr>
              <a:t>该数据库软件体积小，便于维护</a:t>
            </a:r>
          </a:p>
          <a:p>
            <a:r>
              <a:rPr lang="zh-CN" altLang="en-US" b="1" dirty="0">
                <a:solidFill>
                  <a:schemeClr val="bg1"/>
                </a:solidFill>
                <a:latin typeface="等线" panose="02010600030101010101" pitchFamily="2" charset="-122"/>
                <a:ea typeface="等线" panose="02010600030101010101" pitchFamily="2" charset="-122"/>
              </a:rPr>
              <a:t>后台：</a:t>
            </a:r>
            <a:r>
              <a:rPr lang="en-US" altLang="zh-CN" b="1" dirty="0" err="1">
                <a:solidFill>
                  <a:schemeClr val="bg1"/>
                </a:solidFill>
                <a:latin typeface="等线" panose="02010600030101010101" pitchFamily="2" charset="-122"/>
                <a:ea typeface="等线" panose="02010600030101010101" pitchFamily="2" charset="-122"/>
              </a:rPr>
              <a:t>springboot+myBatis</a:t>
            </a:r>
            <a:r>
              <a:rPr lang="zh-CN" altLang="en-US" b="1" dirty="0">
                <a:solidFill>
                  <a:schemeClr val="bg1"/>
                </a:solidFill>
                <a:latin typeface="等线" panose="02010600030101010101" pitchFamily="2" charset="-122"/>
                <a:ea typeface="等线" panose="02010600030101010101" pitchFamily="2" charset="-122"/>
              </a:rPr>
              <a:t>灵活简单的持久化框架</a:t>
            </a:r>
          </a:p>
          <a:p>
            <a:r>
              <a:rPr lang="zh-CN" altLang="en-US" b="1" dirty="0">
                <a:solidFill>
                  <a:schemeClr val="bg1"/>
                </a:solidFill>
                <a:latin typeface="等线" panose="02010600030101010101" pitchFamily="2" charset="-122"/>
                <a:ea typeface="等线" panose="02010600030101010101" pitchFamily="2" charset="-122"/>
              </a:rPr>
              <a:t>前台：</a:t>
            </a:r>
            <a:r>
              <a:rPr lang="en-US" altLang="zh-CN" b="1" dirty="0">
                <a:solidFill>
                  <a:schemeClr val="bg1"/>
                </a:solidFill>
                <a:latin typeface="等线" panose="02010600030101010101" pitchFamily="2" charset="-122"/>
                <a:ea typeface="等线" panose="02010600030101010101" pitchFamily="2" charset="-122"/>
              </a:rPr>
              <a:t>Vue.js </a:t>
            </a:r>
            <a:r>
              <a:rPr lang="zh-CN" altLang="en-US" b="1" dirty="0">
                <a:solidFill>
                  <a:schemeClr val="bg1"/>
                </a:solidFill>
                <a:latin typeface="等线" panose="02010600030101010101" pitchFamily="2" charset="-122"/>
                <a:ea typeface="等线" panose="02010600030101010101" pitchFamily="2" charset="-122"/>
              </a:rPr>
              <a:t>简洁合理的前端框架，模块化，灵活的开发环境</a:t>
            </a:r>
            <a:endParaRPr lang="zh-CN" altLang="zh-CN" b="1" dirty="0">
              <a:solidFill>
                <a:schemeClr val="bg1"/>
              </a:solidFill>
              <a:latin typeface="等线" panose="02010600030101010101" pitchFamily="2" charset="-122"/>
              <a:ea typeface="等线" panose="02010600030101010101" pitchFamily="2" charset="-122"/>
            </a:endParaRPr>
          </a:p>
        </p:txBody>
      </p:sp>
      <p:sp>
        <p:nvSpPr>
          <p:cNvPr id="10" name="Freeform 9"/>
          <p:cNvSpPr/>
          <p:nvPr/>
        </p:nvSpPr>
        <p:spPr>
          <a:xfrm>
            <a:off x="627671" y="633953"/>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11" name="TextBox 10"/>
          <p:cNvSpPr txBox="1"/>
          <p:nvPr/>
        </p:nvSpPr>
        <p:spPr>
          <a:xfrm>
            <a:off x="977900" y="706032"/>
            <a:ext cx="3250406" cy="696281"/>
          </a:xfrm>
          <a:prstGeom prst="rect">
            <a:avLst/>
          </a:prstGeom>
        </p:spPr>
        <p:txBody>
          <a:bodyPr lIns="0" tIns="0" rIns="63500" rtlCol="0" anchor="t">
            <a:spAutoFit/>
          </a:bodyPr>
          <a:lstStyle/>
          <a:p>
            <a:pPr algn="l" latinLnBrk="1">
              <a:lnSpc>
                <a:spcPct val="116199"/>
              </a:lnSpc>
            </a:pPr>
            <a:r>
              <a:rPr lang="zh-CN" altLang="en-US" dirty="0">
                <a:latin typeface="微软雅黑" panose="020B0503020204020204" pitchFamily="34" charset="-122"/>
                <a:ea typeface="微软雅黑" panose="020B0503020204020204" pitchFamily="34" charset="-122"/>
              </a:rPr>
              <a:t>可行性分析</a:t>
            </a:r>
            <a:endParaRPr lang="en-US" altLang="zh-CN" dirty="0">
              <a:latin typeface="微软雅黑" panose="020B0503020204020204" pitchFamily="34" charset="-122"/>
              <a:ea typeface="微软雅黑" panose="020B0503020204020204" pitchFamily="34" charset="-122"/>
            </a:endParaRPr>
          </a:p>
          <a:p>
            <a:pPr algn="l" latinLnBrk="1">
              <a:lnSpc>
                <a:spcPct val="116199"/>
              </a:lnSpc>
            </a:pPr>
            <a:r>
              <a:rPr lang="zh-CN" altLang="en-US" sz="2000" dirty="0">
                <a:latin typeface="微软雅黑" panose="020B0503020204020204" pitchFamily="34" charset="-122"/>
                <a:ea typeface="微软雅黑" panose="020B0503020204020204" pitchFamily="34" charset="-122"/>
              </a:rPr>
              <a:t>经济可行性、技术可行性</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174043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 y="1727200"/>
            <a:ext cx="11574790" cy="3581400"/>
          </a:xfrm>
          <a:prstGeom prst="rect">
            <a:avLst/>
          </a:prstGeom>
        </p:spPr>
      </p:pic>
      <p:sp>
        <p:nvSpPr>
          <p:cNvPr id="3" name="Freeform 2"/>
          <p:cNvSpPr/>
          <p:nvPr/>
        </p:nvSpPr>
        <p:spPr>
          <a:xfrm>
            <a:off x="581136" y="1879600"/>
            <a:ext cx="9978914" cy="3276600"/>
          </a:xfrm>
          <a:custGeom>
            <a:avLst/>
            <a:gdLst/>
            <a:ahLst/>
            <a:cxnLst/>
            <a:rect l="l" t="t" r="r" b="b"/>
            <a:pathLst>
              <a:path w="4472385" h="2026503">
                <a:moveTo>
                  <a:pt x="4472385" y="2026503"/>
                </a:moveTo>
                <a:lnTo>
                  <a:pt x="0" y="2026503"/>
                </a:lnTo>
                <a:lnTo>
                  <a:pt x="0" y="0"/>
                </a:lnTo>
                <a:lnTo>
                  <a:pt x="4472385" y="0"/>
                </a:lnTo>
                <a:lnTo>
                  <a:pt x="4472385" y="2026503"/>
                </a:lnTo>
                <a:close/>
              </a:path>
            </a:pathLst>
          </a:custGeom>
          <a:solidFill>
            <a:srgbClr val="000000">
              <a:alpha val="34901"/>
            </a:srgbClr>
          </a:solidFill>
        </p:spPr>
        <p:txBody>
          <a:bodyPr/>
          <a:lstStyle/>
          <a:p>
            <a:endParaRPr lang="zh-CN" altLang="en-US" dirty="0"/>
          </a:p>
        </p:txBody>
      </p:sp>
      <p:sp>
        <p:nvSpPr>
          <p:cNvPr id="7" name="TextBox 6"/>
          <p:cNvSpPr txBox="1"/>
          <p:nvPr/>
        </p:nvSpPr>
        <p:spPr>
          <a:xfrm>
            <a:off x="767690" y="1996371"/>
            <a:ext cx="9529606" cy="3093154"/>
          </a:xfrm>
          <a:prstGeom prst="rect">
            <a:avLst/>
          </a:prstGeom>
        </p:spPr>
        <p:txBody>
          <a:bodyPr wrap="square" lIns="0" tIns="0" rIns="63500" rtlCol="0" anchor="t">
            <a:spAutoFit/>
          </a:bodyPr>
          <a:lstStyle/>
          <a:p>
            <a:r>
              <a:rPr lang="zh-CN" altLang="en-US" b="1" dirty="0">
                <a:solidFill>
                  <a:schemeClr val="bg1"/>
                </a:solidFill>
                <a:latin typeface="等线" panose="02010600030101010101" pitchFamily="2" charset="-122"/>
                <a:ea typeface="等线" panose="02010600030101010101" pitchFamily="2" charset="-122"/>
              </a:rPr>
              <a:t>指导老师</a:t>
            </a:r>
            <a:r>
              <a:rPr lang="en-US" altLang="zh-CN" b="1" dirty="0">
                <a:solidFill>
                  <a:schemeClr val="bg1"/>
                </a:solidFill>
                <a:latin typeface="等线" panose="02010600030101010101" pitchFamily="2" charset="-122"/>
                <a:ea typeface="等线" panose="02010600030101010101" pitchFamily="2" charset="-122"/>
              </a:rPr>
              <a:t>:</a:t>
            </a:r>
            <a:r>
              <a:rPr lang="zh-CN" altLang="en-US" b="1" dirty="0">
                <a:solidFill>
                  <a:schemeClr val="bg1"/>
                </a:solidFill>
                <a:latin typeface="等线" panose="02010600030101010101" pitchFamily="2" charset="-122"/>
                <a:ea typeface="等线" panose="02010600030101010101" pitchFamily="2" charset="-122"/>
              </a:rPr>
              <a:t>罗荣良</a:t>
            </a:r>
          </a:p>
          <a:p>
            <a:r>
              <a:rPr lang="zh-CN" altLang="en-US" b="1" dirty="0">
                <a:solidFill>
                  <a:schemeClr val="bg1"/>
                </a:solidFill>
                <a:latin typeface="等线" panose="02010600030101010101" pitchFamily="2" charset="-122"/>
                <a:ea typeface="等线" panose="02010600030101010101" pitchFamily="2" charset="-122"/>
              </a:rPr>
              <a:t>本专业资深</a:t>
            </a:r>
            <a:r>
              <a:rPr lang="en-US" altLang="zh-CN" b="1" dirty="0">
                <a:solidFill>
                  <a:schemeClr val="bg1"/>
                </a:solidFill>
                <a:latin typeface="等线" panose="02010600030101010101" pitchFamily="2" charset="-122"/>
                <a:ea typeface="等线" panose="02010600030101010101" pitchFamily="2" charset="-122"/>
              </a:rPr>
              <a:t>java</a:t>
            </a:r>
            <a:r>
              <a:rPr lang="zh-CN" altLang="en-US" b="1" dirty="0">
                <a:solidFill>
                  <a:schemeClr val="bg1"/>
                </a:solidFill>
                <a:latin typeface="等线" panose="02010600030101010101" pitchFamily="2" charset="-122"/>
                <a:ea typeface="等线" panose="02010600030101010101" pitchFamily="2" charset="-122"/>
              </a:rPr>
              <a:t>方向老师，具备丰富的教学经历和项目实战经历，对项目进行的每个阶段可以提供足够的的建议和技术性的指导。</a:t>
            </a:r>
          </a:p>
          <a:p>
            <a:r>
              <a:rPr lang="zh-CN" altLang="en-US" b="1" dirty="0">
                <a:solidFill>
                  <a:schemeClr val="bg1"/>
                </a:solidFill>
                <a:latin typeface="等线" panose="02010600030101010101" pitchFamily="2" charset="-122"/>
                <a:ea typeface="等线" panose="02010600030101010101" pitchFamily="2" charset="-122"/>
              </a:rPr>
              <a:t>项目经理：郭岳</a:t>
            </a:r>
          </a:p>
          <a:p>
            <a:r>
              <a:rPr lang="zh-CN" altLang="en-US" b="1" dirty="0">
                <a:solidFill>
                  <a:schemeClr val="bg1"/>
                </a:solidFill>
                <a:latin typeface="等线" panose="02010600030101010101" pitchFamily="2" charset="-122"/>
                <a:ea typeface="等线" panose="02010600030101010101" pitchFamily="2" charset="-122"/>
              </a:rPr>
              <a:t>本专业优秀学生，拥有项目经理的经验，善于计划安排和团队分工，具有项目开发经验。</a:t>
            </a:r>
          </a:p>
          <a:p>
            <a:r>
              <a:rPr lang="zh-CN" altLang="en-US" b="1" dirty="0">
                <a:solidFill>
                  <a:schemeClr val="bg1"/>
                </a:solidFill>
                <a:latin typeface="等线" panose="02010600030101010101" pitchFamily="2" charset="-122"/>
                <a:ea typeface="等线" panose="02010600030101010101" pitchFamily="2" charset="-122"/>
              </a:rPr>
              <a:t>小组成员：周南</a:t>
            </a:r>
          </a:p>
          <a:p>
            <a:r>
              <a:rPr lang="zh-CN" altLang="en-US" b="1" dirty="0">
                <a:solidFill>
                  <a:schemeClr val="bg1"/>
                </a:solidFill>
                <a:latin typeface="等线" panose="02010600030101010101" pitchFamily="2" charset="-122"/>
                <a:ea typeface="等线" panose="02010600030101010101" pitchFamily="2" charset="-122"/>
              </a:rPr>
              <a:t>本专业优秀学生，负责设计该系统基础架构，具备良好的沟通能力，具有项目开发经验。</a:t>
            </a:r>
          </a:p>
          <a:p>
            <a:r>
              <a:rPr lang="zh-CN" altLang="en-US" b="1" dirty="0">
                <a:solidFill>
                  <a:schemeClr val="bg1"/>
                </a:solidFill>
                <a:latin typeface="等线" panose="02010600030101010101" pitchFamily="2" charset="-122"/>
                <a:ea typeface="等线" panose="02010600030101010101" pitchFamily="2" charset="-122"/>
              </a:rPr>
              <a:t>小组成员：李骏</a:t>
            </a:r>
          </a:p>
          <a:p>
            <a:r>
              <a:rPr lang="zh-CN" altLang="en-US" b="1" dirty="0">
                <a:solidFill>
                  <a:schemeClr val="bg1"/>
                </a:solidFill>
                <a:latin typeface="等线" panose="02010600030101010101" pitchFamily="2" charset="-122"/>
                <a:ea typeface="等线" panose="02010600030101010101" pitchFamily="2" charset="-122"/>
              </a:rPr>
              <a:t>本专业优秀学生，负责设计系统具体流程和相关前端设计，具有项目开发经验。</a:t>
            </a:r>
          </a:p>
          <a:p>
            <a:r>
              <a:rPr lang="zh-CN" altLang="en-US" b="1" dirty="0">
                <a:solidFill>
                  <a:schemeClr val="bg1"/>
                </a:solidFill>
                <a:latin typeface="等线" panose="02010600030101010101" pitchFamily="2" charset="-122"/>
                <a:ea typeface="等线" panose="02010600030101010101" pitchFamily="2" charset="-122"/>
              </a:rPr>
              <a:t>小组成员：黄寅佐</a:t>
            </a:r>
          </a:p>
          <a:p>
            <a:r>
              <a:rPr lang="zh-CN" altLang="en-US" b="1" dirty="0">
                <a:solidFill>
                  <a:schemeClr val="bg1"/>
                </a:solidFill>
                <a:latin typeface="等线" panose="02010600030101010101" pitchFamily="2" charset="-122"/>
                <a:ea typeface="等线" panose="02010600030101010101" pitchFamily="2" charset="-122"/>
              </a:rPr>
              <a:t>本专业优秀学生，熟悉各类框架，负责后端架构，具备项目开发经验。</a:t>
            </a:r>
          </a:p>
        </p:txBody>
      </p:sp>
      <p:sp>
        <p:nvSpPr>
          <p:cNvPr id="10" name="Freeform 9"/>
          <p:cNvSpPr/>
          <p:nvPr/>
        </p:nvSpPr>
        <p:spPr>
          <a:xfrm>
            <a:off x="627671" y="633953"/>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11" name="TextBox 10"/>
          <p:cNvSpPr txBox="1"/>
          <p:nvPr/>
        </p:nvSpPr>
        <p:spPr>
          <a:xfrm>
            <a:off x="901700" y="708332"/>
            <a:ext cx="3250406" cy="696281"/>
          </a:xfrm>
          <a:prstGeom prst="rect">
            <a:avLst/>
          </a:prstGeom>
        </p:spPr>
        <p:txBody>
          <a:bodyPr lIns="0" tIns="0" rIns="63500" rtlCol="0" anchor="t">
            <a:spAutoFit/>
          </a:bodyPr>
          <a:lstStyle/>
          <a:p>
            <a:pPr lvl="0" latinLnBrk="1">
              <a:lnSpc>
                <a:spcPct val="116199"/>
              </a:lnSpc>
            </a:pPr>
            <a:r>
              <a:rPr lang="zh-CN" altLang="en-US" dirty="0">
                <a:solidFill>
                  <a:prstClr val="black"/>
                </a:solidFill>
                <a:latin typeface="微软雅黑" panose="020B0503020204020204" pitchFamily="34" charset="-122"/>
                <a:ea typeface="微软雅黑" panose="020B0503020204020204" pitchFamily="34" charset="-122"/>
              </a:rPr>
              <a:t>可行性分析</a:t>
            </a:r>
            <a:endParaRPr lang="en-US" altLang="zh-CN" dirty="0">
              <a:solidFill>
                <a:prstClr val="black"/>
              </a:solidFill>
              <a:latin typeface="微软雅黑" panose="020B0503020204020204" pitchFamily="34" charset="-122"/>
              <a:ea typeface="微软雅黑" panose="020B0503020204020204" pitchFamily="34" charset="-122"/>
            </a:endParaRPr>
          </a:p>
          <a:p>
            <a:pPr lvl="0" latinLnBrk="1">
              <a:lnSpc>
                <a:spcPct val="116199"/>
              </a:lnSpc>
            </a:pPr>
            <a:r>
              <a:rPr lang="zh-CN" altLang="en-US" sz="2000" dirty="0">
                <a:solidFill>
                  <a:prstClr val="black"/>
                </a:solidFill>
                <a:latin typeface="微软雅黑" panose="020B0503020204020204" pitchFamily="34" charset="-122"/>
                <a:ea typeface="微软雅黑" panose="020B0503020204020204" pitchFamily="34" charset="-122"/>
              </a:rPr>
              <a:t>人员可行性</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257393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 y="1727200"/>
            <a:ext cx="11574790" cy="3581400"/>
          </a:xfrm>
          <a:prstGeom prst="rect">
            <a:avLst/>
          </a:prstGeom>
        </p:spPr>
      </p:pic>
      <p:sp>
        <p:nvSpPr>
          <p:cNvPr id="3" name="Freeform 2"/>
          <p:cNvSpPr/>
          <p:nvPr/>
        </p:nvSpPr>
        <p:spPr>
          <a:xfrm>
            <a:off x="600186" y="1943805"/>
            <a:ext cx="9450119" cy="3215554"/>
          </a:xfrm>
          <a:custGeom>
            <a:avLst/>
            <a:gdLst/>
            <a:ahLst/>
            <a:cxnLst/>
            <a:rect l="l" t="t" r="r" b="b"/>
            <a:pathLst>
              <a:path w="4472385" h="2026503">
                <a:moveTo>
                  <a:pt x="4472385" y="2026503"/>
                </a:moveTo>
                <a:lnTo>
                  <a:pt x="0" y="2026503"/>
                </a:lnTo>
                <a:lnTo>
                  <a:pt x="0" y="0"/>
                </a:lnTo>
                <a:lnTo>
                  <a:pt x="4472385" y="0"/>
                </a:lnTo>
                <a:lnTo>
                  <a:pt x="4472385" y="2026503"/>
                </a:lnTo>
                <a:close/>
              </a:path>
            </a:pathLst>
          </a:custGeom>
          <a:solidFill>
            <a:srgbClr val="000000">
              <a:alpha val="34901"/>
            </a:srgbClr>
          </a:solidFill>
        </p:spPr>
        <p:txBody>
          <a:bodyPr/>
          <a:lstStyle/>
          <a:p>
            <a:endParaRPr lang="zh-CN" altLang="en-US" dirty="0"/>
          </a:p>
        </p:txBody>
      </p:sp>
      <p:sp>
        <p:nvSpPr>
          <p:cNvPr id="7" name="TextBox 6"/>
          <p:cNvSpPr txBox="1"/>
          <p:nvPr/>
        </p:nvSpPr>
        <p:spPr>
          <a:xfrm>
            <a:off x="1402959" y="2032000"/>
            <a:ext cx="7844572" cy="3093154"/>
          </a:xfrm>
          <a:prstGeom prst="rect">
            <a:avLst/>
          </a:prstGeom>
        </p:spPr>
        <p:txBody>
          <a:bodyPr wrap="square" lIns="0" tIns="0" rIns="63500" rtlCol="0" anchor="t">
            <a:spAutoFit/>
          </a:bodyPr>
          <a:lstStyle/>
          <a:p>
            <a:r>
              <a:rPr lang="zh-CN" altLang="en-US" b="1" dirty="0">
                <a:solidFill>
                  <a:schemeClr val="bg1"/>
                </a:solidFill>
                <a:latin typeface="等线" panose="02010600030101010101" pitchFamily="2" charset="-122"/>
                <a:ea typeface="等线" panose="02010600030101010101" pitchFamily="2" charset="-122"/>
              </a:rPr>
              <a:t>       本系统依附于八维通系统，并提供相关数据接口，前后端分离，力求项目开发的标准化和规范化，保证用户交互界面良好，系统流程明确。</a:t>
            </a:r>
          </a:p>
          <a:p>
            <a:r>
              <a:rPr lang="zh-CN" altLang="en-US" b="1" dirty="0">
                <a:solidFill>
                  <a:schemeClr val="bg1"/>
                </a:solidFill>
                <a:latin typeface="等线" panose="02010600030101010101" pitchFamily="2" charset="-122"/>
                <a:ea typeface="等线" panose="02010600030101010101" pitchFamily="2" charset="-122"/>
              </a:rPr>
              <a:t>（</a:t>
            </a:r>
            <a:r>
              <a:rPr lang="en-US" altLang="zh-CN" b="1" dirty="0">
                <a:solidFill>
                  <a:schemeClr val="bg1"/>
                </a:solidFill>
                <a:latin typeface="等线" panose="02010600030101010101" pitchFamily="2" charset="-122"/>
                <a:ea typeface="等线" panose="02010600030101010101" pitchFamily="2" charset="-122"/>
              </a:rPr>
              <a:t>1</a:t>
            </a:r>
            <a:r>
              <a:rPr lang="zh-CN" altLang="en-US" b="1" dirty="0">
                <a:solidFill>
                  <a:schemeClr val="bg1"/>
                </a:solidFill>
                <a:latin typeface="等线" panose="02010600030101010101" pitchFamily="2" charset="-122"/>
                <a:ea typeface="等线" panose="02010600030101010101" pitchFamily="2" charset="-122"/>
              </a:rPr>
              <a:t>）法律可行性</a:t>
            </a:r>
          </a:p>
          <a:p>
            <a:r>
              <a:rPr lang="zh-CN" altLang="en-US" b="1" dirty="0">
                <a:solidFill>
                  <a:schemeClr val="bg1"/>
                </a:solidFill>
                <a:latin typeface="等线" panose="02010600030101010101" pitchFamily="2" charset="-122"/>
                <a:ea typeface="等线" panose="02010600030101010101" pitchFamily="2" charset="-122"/>
              </a:rPr>
              <a:t>        本系统依附于八维通系统，但为独立开发，使用的接口和获取的用户数据均为八维通正常提供，并会在事先请求获取用户数据，故在法律上不存在侵犯个人隐私等问题。</a:t>
            </a:r>
          </a:p>
          <a:p>
            <a:r>
              <a:rPr lang="zh-CN" altLang="en-US" b="1" dirty="0">
                <a:solidFill>
                  <a:schemeClr val="bg1"/>
                </a:solidFill>
                <a:latin typeface="等线" panose="02010600030101010101" pitchFamily="2" charset="-122"/>
                <a:ea typeface="等线" panose="02010600030101010101" pitchFamily="2" charset="-122"/>
              </a:rPr>
              <a:t>（</a:t>
            </a:r>
            <a:r>
              <a:rPr lang="en-US" altLang="zh-CN" b="1" dirty="0">
                <a:solidFill>
                  <a:schemeClr val="bg1"/>
                </a:solidFill>
                <a:latin typeface="等线" panose="02010600030101010101" pitchFamily="2" charset="-122"/>
                <a:ea typeface="等线" panose="02010600030101010101" pitchFamily="2" charset="-122"/>
              </a:rPr>
              <a:t>2</a:t>
            </a:r>
            <a:r>
              <a:rPr lang="zh-CN" altLang="en-US" b="1" dirty="0">
                <a:solidFill>
                  <a:schemeClr val="bg1"/>
                </a:solidFill>
                <a:latin typeface="等线" panose="02010600030101010101" pitchFamily="2" charset="-122"/>
                <a:ea typeface="等线" panose="02010600030101010101" pitchFamily="2" charset="-122"/>
              </a:rPr>
              <a:t>）社会可行性</a:t>
            </a:r>
          </a:p>
          <a:p>
            <a:r>
              <a:rPr lang="zh-CN" altLang="en-US" b="1" dirty="0">
                <a:solidFill>
                  <a:schemeClr val="bg1"/>
                </a:solidFill>
                <a:latin typeface="等线" panose="02010600030101010101" pitchFamily="2" charset="-122"/>
                <a:ea typeface="等线" panose="02010600030101010101" pitchFamily="2" charset="-122"/>
              </a:rPr>
              <a:t>       本系统依附于八维通系统，通过物品积分交换机制，地铁里程数换积分机制，奇遇机制，聚宝盆机制等特色机制促进用户乘坐地铁公交，保持低碳生活，既维持了用户的兴趣又促进了低碳生活的风尚盛行，对社会环境提供良好的促进作用</a:t>
            </a:r>
          </a:p>
        </p:txBody>
      </p:sp>
      <p:sp>
        <p:nvSpPr>
          <p:cNvPr id="10" name="Freeform 9"/>
          <p:cNvSpPr/>
          <p:nvPr/>
        </p:nvSpPr>
        <p:spPr>
          <a:xfrm>
            <a:off x="627671" y="633953"/>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11" name="TextBox 10"/>
          <p:cNvSpPr txBox="1"/>
          <p:nvPr/>
        </p:nvSpPr>
        <p:spPr>
          <a:xfrm>
            <a:off x="977900" y="706032"/>
            <a:ext cx="3250406" cy="696281"/>
          </a:xfrm>
          <a:prstGeom prst="rect">
            <a:avLst/>
          </a:prstGeom>
        </p:spPr>
        <p:txBody>
          <a:bodyPr lIns="0" tIns="0" rIns="63500" rtlCol="0" anchor="t">
            <a:spAutoFit/>
          </a:bodyPr>
          <a:lstStyle/>
          <a:p>
            <a:pPr algn="l" latinLnBrk="1">
              <a:lnSpc>
                <a:spcPct val="116199"/>
              </a:lnSpc>
            </a:pPr>
            <a:r>
              <a:rPr lang="zh-CN" altLang="en-US" dirty="0">
                <a:latin typeface="微软雅黑" panose="020B0503020204020204" pitchFamily="34" charset="-122"/>
                <a:ea typeface="微软雅黑" panose="020B0503020204020204" pitchFamily="34" charset="-122"/>
              </a:rPr>
              <a:t>可行性分析</a:t>
            </a:r>
            <a:endParaRPr lang="en-US" altLang="zh-CN" dirty="0">
              <a:latin typeface="微软雅黑" panose="020B0503020204020204" pitchFamily="34" charset="-122"/>
              <a:ea typeface="微软雅黑" panose="020B0503020204020204" pitchFamily="34" charset="-122"/>
            </a:endParaRPr>
          </a:p>
          <a:p>
            <a:pPr algn="l" latinLnBrk="1">
              <a:lnSpc>
                <a:spcPct val="116199"/>
              </a:lnSpc>
            </a:pPr>
            <a:r>
              <a:rPr lang="zh-CN" altLang="en-US" sz="2000" dirty="0">
                <a:latin typeface="微软雅黑" panose="020B0503020204020204" pitchFamily="34" charset="-122"/>
                <a:ea typeface="微软雅黑" panose="020B0503020204020204" pitchFamily="34" charset="-122"/>
              </a:rPr>
              <a:t>操作可行性</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55042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054334" y="1803401"/>
            <a:ext cx="4405590" cy="4305954"/>
          </a:xfrm>
          <a:custGeom>
            <a:avLst/>
            <a:gdLst/>
            <a:ahLst/>
            <a:cxnLst/>
            <a:rect l="l" t="t" r="r" b="b"/>
            <a:pathLst>
              <a:path w="4405590" h="5030510">
                <a:moveTo>
                  <a:pt x="4405590" y="5030510"/>
                </a:moveTo>
                <a:lnTo>
                  <a:pt x="0" y="5030510"/>
                </a:lnTo>
                <a:lnTo>
                  <a:pt x="0" y="0"/>
                </a:lnTo>
                <a:lnTo>
                  <a:pt x="4405590" y="0"/>
                </a:lnTo>
                <a:lnTo>
                  <a:pt x="4405590" y="5030510"/>
                </a:lnTo>
                <a:close/>
              </a:path>
            </a:pathLst>
          </a:custGeom>
          <a:solidFill>
            <a:srgbClr val="FF706A">
              <a:alpha val="18823"/>
            </a:srgbClr>
          </a:solidFill>
        </p:spPr>
        <p:txBody>
          <a:bodyPr/>
          <a:lstStyle/>
          <a:p>
            <a:endParaRPr lang="zh-CN" altLang="en-US" dirty="0"/>
          </a:p>
        </p:txBody>
      </p:sp>
      <p:pic>
        <p:nvPicPr>
          <p:cNvPr id="3" name="Picture 2"/>
          <p:cNvPicPr>
            <a:picLocks noChangeAspect="1"/>
          </p:cNvPicPr>
          <p:nvPr/>
        </p:nvPicPr>
        <p:blipFill>
          <a:blip r:embed="rId2"/>
          <a:stretch>
            <a:fillRect/>
          </a:stretch>
        </p:blipFill>
        <p:spPr>
          <a:xfrm>
            <a:off x="6311900" y="3175"/>
            <a:ext cx="5146024" cy="6526664"/>
          </a:xfrm>
          <a:prstGeom prst="rect">
            <a:avLst/>
          </a:prstGeom>
        </p:spPr>
      </p:pic>
      <p:sp>
        <p:nvSpPr>
          <p:cNvPr id="7" name="TextBox 6"/>
          <p:cNvSpPr txBox="1"/>
          <p:nvPr/>
        </p:nvSpPr>
        <p:spPr>
          <a:xfrm>
            <a:off x="6084377" y="569383"/>
            <a:ext cx="3810000" cy="227948"/>
          </a:xfrm>
          <a:prstGeom prst="rect">
            <a:avLst/>
          </a:prstGeom>
        </p:spPr>
        <p:txBody>
          <a:bodyPr lIns="0" tIns="0" rIns="63500" rtlCol="0" anchor="t">
            <a:spAutoFit/>
          </a:bodyPr>
          <a:lstStyle/>
          <a:p>
            <a:pPr algn="l" latinLnBrk="1">
              <a:lnSpc>
                <a:spcPct val="116199"/>
              </a:lnSpc>
            </a:pPr>
            <a:r>
              <a:rPr lang="zh-CN" altLang="en-US" sz="1100" dirty="0"/>
              <a:t>：</a:t>
            </a:r>
            <a:endParaRPr lang="en-US" sz="1100" dirty="0"/>
          </a:p>
        </p:txBody>
      </p:sp>
      <p:sp>
        <p:nvSpPr>
          <p:cNvPr id="13" name="TextBox 6">
            <a:extLst>
              <a:ext uri="{FF2B5EF4-FFF2-40B4-BE49-F238E27FC236}">
                <a16:creationId xmlns:a16="http://schemas.microsoft.com/office/drawing/2014/main" id="{5C5E219B-1A15-4F8C-B128-95C373207BE3}"/>
              </a:ext>
            </a:extLst>
          </p:cNvPr>
          <p:cNvSpPr txBox="1"/>
          <p:nvPr/>
        </p:nvSpPr>
        <p:spPr>
          <a:xfrm>
            <a:off x="1272543" y="3009965"/>
            <a:ext cx="3969171" cy="1892826"/>
          </a:xfrm>
          <a:prstGeom prst="rect">
            <a:avLst/>
          </a:prstGeom>
        </p:spPr>
        <p:txBody>
          <a:bodyPr wrap="square" lIns="0" tIns="0" rIns="63500" rtlCol="0" anchor="t">
            <a:spAutoFit/>
          </a:bodyPr>
          <a:lstStyle/>
          <a:p>
            <a:r>
              <a:rPr lang="zh-CN" altLang="en-US" sz="2000" b="1" dirty="0">
                <a:latin typeface="等线" panose="02010600030101010101" pitchFamily="2" charset="-122"/>
                <a:ea typeface="等线" panose="02010600030101010101" pitchFamily="2" charset="-122"/>
              </a:rPr>
              <a:t>综上所述，</a:t>
            </a:r>
            <a:endParaRPr lang="en-US" altLang="zh-CN" sz="2000" b="1" dirty="0">
              <a:latin typeface="等线" panose="02010600030101010101" pitchFamily="2" charset="-122"/>
              <a:ea typeface="等线" panose="02010600030101010101" pitchFamily="2" charset="-122"/>
            </a:endParaRPr>
          </a:p>
          <a:p>
            <a:r>
              <a:rPr lang="en-US" altLang="zh-CN" sz="2000" b="1" dirty="0">
                <a:latin typeface="等线" panose="02010600030101010101" pitchFamily="2" charset="-122"/>
                <a:ea typeface="等线" panose="02010600030101010101" pitchFamily="2" charset="-122"/>
              </a:rPr>
              <a:t>       </a:t>
            </a:r>
            <a:r>
              <a:rPr lang="zh-CN" altLang="en-US" sz="2000" b="1" dirty="0">
                <a:latin typeface="等线" panose="02010600030101010101" pitchFamily="2" charset="-122"/>
                <a:ea typeface="等线" panose="02010600030101010101" pitchFamily="2" charset="-122"/>
              </a:rPr>
              <a:t>本系统人员和开发成本较低，并依附于八维通平台，且在人员方面，法律与社会环境方面皆具有一定的可行性，能够确保投入运营，满足用户的需要，符合用户的需求</a:t>
            </a:r>
          </a:p>
        </p:txBody>
      </p:sp>
      <p:sp>
        <p:nvSpPr>
          <p:cNvPr id="6" name="Freeform 9">
            <a:extLst>
              <a:ext uri="{FF2B5EF4-FFF2-40B4-BE49-F238E27FC236}">
                <a16:creationId xmlns:a16="http://schemas.microsoft.com/office/drawing/2014/main" id="{5E49D7E3-0678-4231-AEE3-C37950FAB2F6}"/>
              </a:ext>
            </a:extLst>
          </p:cNvPr>
          <p:cNvSpPr/>
          <p:nvPr/>
        </p:nvSpPr>
        <p:spPr>
          <a:xfrm>
            <a:off x="627671" y="633953"/>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8" name="TextBox 10">
            <a:extLst>
              <a:ext uri="{FF2B5EF4-FFF2-40B4-BE49-F238E27FC236}">
                <a16:creationId xmlns:a16="http://schemas.microsoft.com/office/drawing/2014/main" id="{DE4F37C4-584A-4AFF-8D63-319A005DC4FD}"/>
              </a:ext>
            </a:extLst>
          </p:cNvPr>
          <p:cNvSpPr txBox="1"/>
          <p:nvPr/>
        </p:nvSpPr>
        <p:spPr>
          <a:xfrm>
            <a:off x="901700" y="708332"/>
            <a:ext cx="3250406" cy="696281"/>
          </a:xfrm>
          <a:prstGeom prst="rect">
            <a:avLst/>
          </a:prstGeom>
        </p:spPr>
        <p:txBody>
          <a:bodyPr lIns="0" tIns="0" rIns="63500" rtlCol="0" anchor="t">
            <a:spAutoFit/>
          </a:bodyPr>
          <a:lstStyle/>
          <a:p>
            <a:pPr lvl="0" latinLnBrk="1">
              <a:lnSpc>
                <a:spcPct val="116199"/>
              </a:lnSpc>
            </a:pPr>
            <a:r>
              <a:rPr lang="zh-CN" altLang="en-US" dirty="0">
                <a:solidFill>
                  <a:prstClr val="black"/>
                </a:solidFill>
                <a:latin typeface="微软雅黑" panose="020B0503020204020204" pitchFamily="34" charset="-122"/>
                <a:ea typeface="微软雅黑" panose="020B0503020204020204" pitchFamily="34" charset="-122"/>
              </a:rPr>
              <a:t>可行性分析</a:t>
            </a:r>
            <a:endParaRPr lang="en-US" altLang="zh-CN" dirty="0">
              <a:solidFill>
                <a:prstClr val="black"/>
              </a:solidFill>
              <a:latin typeface="微软雅黑" panose="020B0503020204020204" pitchFamily="34" charset="-122"/>
              <a:ea typeface="微软雅黑" panose="020B0503020204020204" pitchFamily="34" charset="-122"/>
            </a:endParaRPr>
          </a:p>
          <a:p>
            <a:pPr lvl="0" latinLnBrk="1">
              <a:lnSpc>
                <a:spcPct val="116199"/>
              </a:lnSpc>
            </a:pPr>
            <a:r>
              <a:rPr lang="zh-CN" altLang="en-US" sz="2000" dirty="0">
                <a:solidFill>
                  <a:prstClr val="black"/>
                </a:solidFill>
                <a:latin typeface="微软雅黑" panose="020B0503020204020204" pitchFamily="34" charset="-122"/>
                <a:ea typeface="微软雅黑" panose="020B0503020204020204" pitchFamily="34" charset="-122"/>
              </a:rPr>
              <a:t>可行性总结</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227683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
            <a:extLst>
              <a:ext uri="{FF2B5EF4-FFF2-40B4-BE49-F238E27FC236}">
                <a16:creationId xmlns:a16="http://schemas.microsoft.com/office/drawing/2014/main" id="{BF3A87DE-75F6-4046-A053-7FDD39B242E0}"/>
              </a:ext>
            </a:extLst>
          </p:cNvPr>
          <p:cNvPicPr>
            <a:picLocks noChangeAspect="1"/>
          </p:cNvPicPr>
          <p:nvPr/>
        </p:nvPicPr>
        <p:blipFill>
          <a:blip r:embed="rId2"/>
          <a:stretch>
            <a:fillRect/>
          </a:stretch>
        </p:blipFill>
        <p:spPr>
          <a:xfrm>
            <a:off x="440329" y="216357"/>
            <a:ext cx="10485156" cy="6037610"/>
          </a:xfrm>
          <a:prstGeom prst="rect">
            <a:avLst/>
          </a:prstGeom>
        </p:spPr>
      </p:pic>
      <p:sp>
        <p:nvSpPr>
          <p:cNvPr id="4" name="TextBox 3"/>
          <p:cNvSpPr txBox="1"/>
          <p:nvPr/>
        </p:nvSpPr>
        <p:spPr>
          <a:xfrm>
            <a:off x="2808900" y="1260188"/>
            <a:ext cx="7846400" cy="2015808"/>
          </a:xfrm>
          <a:prstGeom prst="rect">
            <a:avLst/>
          </a:prstGeom>
        </p:spPr>
        <p:txBody>
          <a:bodyPr wrap="square" lIns="0" tIns="0" rIns="63500" rtlCol="0" anchor="t">
            <a:spAutoFit/>
          </a:bodyPr>
          <a:lstStyle/>
          <a:p>
            <a:pPr latinLnBrk="1">
              <a:lnSpc>
                <a:spcPct val="116199"/>
              </a:lnSpc>
            </a:pPr>
            <a:r>
              <a:rPr lang="en-US" sz="10000" b="1" dirty="0">
                <a:solidFill>
                  <a:schemeClr val="bg1"/>
                </a:solidFill>
                <a:latin typeface="Microsoft YaHei"/>
                <a:ea typeface="Microsoft YaHei"/>
              </a:rPr>
              <a:t>Part </a:t>
            </a:r>
            <a:r>
              <a:rPr lang="en-US" altLang="zh-CN" sz="9600" b="1" dirty="0">
                <a:solidFill>
                  <a:schemeClr val="bg1"/>
                </a:solidFill>
                <a:latin typeface="Microsoft YaHei"/>
                <a:ea typeface="Microsoft YaHei"/>
              </a:rPr>
              <a:t>Five</a:t>
            </a:r>
          </a:p>
          <a:p>
            <a:pPr algn="l" latinLnBrk="1">
              <a:lnSpc>
                <a:spcPct val="116199"/>
              </a:lnSpc>
            </a:pPr>
            <a:endParaRPr lang="en-US" sz="1100" dirty="0"/>
          </a:p>
        </p:txBody>
      </p:sp>
      <p:sp>
        <p:nvSpPr>
          <p:cNvPr id="6" name="TextBox 5"/>
          <p:cNvSpPr txBox="1"/>
          <p:nvPr/>
        </p:nvSpPr>
        <p:spPr>
          <a:xfrm>
            <a:off x="4664075" y="3461818"/>
            <a:ext cx="2228850" cy="703782"/>
          </a:xfrm>
          <a:prstGeom prst="rect">
            <a:avLst/>
          </a:prstGeom>
        </p:spPr>
        <p:txBody>
          <a:bodyPr wrap="square" lIns="0" tIns="0" rIns="63500" rtlCol="0" anchor="t">
            <a:spAutoFit/>
          </a:bodyPr>
          <a:lstStyle/>
          <a:p>
            <a:pPr latinLnBrk="1">
              <a:lnSpc>
                <a:spcPct val="116199"/>
              </a:lnSpc>
            </a:pPr>
            <a:r>
              <a:rPr lang="zh-CN" altLang="en-US" sz="4000" b="1" dirty="0">
                <a:solidFill>
                  <a:schemeClr val="bg1"/>
                </a:solidFill>
                <a:latin typeface="微软雅黑" panose="020B0503020204020204" pitchFamily="34" charset="-122"/>
                <a:ea typeface="微软雅黑" panose="020B0503020204020204" pitchFamily="34" charset="-122"/>
              </a:rPr>
              <a:t>特色综述</a:t>
            </a:r>
            <a:endParaRPr lang="en-US" sz="4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32238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 y="1727200"/>
            <a:ext cx="11574790" cy="3581400"/>
          </a:xfrm>
          <a:prstGeom prst="rect">
            <a:avLst/>
          </a:prstGeom>
        </p:spPr>
      </p:pic>
      <p:sp>
        <p:nvSpPr>
          <p:cNvPr id="3" name="Freeform 2"/>
          <p:cNvSpPr/>
          <p:nvPr/>
        </p:nvSpPr>
        <p:spPr>
          <a:xfrm>
            <a:off x="600186" y="1996355"/>
            <a:ext cx="9450119" cy="3093153"/>
          </a:xfrm>
          <a:custGeom>
            <a:avLst/>
            <a:gdLst/>
            <a:ahLst/>
            <a:cxnLst/>
            <a:rect l="l" t="t" r="r" b="b"/>
            <a:pathLst>
              <a:path w="4472385" h="2026503">
                <a:moveTo>
                  <a:pt x="4472385" y="2026503"/>
                </a:moveTo>
                <a:lnTo>
                  <a:pt x="0" y="2026503"/>
                </a:lnTo>
                <a:lnTo>
                  <a:pt x="0" y="0"/>
                </a:lnTo>
                <a:lnTo>
                  <a:pt x="4472385" y="0"/>
                </a:lnTo>
                <a:lnTo>
                  <a:pt x="4472385" y="2026503"/>
                </a:lnTo>
                <a:close/>
              </a:path>
            </a:pathLst>
          </a:custGeom>
          <a:solidFill>
            <a:srgbClr val="000000">
              <a:alpha val="34901"/>
            </a:srgbClr>
          </a:solidFill>
        </p:spPr>
        <p:txBody>
          <a:bodyPr/>
          <a:lstStyle/>
          <a:p>
            <a:endParaRPr lang="zh-CN" altLang="en-US" dirty="0"/>
          </a:p>
        </p:txBody>
      </p:sp>
      <p:sp>
        <p:nvSpPr>
          <p:cNvPr id="7" name="TextBox 6"/>
          <p:cNvSpPr txBox="1"/>
          <p:nvPr/>
        </p:nvSpPr>
        <p:spPr>
          <a:xfrm>
            <a:off x="1402959" y="1932854"/>
            <a:ext cx="7844572" cy="3093154"/>
          </a:xfrm>
          <a:prstGeom prst="rect">
            <a:avLst/>
          </a:prstGeom>
        </p:spPr>
        <p:txBody>
          <a:bodyPr wrap="square" lIns="0" tIns="0" rIns="63500" rtlCol="0" anchor="t">
            <a:spAutoFit/>
          </a:bodyPr>
          <a:lstStyle/>
          <a:p>
            <a:endParaRPr lang="zh-CN" altLang="en-US" b="1" dirty="0">
              <a:solidFill>
                <a:schemeClr val="bg1"/>
              </a:solidFill>
              <a:latin typeface="等线" panose="02010600030101010101" pitchFamily="2" charset="-122"/>
              <a:ea typeface="等线" panose="02010600030101010101" pitchFamily="2" charset="-122"/>
            </a:endParaRPr>
          </a:p>
          <a:p>
            <a:r>
              <a:rPr lang="en-US" altLang="zh-CN" b="1" dirty="0">
                <a:solidFill>
                  <a:schemeClr val="bg1"/>
                </a:solidFill>
                <a:latin typeface="等线" panose="02010600030101010101" pitchFamily="2" charset="-122"/>
                <a:ea typeface="等线" panose="02010600030101010101" pitchFamily="2" charset="-122"/>
              </a:rPr>
              <a:t>1.</a:t>
            </a:r>
            <a:r>
              <a:rPr lang="zh-CN" altLang="en-US" b="1" dirty="0">
                <a:solidFill>
                  <a:schemeClr val="bg1"/>
                </a:solidFill>
                <a:latin typeface="等线" panose="02010600030101010101" pitchFamily="2" charset="-122"/>
                <a:ea typeface="等线" panose="02010600030101010101" pitchFamily="2" charset="-122"/>
              </a:rPr>
              <a:t>积分获取不局限于单一的根据里程数获取，还可通过“以物换分”的交易形式获取积分</a:t>
            </a:r>
          </a:p>
          <a:p>
            <a:r>
              <a:rPr lang="en-US" altLang="zh-CN" b="1" dirty="0">
                <a:solidFill>
                  <a:schemeClr val="bg1"/>
                </a:solidFill>
                <a:latin typeface="等线" panose="02010600030101010101" pitchFamily="2" charset="-122"/>
                <a:ea typeface="等线" panose="02010600030101010101" pitchFamily="2" charset="-122"/>
              </a:rPr>
              <a:t>2.</a:t>
            </a:r>
            <a:r>
              <a:rPr lang="zh-CN" altLang="en-US" b="1" dirty="0">
                <a:solidFill>
                  <a:schemeClr val="bg1"/>
                </a:solidFill>
                <a:latin typeface="等线" panose="02010600030101010101" pitchFamily="2" charset="-122"/>
                <a:ea typeface="等线" panose="02010600030101010101" pitchFamily="2" charset="-122"/>
              </a:rPr>
              <a:t>奇遇模块、聚宝盆模块存在的不确定性增添了多样性，维持了用户的新鲜感和满足感，通过激励机制来维持用户的绿色出行行为，实现环保公益可持续发展</a:t>
            </a:r>
          </a:p>
          <a:p>
            <a:r>
              <a:rPr lang="en-US" altLang="zh-CN" b="1" dirty="0">
                <a:solidFill>
                  <a:schemeClr val="bg1"/>
                </a:solidFill>
                <a:latin typeface="等线" panose="02010600030101010101" pitchFamily="2" charset="-122"/>
                <a:ea typeface="等线" panose="02010600030101010101" pitchFamily="2" charset="-122"/>
              </a:rPr>
              <a:t>3.</a:t>
            </a:r>
            <a:r>
              <a:rPr lang="zh-CN" altLang="en-US" b="1" dirty="0">
                <a:solidFill>
                  <a:schemeClr val="bg1"/>
                </a:solidFill>
                <a:latin typeface="等线" panose="02010600030101010101" pitchFamily="2" charset="-122"/>
                <a:ea typeface="等线" panose="02010600030101010101" pitchFamily="2" charset="-122"/>
              </a:rPr>
              <a:t>积分直接兑换模块平台所提供的商品聚集了环保、公益的元素，其中，例如爱心午餐券维持用户的公益行为，出行减免券维持用户的绿色出行习惯，形成地毯环保的行为意识</a:t>
            </a:r>
          </a:p>
          <a:p>
            <a:r>
              <a:rPr lang="en-US" altLang="zh-CN" b="1" dirty="0">
                <a:solidFill>
                  <a:schemeClr val="bg1"/>
                </a:solidFill>
                <a:latin typeface="等线" panose="02010600030101010101" pitchFamily="2" charset="-122"/>
                <a:ea typeface="等线" panose="02010600030101010101" pitchFamily="2" charset="-122"/>
              </a:rPr>
              <a:t>4.</a:t>
            </a:r>
            <a:r>
              <a:rPr lang="zh-CN" altLang="en-US" b="1" dirty="0">
                <a:solidFill>
                  <a:schemeClr val="bg1"/>
                </a:solidFill>
                <a:latin typeface="等线" panose="02010600030101010101" pitchFamily="2" charset="-122"/>
                <a:ea typeface="等线" panose="02010600030101010101" pitchFamily="2" charset="-122"/>
              </a:rPr>
              <a:t>藏宝阁模块实现了“以物换分”、“以分换物”，交易机制反映了娱乐的性质，实现了再分配</a:t>
            </a:r>
          </a:p>
        </p:txBody>
      </p:sp>
      <p:sp>
        <p:nvSpPr>
          <p:cNvPr id="10" name="Freeform 9"/>
          <p:cNvSpPr/>
          <p:nvPr/>
        </p:nvSpPr>
        <p:spPr>
          <a:xfrm>
            <a:off x="627671" y="633953"/>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11" name="TextBox 10"/>
          <p:cNvSpPr txBox="1"/>
          <p:nvPr/>
        </p:nvSpPr>
        <p:spPr>
          <a:xfrm>
            <a:off x="901700" y="883616"/>
            <a:ext cx="3250406" cy="342145"/>
          </a:xfrm>
          <a:prstGeom prst="rect">
            <a:avLst/>
          </a:prstGeom>
        </p:spPr>
        <p:txBody>
          <a:bodyPr lIns="0" tIns="0" rIns="63500" rtlCol="0" anchor="t">
            <a:spAutoFit/>
          </a:bodyPr>
          <a:lstStyle/>
          <a:p>
            <a:pPr latinLnBrk="1">
              <a:lnSpc>
                <a:spcPct val="116199"/>
              </a:lnSpc>
            </a:pPr>
            <a:r>
              <a:rPr lang="zh-CN" altLang="en-US" dirty="0">
                <a:latin typeface="微软雅黑" panose="020B0503020204020204" pitchFamily="34" charset="-122"/>
                <a:ea typeface="微软雅黑" panose="020B0503020204020204" pitchFamily="34" charset="-122"/>
              </a:rPr>
              <a:t>特色综述</a:t>
            </a:r>
          </a:p>
        </p:txBody>
      </p:sp>
    </p:spTree>
    <p:extLst>
      <p:ext uri="{BB962C8B-B14F-4D97-AF65-F5344CB8AC3E}">
        <p14:creationId xmlns:p14="http://schemas.microsoft.com/office/powerpoint/2010/main" val="91925014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l="-245" r="-245"/>
          </a:stretch>
        </a:blipFill>
        <a:effectLst/>
      </p:bgPr>
    </p:bg>
    <p:spTree>
      <p:nvGrpSpPr>
        <p:cNvPr id="1" name=""/>
        <p:cNvGrpSpPr/>
        <p:nvPr/>
      </p:nvGrpSpPr>
      <p:grpSpPr>
        <a:xfrm>
          <a:off x="0" y="0"/>
          <a:ext cx="0" cy="0"/>
          <a:chOff x="0" y="0"/>
          <a:chExt cx="0" cy="0"/>
        </a:xfrm>
      </p:grpSpPr>
      <p:sp>
        <p:nvSpPr>
          <p:cNvPr id="2" name="Freeform 1"/>
          <p:cNvSpPr/>
          <p:nvPr/>
        </p:nvSpPr>
        <p:spPr>
          <a:xfrm>
            <a:off x="2055983" y="933694"/>
            <a:ext cx="7445034" cy="4635013"/>
          </a:xfrm>
          <a:custGeom>
            <a:avLst/>
            <a:gdLst/>
            <a:ahLst/>
            <a:cxnLst/>
            <a:rect l="l" t="t" r="r" b="b"/>
            <a:pathLst>
              <a:path w="9338221" h="4635013">
                <a:moveTo>
                  <a:pt x="9338221" y="4635013"/>
                </a:moveTo>
                <a:lnTo>
                  <a:pt x="0" y="4635013"/>
                </a:lnTo>
                <a:lnTo>
                  <a:pt x="0" y="0"/>
                </a:lnTo>
                <a:lnTo>
                  <a:pt x="9338221" y="0"/>
                </a:lnTo>
                <a:lnTo>
                  <a:pt x="9338221" y="4635013"/>
                </a:lnTo>
                <a:close/>
              </a:path>
            </a:pathLst>
          </a:custGeom>
          <a:solidFill>
            <a:srgbClr val="FFFFFF"/>
          </a:solidFill>
        </p:spPr>
        <p:txBody>
          <a:bodyPr/>
          <a:lstStyle/>
          <a:p>
            <a:endParaRPr lang="zh-CN" altLang="en-US" dirty="0"/>
          </a:p>
        </p:txBody>
      </p:sp>
      <p:pic>
        <p:nvPicPr>
          <p:cNvPr id="3" name="Picture 2"/>
          <p:cNvPicPr>
            <a:picLocks noChangeAspect="1"/>
          </p:cNvPicPr>
          <p:nvPr/>
        </p:nvPicPr>
        <p:blipFill>
          <a:blip r:embed="rId4"/>
          <a:stretch>
            <a:fillRect/>
          </a:stretch>
        </p:blipFill>
        <p:spPr>
          <a:xfrm>
            <a:off x="3857731" y="1710574"/>
            <a:ext cx="498985" cy="493878"/>
          </a:xfrm>
          <a:prstGeom prst="rect">
            <a:avLst/>
          </a:prstGeom>
        </p:spPr>
      </p:pic>
      <p:sp>
        <p:nvSpPr>
          <p:cNvPr id="4" name="TextBox 3"/>
          <p:cNvSpPr txBox="1"/>
          <p:nvPr/>
        </p:nvSpPr>
        <p:spPr>
          <a:xfrm>
            <a:off x="3886595" y="1710574"/>
            <a:ext cx="477988" cy="493878"/>
          </a:xfrm>
          <a:prstGeom prst="rect">
            <a:avLst/>
          </a:prstGeom>
        </p:spPr>
        <p:txBody>
          <a:bodyPr wrap="square" lIns="0" tIns="0" rIns="63500" rtlCol="0" anchor="t">
            <a:spAutoFit/>
          </a:bodyPr>
          <a:lstStyle/>
          <a:p>
            <a:pPr algn="ctr" latinLnBrk="1">
              <a:lnSpc>
                <a:spcPct val="116199"/>
              </a:lnSpc>
            </a:pPr>
            <a:r>
              <a:rPr lang="en-US" sz="2605" b="1" dirty="0">
                <a:solidFill>
                  <a:srgbClr val="FFFFFF"/>
                </a:solidFill>
                <a:latin typeface="Microsoft YaHei"/>
                <a:ea typeface="Microsoft YaHei"/>
              </a:rPr>
              <a:t>1</a:t>
            </a:r>
            <a:endParaRPr lang="en-US" sz="1100" dirty="0"/>
          </a:p>
        </p:txBody>
      </p:sp>
      <p:pic>
        <p:nvPicPr>
          <p:cNvPr id="5" name="Picture 4"/>
          <p:cNvPicPr>
            <a:picLocks noChangeAspect="1"/>
          </p:cNvPicPr>
          <p:nvPr/>
        </p:nvPicPr>
        <p:blipFill>
          <a:blip r:embed="rId5"/>
          <a:stretch>
            <a:fillRect/>
          </a:stretch>
        </p:blipFill>
        <p:spPr>
          <a:xfrm>
            <a:off x="3855488" y="2542271"/>
            <a:ext cx="509095" cy="502885"/>
          </a:xfrm>
          <a:prstGeom prst="rect">
            <a:avLst/>
          </a:prstGeom>
        </p:spPr>
      </p:pic>
      <p:pic>
        <p:nvPicPr>
          <p:cNvPr id="6" name="Picture 5"/>
          <p:cNvPicPr>
            <a:picLocks noChangeAspect="1"/>
          </p:cNvPicPr>
          <p:nvPr/>
        </p:nvPicPr>
        <p:blipFill>
          <a:blip r:embed="rId6"/>
          <a:stretch>
            <a:fillRect/>
          </a:stretch>
        </p:blipFill>
        <p:spPr>
          <a:xfrm>
            <a:off x="3892234" y="4269710"/>
            <a:ext cx="457578" cy="446843"/>
          </a:xfrm>
          <a:prstGeom prst="rect">
            <a:avLst/>
          </a:prstGeom>
        </p:spPr>
      </p:pic>
      <p:sp>
        <p:nvSpPr>
          <p:cNvPr id="7" name="TextBox 6"/>
          <p:cNvSpPr txBox="1"/>
          <p:nvPr/>
        </p:nvSpPr>
        <p:spPr>
          <a:xfrm>
            <a:off x="3863750" y="4301691"/>
            <a:ext cx="556017" cy="450380"/>
          </a:xfrm>
          <a:prstGeom prst="rect">
            <a:avLst/>
          </a:prstGeom>
        </p:spPr>
        <p:txBody>
          <a:bodyPr wrap="square" lIns="0" tIns="0" rIns="63500" rtlCol="0" anchor="t">
            <a:spAutoFit/>
          </a:bodyPr>
          <a:lstStyle/>
          <a:p>
            <a:pPr algn="ctr" latinLnBrk="1">
              <a:lnSpc>
                <a:spcPct val="116199"/>
              </a:lnSpc>
            </a:pPr>
            <a:r>
              <a:rPr lang="en-US" sz="2420" b="1" dirty="0">
                <a:solidFill>
                  <a:srgbClr val="FFFFFF"/>
                </a:solidFill>
                <a:latin typeface="Microsoft YaHei"/>
                <a:ea typeface="Microsoft YaHei"/>
              </a:rPr>
              <a:t>4</a:t>
            </a:r>
            <a:endParaRPr lang="en-US" sz="1100" dirty="0"/>
          </a:p>
        </p:txBody>
      </p:sp>
      <p:pic>
        <p:nvPicPr>
          <p:cNvPr id="8" name="Picture 7"/>
          <p:cNvPicPr>
            <a:picLocks noChangeAspect="1"/>
          </p:cNvPicPr>
          <p:nvPr/>
        </p:nvPicPr>
        <p:blipFill>
          <a:blip r:embed="rId7"/>
          <a:stretch>
            <a:fillRect/>
          </a:stretch>
        </p:blipFill>
        <p:spPr>
          <a:xfrm>
            <a:off x="3867378" y="3328251"/>
            <a:ext cx="489338" cy="491682"/>
          </a:xfrm>
          <a:prstGeom prst="rect">
            <a:avLst/>
          </a:prstGeom>
        </p:spPr>
      </p:pic>
      <p:sp>
        <p:nvSpPr>
          <p:cNvPr id="9" name="TextBox 8"/>
          <p:cNvSpPr txBox="1"/>
          <p:nvPr/>
        </p:nvSpPr>
        <p:spPr>
          <a:xfrm>
            <a:off x="3886595" y="3394345"/>
            <a:ext cx="523052" cy="443326"/>
          </a:xfrm>
          <a:prstGeom prst="rect">
            <a:avLst/>
          </a:prstGeom>
        </p:spPr>
        <p:txBody>
          <a:bodyPr lIns="0" tIns="0" rIns="63500" rtlCol="0" anchor="t">
            <a:spAutoFit/>
          </a:bodyPr>
          <a:lstStyle/>
          <a:p>
            <a:pPr algn="ctr" latinLnBrk="1">
              <a:lnSpc>
                <a:spcPct val="116199"/>
              </a:lnSpc>
            </a:pPr>
            <a:r>
              <a:rPr lang="en-US" sz="2378" b="1" dirty="0">
                <a:solidFill>
                  <a:srgbClr val="FFFFFF"/>
                </a:solidFill>
                <a:latin typeface="Microsoft YaHei"/>
                <a:ea typeface="Microsoft YaHei"/>
              </a:rPr>
              <a:t>3</a:t>
            </a:r>
            <a:endParaRPr lang="en-US" sz="1100" dirty="0"/>
          </a:p>
        </p:txBody>
      </p:sp>
      <p:sp>
        <p:nvSpPr>
          <p:cNvPr id="10" name="TextBox 9"/>
          <p:cNvSpPr txBox="1"/>
          <p:nvPr/>
        </p:nvSpPr>
        <p:spPr>
          <a:xfrm>
            <a:off x="3860107" y="2552670"/>
            <a:ext cx="522916" cy="461665"/>
          </a:xfrm>
          <a:prstGeom prst="rect">
            <a:avLst/>
          </a:prstGeom>
        </p:spPr>
        <p:txBody>
          <a:bodyPr lIns="0" tIns="0" rIns="63500" rtlCol="0" anchor="t">
            <a:spAutoFit/>
          </a:bodyPr>
          <a:lstStyle/>
          <a:p>
            <a:pPr algn="ctr" latinLnBrk="1">
              <a:lnSpc>
                <a:spcPct val="116199"/>
              </a:lnSpc>
            </a:pPr>
            <a:r>
              <a:rPr lang="en-US" sz="2488" b="1" dirty="0">
                <a:solidFill>
                  <a:srgbClr val="FFFFFF"/>
                </a:solidFill>
                <a:latin typeface="Microsoft YaHei"/>
                <a:ea typeface="Microsoft YaHei"/>
              </a:rPr>
              <a:t>2</a:t>
            </a:r>
            <a:endParaRPr lang="en-US" sz="1100" dirty="0"/>
          </a:p>
        </p:txBody>
      </p:sp>
      <p:sp>
        <p:nvSpPr>
          <p:cNvPr id="11" name="TextBox 10"/>
          <p:cNvSpPr txBox="1"/>
          <p:nvPr/>
        </p:nvSpPr>
        <p:spPr>
          <a:xfrm>
            <a:off x="4610217" y="1766390"/>
            <a:ext cx="2139026" cy="343620"/>
          </a:xfrm>
          <a:prstGeom prst="rect">
            <a:avLst/>
          </a:prstGeom>
        </p:spPr>
        <p:txBody>
          <a:bodyPr lIns="0" tIns="0" rIns="63500" rtlCol="0" anchor="t">
            <a:spAutoFit/>
          </a:bodyPr>
          <a:lstStyle/>
          <a:p>
            <a:pPr latinLnBrk="1">
              <a:lnSpc>
                <a:spcPct val="116199"/>
              </a:lnSpc>
            </a:pPr>
            <a:r>
              <a:rPr lang="zh-CN" altLang="en-US" b="1" dirty="0">
                <a:latin typeface="微软雅黑" panose="020B0503020204020204" pitchFamily="34" charset="-122"/>
                <a:ea typeface="微软雅黑" panose="020B0503020204020204" pitchFamily="34" charset="-122"/>
              </a:rPr>
              <a:t>目标与解决思路</a:t>
            </a:r>
            <a:endParaRPr lang="en-US" sz="1100" b="1" dirty="0">
              <a:latin typeface="微软雅黑" panose="020B0503020204020204" pitchFamily="34" charset="-122"/>
              <a:ea typeface="微软雅黑" panose="020B0503020204020204" pitchFamily="34" charset="-122"/>
            </a:endParaRPr>
          </a:p>
        </p:txBody>
      </p:sp>
      <p:sp>
        <p:nvSpPr>
          <p:cNvPr id="12" name="TextBox 11"/>
          <p:cNvSpPr txBox="1"/>
          <p:nvPr/>
        </p:nvSpPr>
        <p:spPr>
          <a:xfrm>
            <a:off x="4599089" y="3414182"/>
            <a:ext cx="2944878" cy="342145"/>
          </a:xfrm>
          <a:prstGeom prst="rect">
            <a:avLst/>
          </a:prstGeom>
        </p:spPr>
        <p:txBody>
          <a:bodyPr wrap="square" lIns="0" tIns="0" rIns="63500" rtlCol="0" anchor="t">
            <a:spAutoFit/>
          </a:bodyPr>
          <a:lstStyle/>
          <a:p>
            <a:pPr latinLnBrk="1">
              <a:lnSpc>
                <a:spcPct val="116199"/>
              </a:lnSpc>
            </a:pPr>
            <a:r>
              <a:rPr lang="zh-CN" altLang="en-US" b="1" dirty="0">
                <a:latin typeface="微软雅黑" panose="020B0503020204020204" pitchFamily="34" charset="-122"/>
                <a:ea typeface="微软雅黑" panose="020B0503020204020204" pitchFamily="34" charset="-122"/>
              </a:rPr>
              <a:t>技术路线及技术实现方案</a:t>
            </a:r>
            <a:endParaRPr lang="en-US" sz="1100" b="1" dirty="0">
              <a:latin typeface="微软雅黑" panose="020B0503020204020204" pitchFamily="34" charset="-122"/>
              <a:ea typeface="微软雅黑" panose="020B0503020204020204" pitchFamily="34" charset="-122"/>
            </a:endParaRPr>
          </a:p>
        </p:txBody>
      </p:sp>
      <p:sp>
        <p:nvSpPr>
          <p:cNvPr id="13" name="TextBox 12"/>
          <p:cNvSpPr txBox="1"/>
          <p:nvPr/>
        </p:nvSpPr>
        <p:spPr>
          <a:xfrm>
            <a:off x="4625777" y="2631061"/>
            <a:ext cx="2139026" cy="342145"/>
          </a:xfrm>
          <a:prstGeom prst="rect">
            <a:avLst/>
          </a:prstGeom>
        </p:spPr>
        <p:txBody>
          <a:bodyPr wrap="square" lIns="0" tIns="0" rIns="63500" rtlCol="0" anchor="t">
            <a:spAutoFit/>
          </a:bodyPr>
          <a:lstStyle/>
          <a:p>
            <a:pPr latinLnBrk="1">
              <a:lnSpc>
                <a:spcPct val="116199"/>
              </a:lnSpc>
            </a:pPr>
            <a:r>
              <a:rPr lang="zh-CN" altLang="en-US" b="1" dirty="0">
                <a:latin typeface="微软雅黑" panose="020B0503020204020204" pitchFamily="34" charset="-122"/>
                <a:ea typeface="微软雅黑" panose="020B0503020204020204" pitchFamily="34" charset="-122"/>
              </a:rPr>
              <a:t>问题分析与解决方案</a:t>
            </a:r>
            <a:endParaRPr lang="en-US" sz="1100" b="1" dirty="0">
              <a:latin typeface="微软雅黑" panose="020B0503020204020204" pitchFamily="34" charset="-122"/>
              <a:ea typeface="微软雅黑" panose="020B0503020204020204" pitchFamily="34" charset="-122"/>
            </a:endParaRPr>
          </a:p>
        </p:txBody>
      </p:sp>
      <p:sp>
        <p:nvSpPr>
          <p:cNvPr id="14" name="TextBox 13"/>
          <p:cNvSpPr txBox="1"/>
          <p:nvPr/>
        </p:nvSpPr>
        <p:spPr>
          <a:xfrm>
            <a:off x="4582035" y="4335659"/>
            <a:ext cx="4140954" cy="342145"/>
          </a:xfrm>
          <a:prstGeom prst="rect">
            <a:avLst/>
          </a:prstGeom>
        </p:spPr>
        <p:txBody>
          <a:bodyPr wrap="square" lIns="0" tIns="0" rIns="63500" rtlCol="0" anchor="t">
            <a:spAutoFit/>
          </a:bodyPr>
          <a:lstStyle/>
          <a:p>
            <a:pPr latinLnBrk="1">
              <a:lnSpc>
                <a:spcPct val="116199"/>
              </a:lnSpc>
            </a:pPr>
            <a:r>
              <a:rPr lang="zh-CN" altLang="en-US" b="1" dirty="0">
                <a:latin typeface="微软雅黑" panose="020B0503020204020204" pitchFamily="34" charset="-122"/>
                <a:ea typeface="微软雅黑" panose="020B0503020204020204" pitchFamily="34" charset="-122"/>
              </a:rPr>
              <a:t>业务模式、人员组织框架及可行性分析</a:t>
            </a:r>
            <a:endParaRPr lang="en-US" sz="1100" b="1"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0329" y="216357"/>
            <a:ext cx="10485156" cy="6037610"/>
          </a:xfrm>
          <a:prstGeom prst="rect">
            <a:avLst/>
          </a:prstGeom>
        </p:spPr>
      </p:pic>
      <p:sp>
        <p:nvSpPr>
          <p:cNvPr id="3" name="Freeform 2"/>
          <p:cNvSpPr/>
          <p:nvPr/>
        </p:nvSpPr>
        <p:spPr>
          <a:xfrm>
            <a:off x="1908614" y="1435812"/>
            <a:ext cx="7605540" cy="3078196"/>
          </a:xfrm>
          <a:custGeom>
            <a:avLst/>
            <a:gdLst/>
            <a:ahLst/>
            <a:cxnLst/>
            <a:rect l="l" t="t" r="r" b="b"/>
            <a:pathLst>
              <a:path w="7605540" h="3078196">
                <a:moveTo>
                  <a:pt x="7605539" y="3078195"/>
                </a:moveTo>
                <a:lnTo>
                  <a:pt x="0" y="3078195"/>
                </a:lnTo>
                <a:lnTo>
                  <a:pt x="0" y="0"/>
                </a:lnTo>
                <a:lnTo>
                  <a:pt x="7605539" y="0"/>
                </a:lnTo>
                <a:lnTo>
                  <a:pt x="7605539" y="3078195"/>
                </a:lnTo>
                <a:close/>
              </a:path>
            </a:pathLst>
          </a:custGeom>
          <a:solidFill>
            <a:srgbClr val="404040"/>
          </a:solidFill>
        </p:spPr>
      </p:sp>
      <p:sp>
        <p:nvSpPr>
          <p:cNvPr id="4" name="TextBox 3"/>
          <p:cNvSpPr txBox="1"/>
          <p:nvPr/>
        </p:nvSpPr>
        <p:spPr>
          <a:xfrm>
            <a:off x="2554679" y="1804562"/>
            <a:ext cx="6462752" cy="1333500"/>
          </a:xfrm>
          <a:prstGeom prst="rect">
            <a:avLst/>
          </a:prstGeom>
        </p:spPr>
        <p:txBody>
          <a:bodyPr lIns="0" tIns="0" rIns="63500" rtlCol="0" anchor="t">
            <a:spAutoFit/>
          </a:bodyPr>
          <a:lstStyle/>
          <a:p>
            <a:pPr algn="ctr" latinLnBrk="1">
              <a:lnSpc>
                <a:spcPct val="116199"/>
              </a:lnSpc>
            </a:pPr>
            <a:r>
              <a:rPr lang="en-US" sz="7500">
                <a:solidFill>
                  <a:srgbClr val="FFFFFF"/>
                </a:solidFill>
                <a:latin typeface="Microsoft YaHei"/>
                <a:ea typeface="Microsoft YaHei"/>
              </a:rPr>
              <a:t>THANK YOU</a:t>
            </a:r>
            <a:endParaRPr lang="en-US" sz="1100"/>
          </a:p>
        </p:txBody>
      </p:sp>
      <p:sp>
        <p:nvSpPr>
          <p:cNvPr id="5" name="Freeform 4"/>
          <p:cNvSpPr/>
          <p:nvPr/>
        </p:nvSpPr>
        <p:spPr>
          <a:xfrm>
            <a:off x="2692426" y="3307221"/>
            <a:ext cx="6001064" cy="0"/>
          </a:xfrm>
          <a:custGeom>
            <a:avLst/>
            <a:gdLst/>
            <a:ahLst/>
            <a:cxnLst/>
            <a:rect l="l" t="t" r="r" b="b"/>
            <a:pathLst>
              <a:path w="6001064">
                <a:moveTo>
                  <a:pt x="0" y="0"/>
                </a:moveTo>
                <a:lnTo>
                  <a:pt x="6001064" y="0"/>
                </a:lnTo>
              </a:path>
            </a:pathLst>
          </a:custGeom>
          <a:solidFill>
            <a:srgbClr val="FFFFFF"/>
          </a:solidFill>
          <a:ln w="19050">
            <a:solidFill>
              <a:srgbClr val="FFFFFF"/>
            </a:solidFill>
            <a:prstDash val="solid"/>
          </a:ln>
        </p:spPr>
      </p:sp>
      <p:sp>
        <p:nvSpPr>
          <p:cNvPr id="6" name="TextBox 5"/>
          <p:cNvSpPr txBox="1"/>
          <p:nvPr/>
        </p:nvSpPr>
        <p:spPr>
          <a:xfrm>
            <a:off x="2927940" y="3610592"/>
            <a:ext cx="5496003" cy="230704"/>
          </a:xfrm>
          <a:prstGeom prst="rect">
            <a:avLst/>
          </a:prstGeom>
        </p:spPr>
        <p:txBody>
          <a:bodyPr lIns="0" tIns="0" rIns="63500" rtlCol="0" anchor="t">
            <a:spAutoFit/>
          </a:bodyPr>
          <a:lstStyle/>
          <a:p>
            <a:pPr algn="ctr" latinLnBrk="1">
              <a:lnSpc>
                <a:spcPct val="116199"/>
              </a:lnSpc>
            </a:pPr>
            <a:endParaRPr lang="en-US" sz="1100"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96612" y="821"/>
            <a:ext cx="5770170" cy="6516640"/>
          </a:xfrm>
          <a:prstGeom prst="rect">
            <a:avLst/>
          </a:prstGeom>
        </p:spPr>
      </p:pic>
      <p:sp>
        <p:nvSpPr>
          <p:cNvPr id="3" name="Freeform 2"/>
          <p:cNvSpPr/>
          <p:nvPr/>
        </p:nvSpPr>
        <p:spPr>
          <a:xfrm>
            <a:off x="5793718" y="-2072"/>
            <a:ext cx="5772919" cy="6511302"/>
          </a:xfrm>
          <a:custGeom>
            <a:avLst/>
            <a:gdLst/>
            <a:ahLst/>
            <a:cxnLst/>
            <a:rect l="l" t="t" r="r" b="b"/>
            <a:pathLst>
              <a:path w="5772919" h="6511302">
                <a:moveTo>
                  <a:pt x="5772918" y="6511302"/>
                </a:moveTo>
                <a:lnTo>
                  <a:pt x="0" y="6511302"/>
                </a:lnTo>
                <a:lnTo>
                  <a:pt x="0" y="0"/>
                </a:lnTo>
                <a:lnTo>
                  <a:pt x="5772918" y="0"/>
                </a:lnTo>
                <a:lnTo>
                  <a:pt x="5772918" y="6511302"/>
                </a:lnTo>
                <a:close/>
              </a:path>
            </a:pathLst>
          </a:custGeom>
          <a:solidFill>
            <a:srgbClr val="CD4519">
              <a:alpha val="34901"/>
            </a:srgbClr>
          </a:solidFill>
        </p:spPr>
        <p:txBody>
          <a:bodyPr/>
          <a:lstStyle/>
          <a:p>
            <a:endParaRPr lang="zh-CN" altLang="en-US" dirty="0"/>
          </a:p>
        </p:txBody>
      </p:sp>
      <p:sp>
        <p:nvSpPr>
          <p:cNvPr id="4" name="TextBox 3"/>
          <p:cNvSpPr txBox="1"/>
          <p:nvPr/>
        </p:nvSpPr>
        <p:spPr>
          <a:xfrm>
            <a:off x="2808901" y="1260188"/>
            <a:ext cx="2907858" cy="1778000"/>
          </a:xfrm>
          <a:prstGeom prst="rect">
            <a:avLst/>
          </a:prstGeom>
        </p:spPr>
        <p:txBody>
          <a:bodyPr lIns="0" tIns="0" rIns="63500" rtlCol="0" anchor="t">
            <a:spAutoFit/>
          </a:bodyPr>
          <a:lstStyle/>
          <a:p>
            <a:pPr algn="l" latinLnBrk="1">
              <a:lnSpc>
                <a:spcPct val="116199"/>
              </a:lnSpc>
            </a:pPr>
            <a:r>
              <a:rPr lang="en-US" sz="10000" b="1">
                <a:solidFill>
                  <a:srgbClr val="222222"/>
                </a:solidFill>
                <a:latin typeface="Microsoft YaHei"/>
                <a:ea typeface="Microsoft YaHei"/>
              </a:rPr>
              <a:t>Part</a:t>
            </a:r>
            <a:endParaRPr lang="en-US" sz="1100"/>
          </a:p>
        </p:txBody>
      </p:sp>
      <p:sp>
        <p:nvSpPr>
          <p:cNvPr id="5" name="TextBox 4"/>
          <p:cNvSpPr txBox="1"/>
          <p:nvPr/>
        </p:nvSpPr>
        <p:spPr>
          <a:xfrm>
            <a:off x="6164880" y="1275497"/>
            <a:ext cx="3707138" cy="1778000"/>
          </a:xfrm>
          <a:prstGeom prst="rect">
            <a:avLst/>
          </a:prstGeom>
        </p:spPr>
        <p:txBody>
          <a:bodyPr lIns="0" tIns="0" rIns="63500" rtlCol="0" anchor="t">
            <a:spAutoFit/>
          </a:bodyPr>
          <a:lstStyle/>
          <a:p>
            <a:pPr algn="l" latinLnBrk="1">
              <a:lnSpc>
                <a:spcPct val="116199"/>
              </a:lnSpc>
            </a:pPr>
            <a:r>
              <a:rPr lang="en-US" sz="10000" b="1">
                <a:solidFill>
                  <a:srgbClr val="FFFFFF"/>
                </a:solidFill>
                <a:latin typeface="Microsoft YaHei"/>
                <a:ea typeface="Microsoft YaHei"/>
              </a:rPr>
              <a:t>ONE</a:t>
            </a:r>
            <a:endParaRPr lang="en-US" sz="1100"/>
          </a:p>
        </p:txBody>
      </p:sp>
      <p:sp>
        <p:nvSpPr>
          <p:cNvPr id="6" name="TextBox 5"/>
          <p:cNvSpPr txBox="1"/>
          <p:nvPr/>
        </p:nvSpPr>
        <p:spPr>
          <a:xfrm>
            <a:off x="4361177" y="3170811"/>
            <a:ext cx="1096156" cy="703782"/>
          </a:xfrm>
          <a:prstGeom prst="rect">
            <a:avLst/>
          </a:prstGeom>
        </p:spPr>
        <p:txBody>
          <a:bodyPr lIns="0" tIns="0" rIns="63500" rtlCol="0" anchor="t">
            <a:spAutoFit/>
          </a:bodyPr>
          <a:lstStyle/>
          <a:p>
            <a:pPr latinLnBrk="1">
              <a:lnSpc>
                <a:spcPct val="116199"/>
              </a:lnSpc>
            </a:pPr>
            <a:r>
              <a:rPr lang="zh-CN" altLang="en-US" sz="4000" b="1" dirty="0">
                <a:latin typeface="微软雅黑" panose="020B0503020204020204" pitchFamily="34" charset="-122"/>
                <a:ea typeface="微软雅黑" panose="020B0503020204020204" pitchFamily="34" charset="-122"/>
              </a:rPr>
              <a:t>目标</a:t>
            </a:r>
            <a:endParaRPr lang="en-US" sz="4000" b="1" dirty="0">
              <a:latin typeface="微软雅黑" panose="020B0503020204020204" pitchFamily="34" charset="-122"/>
              <a:ea typeface="微软雅黑" panose="020B0503020204020204" pitchFamily="34" charset="-122"/>
            </a:endParaRPr>
          </a:p>
        </p:txBody>
      </p:sp>
      <p:sp>
        <p:nvSpPr>
          <p:cNvPr id="10" name="TextBox 5">
            <a:extLst>
              <a:ext uri="{FF2B5EF4-FFF2-40B4-BE49-F238E27FC236}">
                <a16:creationId xmlns:a16="http://schemas.microsoft.com/office/drawing/2014/main" id="{D2BC9D59-7304-4C6D-8C38-4D18354C4D4B}"/>
              </a:ext>
            </a:extLst>
          </p:cNvPr>
          <p:cNvSpPr txBox="1"/>
          <p:nvPr/>
        </p:nvSpPr>
        <p:spPr>
          <a:xfrm>
            <a:off x="6217946" y="3195514"/>
            <a:ext cx="2227554" cy="703782"/>
          </a:xfrm>
          <a:prstGeom prst="rect">
            <a:avLst/>
          </a:prstGeom>
        </p:spPr>
        <p:txBody>
          <a:bodyPr wrap="square" lIns="0" tIns="0" rIns="63500" rtlCol="0" anchor="t">
            <a:spAutoFit/>
          </a:bodyPr>
          <a:lstStyle/>
          <a:p>
            <a:pPr latinLnBrk="1">
              <a:lnSpc>
                <a:spcPct val="116199"/>
              </a:lnSpc>
            </a:pPr>
            <a:r>
              <a:rPr lang="zh-CN" altLang="en-US" sz="4000" b="1" dirty="0">
                <a:solidFill>
                  <a:schemeClr val="bg1"/>
                </a:solidFill>
                <a:latin typeface="微软雅黑" panose="020B0503020204020204" pitchFamily="34" charset="-122"/>
                <a:ea typeface="微软雅黑" panose="020B0503020204020204" pitchFamily="34" charset="-122"/>
              </a:rPr>
              <a:t>解决思路</a:t>
            </a:r>
            <a:endParaRPr lang="en-US"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4071" y="2294926"/>
            <a:ext cx="966594" cy="966594"/>
          </a:xfrm>
          <a:prstGeom prst="rect">
            <a:avLst/>
          </a:prstGeom>
        </p:spPr>
      </p:pic>
      <p:pic>
        <p:nvPicPr>
          <p:cNvPr id="4" name="Picture 3"/>
          <p:cNvPicPr>
            <a:picLocks noChangeAspect="1"/>
          </p:cNvPicPr>
          <p:nvPr/>
        </p:nvPicPr>
        <p:blipFill>
          <a:blip r:embed="rId3"/>
          <a:stretch>
            <a:fillRect/>
          </a:stretch>
        </p:blipFill>
        <p:spPr>
          <a:xfrm>
            <a:off x="1628671" y="919557"/>
            <a:ext cx="984438" cy="984438"/>
          </a:xfrm>
          <a:prstGeom prst="rect">
            <a:avLst/>
          </a:prstGeom>
        </p:spPr>
      </p:pic>
      <p:sp>
        <p:nvSpPr>
          <p:cNvPr id="8" name="TextBox 7"/>
          <p:cNvSpPr txBox="1"/>
          <p:nvPr/>
        </p:nvSpPr>
        <p:spPr>
          <a:xfrm>
            <a:off x="2812353" y="5425751"/>
            <a:ext cx="7830247" cy="374974"/>
          </a:xfrm>
          <a:prstGeom prst="rect">
            <a:avLst/>
          </a:prstGeom>
        </p:spPr>
        <p:txBody>
          <a:bodyPr wrap="square" lIns="0" tIns="0" rIns="63500" rtlCol="0" anchor="t">
            <a:spAutoFit/>
          </a:bodyPr>
          <a:lstStyle/>
          <a:p>
            <a:pPr algn="ctr" latinLnBrk="1">
              <a:lnSpc>
                <a:spcPct val="116199"/>
              </a:lnSpc>
            </a:pPr>
            <a:r>
              <a:rPr lang="zh-CN" altLang="en-US" sz="2000" b="1" dirty="0">
                <a:latin typeface="微软雅黑" panose="020B0503020204020204" pitchFamily="34" charset="-122"/>
                <a:ea typeface="微软雅黑" panose="020B0503020204020204" pitchFamily="34" charset="-122"/>
              </a:rPr>
              <a:t>迎合生态文明建设大方向、环保出行大共识、并承载着一定社会责任</a:t>
            </a:r>
            <a:endParaRPr lang="en-US" sz="2000" b="1" dirty="0">
              <a:latin typeface="微软雅黑" panose="020B0503020204020204" pitchFamily="34" charset="-122"/>
              <a:ea typeface="微软雅黑" panose="020B0503020204020204" pitchFamily="34" charset="-122"/>
            </a:endParaRPr>
          </a:p>
        </p:txBody>
      </p:sp>
      <p:pic>
        <p:nvPicPr>
          <p:cNvPr id="11" name="Picture 10"/>
          <p:cNvPicPr>
            <a:picLocks noChangeAspect="1"/>
          </p:cNvPicPr>
          <p:nvPr/>
        </p:nvPicPr>
        <p:blipFill>
          <a:blip r:embed="rId3"/>
          <a:stretch>
            <a:fillRect/>
          </a:stretch>
        </p:blipFill>
        <p:spPr>
          <a:xfrm>
            <a:off x="1651401" y="3661687"/>
            <a:ext cx="984438" cy="984438"/>
          </a:xfrm>
          <a:prstGeom prst="rect">
            <a:avLst/>
          </a:prstGeom>
        </p:spPr>
      </p:pic>
      <p:pic>
        <p:nvPicPr>
          <p:cNvPr id="13" name="Picture 12"/>
          <p:cNvPicPr>
            <a:picLocks noChangeAspect="1"/>
          </p:cNvPicPr>
          <p:nvPr/>
        </p:nvPicPr>
        <p:blipFill>
          <a:blip r:embed="rId2"/>
          <a:stretch>
            <a:fillRect/>
          </a:stretch>
        </p:blipFill>
        <p:spPr>
          <a:xfrm>
            <a:off x="1654071" y="5129406"/>
            <a:ext cx="966594" cy="966594"/>
          </a:xfrm>
          <a:prstGeom prst="rect">
            <a:avLst/>
          </a:prstGeom>
        </p:spPr>
      </p:pic>
      <p:sp>
        <p:nvSpPr>
          <p:cNvPr id="14" name="Freeform 13"/>
          <p:cNvSpPr/>
          <p:nvPr/>
        </p:nvSpPr>
        <p:spPr>
          <a:xfrm>
            <a:off x="500671" y="506953"/>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15" name="TextBox 14"/>
          <p:cNvSpPr txBox="1"/>
          <p:nvPr/>
        </p:nvSpPr>
        <p:spPr>
          <a:xfrm>
            <a:off x="825500" y="742626"/>
            <a:ext cx="609598" cy="374974"/>
          </a:xfrm>
          <a:prstGeom prst="rect">
            <a:avLst/>
          </a:prstGeom>
        </p:spPr>
        <p:txBody>
          <a:bodyPr wrap="square" lIns="0" tIns="0" rIns="63500" rtlCol="0" anchor="t">
            <a:spAutoFit/>
          </a:bodyPr>
          <a:lstStyle/>
          <a:p>
            <a:pPr latinLnBrk="1">
              <a:lnSpc>
                <a:spcPct val="116199"/>
              </a:lnSpc>
            </a:pPr>
            <a:r>
              <a:rPr lang="zh-CN" altLang="en-US" sz="2000" dirty="0">
                <a:latin typeface="微软雅黑" panose="020B0503020204020204" pitchFamily="34" charset="-122"/>
                <a:ea typeface="微软雅黑" panose="020B0503020204020204" pitchFamily="34" charset="-122"/>
              </a:rPr>
              <a:t>目标</a:t>
            </a:r>
            <a:endParaRPr lang="en-US" sz="2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71EAD04F-C536-41D3-BF55-6BBC5EF0C716}"/>
              </a:ext>
            </a:extLst>
          </p:cNvPr>
          <p:cNvSpPr/>
          <p:nvPr/>
        </p:nvSpPr>
        <p:spPr>
          <a:xfrm>
            <a:off x="2784475" y="1181040"/>
            <a:ext cx="7109639" cy="400110"/>
          </a:xfrm>
          <a:prstGeom prst="rect">
            <a:avLst/>
          </a:prstGeom>
        </p:spPr>
        <p:txBody>
          <a:bodyPr wrap="none">
            <a:spAutoFit/>
          </a:bodyPr>
          <a:lstStyle/>
          <a:p>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利用碳积分有效量化用户绿色出行贡献，转换为用户实际收益</a:t>
            </a:r>
            <a:endParaRPr lang="zh-CN" altLang="en-US" sz="2000" b="1"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A908438D-7EDD-481C-8D88-DC492FE727B2}"/>
              </a:ext>
            </a:extLst>
          </p:cNvPr>
          <p:cNvSpPr/>
          <p:nvPr/>
        </p:nvSpPr>
        <p:spPr>
          <a:xfrm>
            <a:off x="2802829" y="2558872"/>
            <a:ext cx="5570756" cy="400110"/>
          </a:xfrm>
          <a:prstGeom prst="rect">
            <a:avLst/>
          </a:prstGeom>
        </p:spPr>
        <p:txBody>
          <a:bodyPr wrap="none">
            <a:spAutoFit/>
          </a:bodyPr>
          <a:lstStyle/>
          <a:p>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提高用户环保参与感及实际收益，提高用户粘性</a:t>
            </a:r>
            <a:endParaRPr lang="zh-CN" altLang="en-US" sz="2000" b="1"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F04FDF3B-070E-4B5B-9E32-A82592360B56}"/>
              </a:ext>
            </a:extLst>
          </p:cNvPr>
          <p:cNvSpPr/>
          <p:nvPr/>
        </p:nvSpPr>
        <p:spPr>
          <a:xfrm>
            <a:off x="2812354" y="3920395"/>
            <a:ext cx="7622600" cy="400110"/>
          </a:xfrm>
          <a:prstGeom prst="rect">
            <a:avLst/>
          </a:prstGeom>
        </p:spPr>
        <p:txBody>
          <a:bodyPr wrap="none">
            <a:spAutoFit/>
          </a:bodyPr>
          <a:lstStyle/>
          <a:p>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通过环保主题，提升百姓环保意识，展现创业团队的社会责任担当</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 y="1727200"/>
            <a:ext cx="11574790" cy="3581400"/>
          </a:xfrm>
          <a:prstGeom prst="rect">
            <a:avLst/>
          </a:prstGeom>
        </p:spPr>
      </p:pic>
      <p:sp>
        <p:nvSpPr>
          <p:cNvPr id="3" name="Freeform 2"/>
          <p:cNvSpPr/>
          <p:nvPr/>
        </p:nvSpPr>
        <p:spPr>
          <a:xfrm>
            <a:off x="600186" y="1803400"/>
            <a:ext cx="9450119" cy="3432159"/>
          </a:xfrm>
          <a:custGeom>
            <a:avLst/>
            <a:gdLst/>
            <a:ahLst/>
            <a:cxnLst/>
            <a:rect l="l" t="t" r="r" b="b"/>
            <a:pathLst>
              <a:path w="4472385" h="2026503">
                <a:moveTo>
                  <a:pt x="4472385" y="2026503"/>
                </a:moveTo>
                <a:lnTo>
                  <a:pt x="0" y="2026503"/>
                </a:lnTo>
                <a:lnTo>
                  <a:pt x="0" y="0"/>
                </a:lnTo>
                <a:lnTo>
                  <a:pt x="4472385" y="0"/>
                </a:lnTo>
                <a:lnTo>
                  <a:pt x="4472385" y="2026503"/>
                </a:lnTo>
                <a:close/>
              </a:path>
            </a:pathLst>
          </a:custGeom>
          <a:solidFill>
            <a:srgbClr val="000000">
              <a:alpha val="34901"/>
            </a:srgbClr>
          </a:solidFill>
        </p:spPr>
        <p:txBody>
          <a:bodyPr/>
          <a:lstStyle/>
          <a:p>
            <a:endParaRPr lang="zh-CN" altLang="en-US" dirty="0"/>
          </a:p>
        </p:txBody>
      </p:sp>
      <p:sp>
        <p:nvSpPr>
          <p:cNvPr id="7" name="TextBox 6"/>
          <p:cNvSpPr txBox="1"/>
          <p:nvPr/>
        </p:nvSpPr>
        <p:spPr>
          <a:xfrm>
            <a:off x="1308674" y="1907202"/>
            <a:ext cx="8033141" cy="3221395"/>
          </a:xfrm>
          <a:prstGeom prst="rect">
            <a:avLst/>
          </a:prstGeom>
        </p:spPr>
        <p:txBody>
          <a:bodyPr wrap="square" lIns="0" tIns="0" rIns="63500" rtlCol="0" anchor="t">
            <a:spAutoFit/>
          </a:bodyPr>
          <a:lstStyle/>
          <a:p>
            <a:pPr>
              <a:spcBef>
                <a:spcPts val="100"/>
              </a:spcBef>
              <a:spcAft>
                <a:spcPts val="100"/>
              </a:spcAft>
            </a:pPr>
            <a:r>
              <a:rPr lang="zh-CN" altLang="en-US" b="1" dirty="0">
                <a:solidFill>
                  <a:schemeClr val="bg1"/>
                </a:solidFill>
                <a:latin typeface="等线" panose="02010600030101010101" pitchFamily="2" charset="-122"/>
                <a:ea typeface="等线" panose="02010600030101010101" pitchFamily="2" charset="-122"/>
              </a:rPr>
              <a:t>对于基于绿色出行场景个人碳排放积分系统开发与运营，我们根据软件项目管理定义的五个阶段寻求解决方案：</a:t>
            </a:r>
          </a:p>
          <a:p>
            <a:pPr>
              <a:spcBef>
                <a:spcPts val="100"/>
              </a:spcBef>
              <a:spcAft>
                <a:spcPts val="100"/>
              </a:spcAft>
            </a:pPr>
            <a:r>
              <a:rPr lang="en-US" altLang="zh-CN" b="1" dirty="0">
                <a:solidFill>
                  <a:schemeClr val="bg1"/>
                </a:solidFill>
                <a:latin typeface="等线" panose="02010600030101010101" pitchFamily="2" charset="-122"/>
                <a:ea typeface="等线" panose="02010600030101010101" pitchFamily="2" charset="-122"/>
              </a:rPr>
              <a:t>(1)</a:t>
            </a:r>
            <a:r>
              <a:rPr lang="zh-CN" altLang="en-US" b="1" dirty="0">
                <a:solidFill>
                  <a:schemeClr val="bg1"/>
                </a:solidFill>
                <a:latin typeface="等线" panose="02010600030101010101" pitchFamily="2" charset="-122"/>
                <a:ea typeface="等线" panose="02010600030101010101" pitchFamily="2" charset="-122"/>
              </a:rPr>
              <a:t>启动阶段：组建项目团队，明确各团队成员责任范围。整理赛题相关资料，对服务外包业务展开学习，识别项目干系人。</a:t>
            </a:r>
          </a:p>
          <a:p>
            <a:pPr>
              <a:spcBef>
                <a:spcPts val="100"/>
              </a:spcBef>
              <a:spcAft>
                <a:spcPts val="100"/>
              </a:spcAft>
            </a:pPr>
            <a:r>
              <a:rPr lang="en-US" altLang="zh-CN" b="1" dirty="0">
                <a:solidFill>
                  <a:schemeClr val="bg1"/>
                </a:solidFill>
                <a:latin typeface="等线" panose="02010600030101010101" pitchFamily="2" charset="-122"/>
                <a:ea typeface="等线" panose="02010600030101010101" pitchFamily="2" charset="-122"/>
              </a:rPr>
              <a:t>(2)</a:t>
            </a:r>
            <a:r>
              <a:rPr lang="zh-CN" altLang="en-US" b="1" dirty="0">
                <a:solidFill>
                  <a:schemeClr val="bg1"/>
                </a:solidFill>
                <a:latin typeface="等线" panose="02010600030101010101" pitchFamily="2" charset="-122"/>
                <a:ea typeface="等线" panose="02010600030101010101" pitchFamily="2" charset="-122"/>
              </a:rPr>
              <a:t>计划阶段：项目愿景与范围定义，制定时间、成本、质量、人力资源、沟通、风险、采购、干系人管理计划。</a:t>
            </a:r>
          </a:p>
          <a:p>
            <a:pPr>
              <a:spcBef>
                <a:spcPts val="100"/>
              </a:spcBef>
              <a:spcAft>
                <a:spcPts val="100"/>
              </a:spcAft>
            </a:pPr>
            <a:r>
              <a:rPr lang="en-US" altLang="zh-CN" b="1" dirty="0">
                <a:solidFill>
                  <a:schemeClr val="bg1"/>
                </a:solidFill>
                <a:latin typeface="等线" panose="02010600030101010101" pitchFamily="2" charset="-122"/>
                <a:ea typeface="等线" panose="02010600030101010101" pitchFamily="2" charset="-122"/>
              </a:rPr>
              <a:t>(3)</a:t>
            </a:r>
            <a:r>
              <a:rPr lang="zh-CN" altLang="en-US" b="1" dirty="0">
                <a:solidFill>
                  <a:schemeClr val="bg1"/>
                </a:solidFill>
                <a:latin typeface="等线" panose="02010600030101010101" pitchFamily="2" charset="-122"/>
                <a:ea typeface="等线" panose="02010600030101010101" pitchFamily="2" charset="-122"/>
              </a:rPr>
              <a:t>执行阶段：获取需求（包括非功能需求），分析需求；制作界面原型，保持与客户、用户沟通，明确需求；针对需求，提出可行的技术路线、系统架构；开始并完成编码，设计测试用例，对系统进行测试，发布初始版本。</a:t>
            </a:r>
          </a:p>
          <a:p>
            <a:pPr>
              <a:spcBef>
                <a:spcPts val="100"/>
              </a:spcBef>
              <a:spcAft>
                <a:spcPts val="100"/>
              </a:spcAft>
            </a:pPr>
            <a:r>
              <a:rPr lang="en-US" altLang="zh-CN" b="1" dirty="0">
                <a:solidFill>
                  <a:schemeClr val="bg1"/>
                </a:solidFill>
                <a:latin typeface="等线" panose="02010600030101010101" pitchFamily="2" charset="-122"/>
                <a:ea typeface="等线" panose="02010600030101010101" pitchFamily="2" charset="-122"/>
              </a:rPr>
              <a:t>(4)</a:t>
            </a:r>
            <a:r>
              <a:rPr lang="zh-CN" altLang="en-US" b="1" dirty="0">
                <a:solidFill>
                  <a:schemeClr val="bg1"/>
                </a:solidFill>
                <a:latin typeface="等线" panose="02010600030101010101" pitchFamily="2" charset="-122"/>
                <a:ea typeface="等线" panose="02010600030101010101" pitchFamily="2" charset="-122"/>
              </a:rPr>
              <a:t>控制阶段：整理用户的需求变更，迭代相关文档以及程序。</a:t>
            </a:r>
          </a:p>
          <a:p>
            <a:pPr>
              <a:spcBef>
                <a:spcPts val="100"/>
              </a:spcBef>
              <a:spcAft>
                <a:spcPts val="100"/>
              </a:spcAft>
            </a:pPr>
            <a:r>
              <a:rPr lang="en-US" altLang="zh-CN" b="1" dirty="0">
                <a:solidFill>
                  <a:schemeClr val="bg1"/>
                </a:solidFill>
                <a:latin typeface="等线" panose="02010600030101010101" pitchFamily="2" charset="-122"/>
                <a:ea typeface="等线" panose="02010600030101010101" pitchFamily="2" charset="-122"/>
              </a:rPr>
              <a:t>(5)</a:t>
            </a:r>
            <a:r>
              <a:rPr lang="zh-CN" altLang="en-US" b="1" dirty="0">
                <a:solidFill>
                  <a:schemeClr val="bg1"/>
                </a:solidFill>
                <a:latin typeface="等线" panose="02010600030101010101" pitchFamily="2" charset="-122"/>
                <a:ea typeface="等线" panose="02010600030101010101" pitchFamily="2" charset="-122"/>
              </a:rPr>
              <a:t>收尾阶段：制作用户手册，项目总结，整理相关文档，完成赛题答辩。</a:t>
            </a:r>
          </a:p>
        </p:txBody>
      </p:sp>
      <p:sp>
        <p:nvSpPr>
          <p:cNvPr id="10" name="Freeform 9"/>
          <p:cNvSpPr/>
          <p:nvPr/>
        </p:nvSpPr>
        <p:spPr>
          <a:xfrm>
            <a:off x="627671" y="633953"/>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11" name="TextBox 10"/>
          <p:cNvSpPr txBox="1"/>
          <p:nvPr/>
        </p:nvSpPr>
        <p:spPr>
          <a:xfrm>
            <a:off x="977900" y="706032"/>
            <a:ext cx="3250406" cy="374974"/>
          </a:xfrm>
          <a:prstGeom prst="rect">
            <a:avLst/>
          </a:prstGeom>
        </p:spPr>
        <p:txBody>
          <a:bodyPr lIns="0" tIns="0" rIns="63500" rtlCol="0" anchor="t">
            <a:spAutoFit/>
          </a:bodyPr>
          <a:lstStyle/>
          <a:p>
            <a:pPr algn="l" latinLnBrk="1">
              <a:lnSpc>
                <a:spcPct val="116199"/>
              </a:lnSpc>
            </a:pPr>
            <a:r>
              <a:rPr lang="zh-CN" altLang="en-US" sz="2000" dirty="0">
                <a:latin typeface="微软雅黑" panose="020B0503020204020204" pitchFamily="34" charset="-122"/>
                <a:ea typeface="微软雅黑" panose="020B0503020204020204" pitchFamily="34" charset="-122"/>
              </a:rPr>
              <a:t>解决思路</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26716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96612" y="821"/>
            <a:ext cx="5770170" cy="6516640"/>
          </a:xfrm>
          <a:prstGeom prst="rect">
            <a:avLst/>
          </a:prstGeom>
        </p:spPr>
      </p:pic>
      <p:sp>
        <p:nvSpPr>
          <p:cNvPr id="4" name="TextBox 3"/>
          <p:cNvSpPr txBox="1"/>
          <p:nvPr/>
        </p:nvSpPr>
        <p:spPr>
          <a:xfrm>
            <a:off x="2808901" y="1260188"/>
            <a:ext cx="2907858" cy="1778000"/>
          </a:xfrm>
          <a:prstGeom prst="rect">
            <a:avLst/>
          </a:prstGeom>
        </p:spPr>
        <p:txBody>
          <a:bodyPr lIns="0" tIns="0" rIns="63500" rtlCol="0" anchor="t">
            <a:spAutoFit/>
          </a:bodyPr>
          <a:lstStyle/>
          <a:p>
            <a:pPr algn="l" latinLnBrk="1">
              <a:lnSpc>
                <a:spcPct val="116199"/>
              </a:lnSpc>
            </a:pPr>
            <a:r>
              <a:rPr lang="en-US" sz="10000" b="1">
                <a:solidFill>
                  <a:srgbClr val="222222"/>
                </a:solidFill>
                <a:latin typeface="Microsoft YaHei"/>
                <a:ea typeface="Microsoft YaHei"/>
              </a:rPr>
              <a:t>Part</a:t>
            </a:r>
            <a:endParaRPr lang="en-US" sz="1100"/>
          </a:p>
        </p:txBody>
      </p:sp>
      <p:sp>
        <p:nvSpPr>
          <p:cNvPr id="5" name="TextBox 4"/>
          <p:cNvSpPr txBox="1"/>
          <p:nvPr/>
        </p:nvSpPr>
        <p:spPr>
          <a:xfrm>
            <a:off x="6164880" y="1275497"/>
            <a:ext cx="3707138" cy="1778000"/>
          </a:xfrm>
          <a:prstGeom prst="rect">
            <a:avLst/>
          </a:prstGeom>
        </p:spPr>
        <p:txBody>
          <a:bodyPr lIns="0" tIns="0" rIns="63500" rtlCol="0" anchor="t">
            <a:spAutoFit/>
          </a:bodyPr>
          <a:lstStyle/>
          <a:p>
            <a:pPr algn="l" latinLnBrk="1">
              <a:lnSpc>
                <a:spcPct val="116199"/>
              </a:lnSpc>
            </a:pPr>
            <a:r>
              <a:rPr lang="en-US" sz="10000" b="1" dirty="0">
                <a:solidFill>
                  <a:srgbClr val="FFFFFF"/>
                </a:solidFill>
                <a:latin typeface="Microsoft YaHei"/>
                <a:ea typeface="Microsoft YaHei"/>
              </a:rPr>
              <a:t>TWO</a:t>
            </a:r>
            <a:endParaRPr lang="en-US" sz="1100" dirty="0"/>
          </a:p>
        </p:txBody>
      </p:sp>
      <p:sp>
        <p:nvSpPr>
          <p:cNvPr id="6" name="TextBox 5"/>
          <p:cNvSpPr txBox="1"/>
          <p:nvPr/>
        </p:nvSpPr>
        <p:spPr>
          <a:xfrm>
            <a:off x="3416300" y="3172363"/>
            <a:ext cx="3239011" cy="703782"/>
          </a:xfrm>
          <a:prstGeom prst="rect">
            <a:avLst/>
          </a:prstGeom>
        </p:spPr>
        <p:txBody>
          <a:bodyPr wrap="square" lIns="0" tIns="0" rIns="63500" rtlCol="0" anchor="t">
            <a:spAutoFit/>
          </a:bodyPr>
          <a:lstStyle/>
          <a:p>
            <a:pPr latinLnBrk="1">
              <a:lnSpc>
                <a:spcPct val="116199"/>
              </a:lnSpc>
            </a:pPr>
            <a:r>
              <a:rPr lang="zh-CN" altLang="en-US" sz="4000" dirty="0">
                <a:latin typeface="微软雅黑" panose="020B0503020204020204" pitchFamily="34" charset="-122"/>
                <a:ea typeface="微软雅黑" panose="020B0503020204020204" pitchFamily="34" charset="-122"/>
              </a:rPr>
              <a:t>问题分析</a:t>
            </a:r>
            <a:endParaRPr lang="en-US" sz="4000" dirty="0">
              <a:latin typeface="微软雅黑" panose="020B0503020204020204" pitchFamily="34" charset="-122"/>
              <a:ea typeface="微软雅黑" panose="020B0503020204020204" pitchFamily="34" charset="-122"/>
            </a:endParaRPr>
          </a:p>
        </p:txBody>
      </p:sp>
      <p:sp>
        <p:nvSpPr>
          <p:cNvPr id="7" name="TextBox 6"/>
          <p:cNvSpPr txBox="1"/>
          <p:nvPr/>
        </p:nvSpPr>
        <p:spPr>
          <a:xfrm>
            <a:off x="6221285" y="3172724"/>
            <a:ext cx="2811444" cy="703782"/>
          </a:xfrm>
          <a:prstGeom prst="rect">
            <a:avLst/>
          </a:prstGeom>
        </p:spPr>
        <p:txBody>
          <a:bodyPr wrap="square" lIns="0" tIns="0" rIns="63500" rtlCol="0" anchor="t">
            <a:spAutoFit/>
          </a:bodyPr>
          <a:lstStyle/>
          <a:p>
            <a:pPr latinLnBrk="1">
              <a:lnSpc>
                <a:spcPct val="116199"/>
              </a:lnSpc>
            </a:pPr>
            <a:r>
              <a:rPr lang="zh-CN" altLang="en-US" sz="4000" dirty="0">
                <a:solidFill>
                  <a:schemeClr val="bg1"/>
                </a:solidFill>
                <a:latin typeface="微软雅黑" panose="020B0503020204020204" pitchFamily="34" charset="-122"/>
                <a:ea typeface="微软雅黑" panose="020B0503020204020204" pitchFamily="34" charset="-122"/>
              </a:rPr>
              <a:t>解决方案</a:t>
            </a:r>
            <a:endParaRPr lang="en-US" sz="4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3FC621D7-0D83-4DF9-908D-AECEA21F3D8E}"/>
              </a:ext>
            </a:extLst>
          </p:cNvPr>
          <p:cNvGraphicFramePr>
            <a:graphicFrameLocks noGrp="1"/>
          </p:cNvGraphicFramePr>
          <p:nvPr>
            <p:extLst>
              <p:ext uri="{D42A27DB-BD31-4B8C-83A1-F6EECF244321}">
                <p14:modId xmlns:p14="http://schemas.microsoft.com/office/powerpoint/2010/main" val="2505435092"/>
              </p:ext>
            </p:extLst>
          </p:nvPr>
        </p:nvGraphicFramePr>
        <p:xfrm>
          <a:off x="6235700" y="1285315"/>
          <a:ext cx="5033181" cy="4525963"/>
        </p:xfrm>
        <a:graphic>
          <a:graphicData uri="http://schemas.openxmlformats.org/drawingml/2006/table">
            <a:tbl>
              <a:tblPr firstRow="1" firstCol="1" bandRow="1">
                <a:tableStyleId>{5C22544A-7EE6-4342-B048-85BDC9FD1C3A}</a:tableStyleId>
              </a:tblPr>
              <a:tblGrid>
                <a:gridCol w="1677727">
                  <a:extLst>
                    <a:ext uri="{9D8B030D-6E8A-4147-A177-3AD203B41FA5}">
                      <a16:colId xmlns:a16="http://schemas.microsoft.com/office/drawing/2014/main" val="916943086"/>
                    </a:ext>
                  </a:extLst>
                </a:gridCol>
                <a:gridCol w="1677727">
                  <a:extLst>
                    <a:ext uri="{9D8B030D-6E8A-4147-A177-3AD203B41FA5}">
                      <a16:colId xmlns:a16="http://schemas.microsoft.com/office/drawing/2014/main" val="3593093528"/>
                    </a:ext>
                  </a:extLst>
                </a:gridCol>
                <a:gridCol w="1677727">
                  <a:extLst>
                    <a:ext uri="{9D8B030D-6E8A-4147-A177-3AD203B41FA5}">
                      <a16:colId xmlns:a16="http://schemas.microsoft.com/office/drawing/2014/main" val="2675392125"/>
                    </a:ext>
                  </a:extLst>
                </a:gridCol>
              </a:tblGrid>
              <a:tr h="156068">
                <a:tc gridSpan="3">
                  <a:txBody>
                    <a:bodyPr/>
                    <a:lstStyle/>
                    <a:p>
                      <a:pPr algn="ctr">
                        <a:spcBef>
                          <a:spcPts val="250"/>
                        </a:spcBef>
                        <a:spcAft>
                          <a:spcPts val="250"/>
                        </a:spcAft>
                      </a:pPr>
                      <a:r>
                        <a:rPr lang="zh-CN" sz="1000" kern="100">
                          <a:effectLst/>
                        </a:rPr>
                        <a:t>八维通科技有限公司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42302102"/>
                  </a:ext>
                </a:extLst>
              </a:tr>
              <a:tr h="156068">
                <a:tc>
                  <a:txBody>
                    <a:bodyPr/>
                    <a:lstStyle/>
                    <a:p>
                      <a:pPr algn="ctr">
                        <a:spcBef>
                          <a:spcPts val="250"/>
                        </a:spcBef>
                        <a:spcAft>
                          <a:spcPts val="250"/>
                        </a:spcAft>
                      </a:pPr>
                      <a:r>
                        <a:rPr lang="zh-CN" sz="1000" kern="100">
                          <a:effectLst/>
                        </a:rPr>
                        <a:t>价值</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tc>
                  <a:txBody>
                    <a:bodyPr/>
                    <a:lstStyle/>
                    <a:p>
                      <a:pPr algn="ctr">
                        <a:spcBef>
                          <a:spcPts val="250"/>
                        </a:spcBef>
                        <a:spcAft>
                          <a:spcPts val="250"/>
                        </a:spcAft>
                      </a:pPr>
                      <a:r>
                        <a:rPr lang="zh-CN" sz="1000" kern="100">
                          <a:effectLst/>
                        </a:rPr>
                        <a:t>方式</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tc>
                  <a:txBody>
                    <a:bodyPr/>
                    <a:lstStyle/>
                    <a:p>
                      <a:pPr algn="ctr">
                        <a:spcBef>
                          <a:spcPts val="250"/>
                        </a:spcBef>
                        <a:spcAft>
                          <a:spcPts val="250"/>
                        </a:spcAft>
                      </a:pPr>
                      <a:r>
                        <a:rPr lang="zh-CN" sz="1000" kern="100">
                          <a:effectLst/>
                        </a:rPr>
                        <a:t>说明</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extLst>
                  <a:ext uri="{0D108BD9-81ED-4DB2-BD59-A6C34878D82A}">
                    <a16:rowId xmlns:a16="http://schemas.microsoft.com/office/drawing/2014/main" val="1673582829"/>
                  </a:ext>
                </a:extLst>
              </a:tr>
              <a:tr h="1560677">
                <a:tc rowSpan="2">
                  <a:txBody>
                    <a:bodyPr/>
                    <a:lstStyle/>
                    <a:p>
                      <a:pPr algn="ctr">
                        <a:spcBef>
                          <a:spcPts val="250"/>
                        </a:spcBef>
                        <a:spcAft>
                          <a:spcPts val="250"/>
                        </a:spcAft>
                      </a:pPr>
                      <a:r>
                        <a:rPr lang="en-US" sz="1000" kern="100" dirty="0">
                          <a:effectLst/>
                        </a:rPr>
                        <a:t> </a:t>
                      </a:r>
                      <a:endParaRPr lang="zh-CN" sz="1000" kern="100" dirty="0">
                        <a:effectLst/>
                      </a:endParaRPr>
                    </a:p>
                    <a:p>
                      <a:pPr algn="ctr">
                        <a:spcBef>
                          <a:spcPts val="250"/>
                        </a:spcBef>
                        <a:spcAft>
                          <a:spcPts val="250"/>
                        </a:spcAft>
                      </a:pPr>
                      <a:r>
                        <a:rPr lang="en-US" sz="1000" kern="100" dirty="0">
                          <a:effectLst/>
                        </a:rPr>
                        <a:t> </a:t>
                      </a:r>
                      <a:endParaRPr lang="zh-CN" sz="1000" kern="100" dirty="0">
                        <a:effectLst/>
                      </a:endParaRPr>
                    </a:p>
                    <a:p>
                      <a:pPr algn="ctr">
                        <a:spcBef>
                          <a:spcPts val="250"/>
                        </a:spcBef>
                        <a:spcAft>
                          <a:spcPts val="250"/>
                        </a:spcAft>
                      </a:pPr>
                      <a:r>
                        <a:rPr lang="en-US" sz="1000" kern="100" dirty="0">
                          <a:effectLst/>
                        </a:rPr>
                        <a:t> </a:t>
                      </a:r>
                      <a:endParaRPr lang="zh-CN" sz="1000" kern="100" dirty="0">
                        <a:effectLst/>
                      </a:endParaRPr>
                    </a:p>
                    <a:p>
                      <a:pPr algn="ctr">
                        <a:spcBef>
                          <a:spcPts val="250"/>
                        </a:spcBef>
                        <a:spcAft>
                          <a:spcPts val="250"/>
                        </a:spcAft>
                      </a:pPr>
                      <a:r>
                        <a:rPr lang="en-US" sz="1000" kern="100" dirty="0">
                          <a:effectLst/>
                        </a:rPr>
                        <a:t> </a:t>
                      </a:r>
                      <a:endParaRPr lang="zh-CN" sz="1000" kern="100" dirty="0">
                        <a:effectLst/>
                      </a:endParaRPr>
                    </a:p>
                    <a:p>
                      <a:pPr algn="ctr">
                        <a:spcBef>
                          <a:spcPts val="250"/>
                        </a:spcBef>
                        <a:spcAft>
                          <a:spcPts val="250"/>
                        </a:spcAft>
                      </a:pPr>
                      <a:r>
                        <a:rPr lang="en-US" sz="1000" kern="100" dirty="0">
                          <a:effectLst/>
                        </a:rPr>
                        <a:t> </a:t>
                      </a:r>
                      <a:endParaRPr lang="zh-CN" sz="1000" kern="100" dirty="0">
                        <a:effectLst/>
                      </a:endParaRPr>
                    </a:p>
                    <a:p>
                      <a:pPr algn="ctr">
                        <a:spcBef>
                          <a:spcPts val="250"/>
                        </a:spcBef>
                        <a:spcAft>
                          <a:spcPts val="250"/>
                        </a:spcAft>
                      </a:pPr>
                      <a:r>
                        <a:rPr lang="en-US" sz="1000" kern="100" dirty="0">
                          <a:effectLst/>
                        </a:rPr>
                        <a:t> </a:t>
                      </a:r>
                      <a:endParaRPr lang="zh-CN" sz="1000" kern="100" dirty="0">
                        <a:effectLst/>
                      </a:endParaRPr>
                    </a:p>
                    <a:p>
                      <a:pPr algn="ctr">
                        <a:spcBef>
                          <a:spcPts val="250"/>
                        </a:spcBef>
                        <a:spcAft>
                          <a:spcPts val="250"/>
                        </a:spcAft>
                      </a:pPr>
                      <a:r>
                        <a:rPr lang="zh-CN" sz="1000" kern="100" dirty="0">
                          <a:effectLst/>
                        </a:rPr>
                        <a:t>经济效益</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tc>
                  <a:txBody>
                    <a:bodyPr/>
                    <a:lstStyle/>
                    <a:p>
                      <a:pPr>
                        <a:spcBef>
                          <a:spcPts val="250"/>
                        </a:spcBef>
                        <a:spcAft>
                          <a:spcPts val="250"/>
                        </a:spcAft>
                      </a:pPr>
                      <a:r>
                        <a:rPr lang="zh-CN" sz="1000" kern="100" dirty="0">
                          <a:effectLst/>
                        </a:rPr>
                        <a:t>直接获益。该积分系统提供的功能直接促进了城市人群使用公共交通出行，提高了用户粘性，利于公司产品的活动流量</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tc>
                  <a:txBody>
                    <a:bodyPr/>
                    <a:lstStyle/>
                    <a:p>
                      <a:pPr>
                        <a:spcBef>
                          <a:spcPts val="250"/>
                        </a:spcBef>
                        <a:spcAft>
                          <a:spcPts val="250"/>
                        </a:spcAft>
                      </a:pPr>
                      <a:r>
                        <a:rPr lang="zh-CN" sz="1000" kern="100">
                          <a:effectLst/>
                        </a:rPr>
                        <a:t>该积分系统设置了奇遇、聚宝盆等富有多样性、不确定性的玩法，操作便捷，维持了用户的新鲜感和满足感。商品聚集了环保、公益元素，用户形成了环保的行为意识。公益、新鲜感和满足感意味着用户的不断流入，能够源源不断为公司带来直接的活动流量、经济效益。</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extLst>
                  <a:ext uri="{0D108BD9-81ED-4DB2-BD59-A6C34878D82A}">
                    <a16:rowId xmlns:a16="http://schemas.microsoft.com/office/drawing/2014/main" val="4010115386"/>
                  </a:ext>
                </a:extLst>
              </a:tr>
              <a:tr h="1716744">
                <a:tc vMerge="1">
                  <a:txBody>
                    <a:bodyPr/>
                    <a:lstStyle/>
                    <a:p>
                      <a:endParaRPr lang="zh-CN" altLang="en-US"/>
                    </a:p>
                  </a:txBody>
                  <a:tcPr/>
                </a:tc>
                <a:tc>
                  <a:txBody>
                    <a:bodyPr/>
                    <a:lstStyle/>
                    <a:p>
                      <a:pPr>
                        <a:spcBef>
                          <a:spcPts val="250"/>
                        </a:spcBef>
                        <a:spcAft>
                          <a:spcPts val="250"/>
                        </a:spcAft>
                      </a:pPr>
                      <a:r>
                        <a:rPr lang="zh-CN" sz="1000" kern="100">
                          <a:effectLst/>
                        </a:rPr>
                        <a:t>间接获益。积分系统的商品一方面是促进用户再次使用公共交通工具的优惠券，一方面是面向爱心、公益方面的服务。间接树立了企业形象、品牌形象，体现了企业的责任、社会担当，迎合了生态文明建设的大方向。</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tc>
                  <a:txBody>
                    <a:bodyPr/>
                    <a:lstStyle/>
                    <a:p>
                      <a:pPr>
                        <a:spcBef>
                          <a:spcPts val="250"/>
                        </a:spcBef>
                        <a:spcAft>
                          <a:spcPts val="250"/>
                        </a:spcAft>
                      </a:pPr>
                      <a:r>
                        <a:rPr lang="zh-CN" sz="1000" kern="100">
                          <a:effectLst/>
                        </a:rPr>
                        <a:t>该积分系统可兑换、交易的商品一部分是公共交通出行优惠券，这直接促进了用户再次在八维通</a:t>
                      </a:r>
                      <a:r>
                        <a:rPr lang="en-US" sz="1000" kern="100">
                          <a:effectLst/>
                        </a:rPr>
                        <a:t>app</a:t>
                      </a:r>
                      <a:r>
                        <a:rPr lang="zh-CN" sz="1000" kern="100">
                          <a:effectLst/>
                        </a:rPr>
                        <a:t>的情景下搭乘公共交通，契合了低碳出行的业务目标。其次，可兑换、交易的商品的另一部分是诸如爱心午餐等关于公益、爱心的服务，不仅让用户有了公益参与感，更树立八维通品牌形象。</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extLst>
                  <a:ext uri="{0D108BD9-81ED-4DB2-BD59-A6C34878D82A}">
                    <a16:rowId xmlns:a16="http://schemas.microsoft.com/office/drawing/2014/main" val="3381080396"/>
                  </a:ext>
                </a:extLst>
              </a:tr>
              <a:tr h="936406">
                <a:tc>
                  <a:txBody>
                    <a:bodyPr/>
                    <a:lstStyle/>
                    <a:p>
                      <a:pPr algn="ctr">
                        <a:spcBef>
                          <a:spcPts val="250"/>
                        </a:spcBef>
                        <a:spcAft>
                          <a:spcPts val="250"/>
                        </a:spcAft>
                      </a:pPr>
                      <a:r>
                        <a:rPr lang="en-US" sz="1000" kern="100">
                          <a:effectLst/>
                        </a:rPr>
                        <a:t> </a:t>
                      </a:r>
                      <a:endParaRPr lang="zh-CN" sz="1000" kern="100">
                        <a:effectLst/>
                      </a:endParaRPr>
                    </a:p>
                    <a:p>
                      <a:pPr algn="ctr">
                        <a:spcBef>
                          <a:spcPts val="250"/>
                        </a:spcBef>
                        <a:spcAft>
                          <a:spcPts val="250"/>
                        </a:spcAft>
                      </a:pPr>
                      <a:r>
                        <a:rPr lang="zh-CN" sz="1000" kern="100">
                          <a:effectLst/>
                        </a:rPr>
                        <a:t>社会效益</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tc>
                  <a:txBody>
                    <a:bodyPr/>
                    <a:lstStyle/>
                    <a:p>
                      <a:pPr>
                        <a:spcBef>
                          <a:spcPts val="250"/>
                        </a:spcBef>
                        <a:spcAft>
                          <a:spcPts val="250"/>
                        </a:spcAft>
                      </a:pPr>
                      <a:r>
                        <a:rPr lang="zh-CN" sz="1000" kern="100">
                          <a:effectLst/>
                        </a:rPr>
                        <a:t>促进了公共交通出行，为公益事业做贡献</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tc>
                  <a:txBody>
                    <a:bodyPr/>
                    <a:lstStyle/>
                    <a:p>
                      <a:pPr>
                        <a:spcBef>
                          <a:spcPts val="250"/>
                        </a:spcBef>
                        <a:spcAft>
                          <a:spcPts val="250"/>
                        </a:spcAft>
                      </a:pPr>
                      <a:r>
                        <a:rPr lang="zh-CN" sz="1000" kern="100" dirty="0">
                          <a:effectLst/>
                        </a:rPr>
                        <a:t>该积分系统不仅促进了低碳出行，还能够提供公益、爱心服务。迎合了文明建设大方向、环保出行大共识，并且将爱心播撒，将社会责任承担。</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58525" marR="58525" marT="0" marB="0"/>
                </a:tc>
                <a:extLst>
                  <a:ext uri="{0D108BD9-81ED-4DB2-BD59-A6C34878D82A}">
                    <a16:rowId xmlns:a16="http://schemas.microsoft.com/office/drawing/2014/main" val="2663921634"/>
                  </a:ext>
                </a:extLst>
              </a:tr>
            </a:tbl>
          </a:graphicData>
        </a:graphic>
      </p:graphicFrame>
      <p:sp>
        <p:nvSpPr>
          <p:cNvPr id="13" name="Freeform 9">
            <a:extLst>
              <a:ext uri="{FF2B5EF4-FFF2-40B4-BE49-F238E27FC236}">
                <a16:creationId xmlns:a16="http://schemas.microsoft.com/office/drawing/2014/main" id="{13C6F8A4-B34D-423D-983B-2C216FE56DC5}"/>
              </a:ext>
            </a:extLst>
          </p:cNvPr>
          <p:cNvSpPr/>
          <p:nvPr/>
        </p:nvSpPr>
        <p:spPr>
          <a:xfrm>
            <a:off x="627671" y="633953"/>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15" name="TextBox 10">
            <a:extLst>
              <a:ext uri="{FF2B5EF4-FFF2-40B4-BE49-F238E27FC236}">
                <a16:creationId xmlns:a16="http://schemas.microsoft.com/office/drawing/2014/main" id="{DAFAC68C-9594-4270-9E49-4FA4EA76EE4E}"/>
              </a:ext>
            </a:extLst>
          </p:cNvPr>
          <p:cNvSpPr txBox="1"/>
          <p:nvPr/>
        </p:nvSpPr>
        <p:spPr>
          <a:xfrm>
            <a:off x="1054100" y="660400"/>
            <a:ext cx="3250406" cy="624915"/>
          </a:xfrm>
          <a:prstGeom prst="rect">
            <a:avLst/>
          </a:prstGeom>
        </p:spPr>
        <p:txBody>
          <a:bodyPr lIns="0" tIns="0" rIns="63500" rtlCol="0" anchor="t">
            <a:spAutoFit/>
          </a:bodyPr>
          <a:lstStyle/>
          <a:p>
            <a:pPr latinLnBrk="1">
              <a:lnSpc>
                <a:spcPct val="116199"/>
              </a:lnSpc>
            </a:pPr>
            <a:r>
              <a:rPr lang="zh-CN" altLang="en-US" sz="1400" dirty="0">
                <a:latin typeface="微软雅黑" panose="020B0503020204020204" pitchFamily="34" charset="-122"/>
                <a:ea typeface="微软雅黑" panose="020B0503020204020204" pitchFamily="34" charset="-122"/>
              </a:rPr>
              <a:t>问题分析</a:t>
            </a:r>
            <a:endParaRPr lang="en-US" altLang="zh-CN" sz="1400" dirty="0">
              <a:latin typeface="微软雅黑" panose="020B0503020204020204" pitchFamily="34" charset="-122"/>
              <a:ea typeface="微软雅黑" panose="020B0503020204020204" pitchFamily="34" charset="-122"/>
            </a:endParaRPr>
          </a:p>
          <a:p>
            <a:pPr latinLnBrk="1">
              <a:lnSpc>
                <a:spcPct val="116199"/>
              </a:lnSpc>
            </a:pPr>
            <a:r>
              <a:rPr lang="zh-CN" altLang="en-US" sz="2000" dirty="0">
                <a:latin typeface="微软雅黑" panose="020B0503020204020204" pitchFamily="34" charset="-122"/>
                <a:ea typeface="微软雅黑" panose="020B0503020204020204" pitchFamily="34" charset="-122"/>
              </a:rPr>
              <a:t>价值分析</a:t>
            </a:r>
          </a:p>
        </p:txBody>
      </p:sp>
      <p:graphicFrame>
        <p:nvGraphicFramePr>
          <p:cNvPr id="5" name="表格 4">
            <a:extLst>
              <a:ext uri="{FF2B5EF4-FFF2-40B4-BE49-F238E27FC236}">
                <a16:creationId xmlns:a16="http://schemas.microsoft.com/office/drawing/2014/main" id="{720983A6-B022-4E84-AB8A-9107C536C21C}"/>
              </a:ext>
            </a:extLst>
          </p:cNvPr>
          <p:cNvGraphicFramePr>
            <a:graphicFrameLocks noGrp="1"/>
          </p:cNvGraphicFramePr>
          <p:nvPr>
            <p:extLst>
              <p:ext uri="{D42A27DB-BD31-4B8C-83A1-F6EECF244321}">
                <p14:modId xmlns:p14="http://schemas.microsoft.com/office/powerpoint/2010/main" val="3130691322"/>
              </p:ext>
            </p:extLst>
          </p:nvPr>
        </p:nvGraphicFramePr>
        <p:xfrm>
          <a:off x="139700" y="2471260"/>
          <a:ext cx="5897245" cy="2560320"/>
        </p:xfrm>
        <a:graphic>
          <a:graphicData uri="http://schemas.openxmlformats.org/drawingml/2006/table">
            <a:tbl>
              <a:tblPr firstRow="1" firstCol="1" bandRow="1">
                <a:tableStyleId>{5C22544A-7EE6-4342-B048-85BDC9FD1C3A}</a:tableStyleId>
              </a:tblPr>
              <a:tblGrid>
                <a:gridCol w="1965325">
                  <a:extLst>
                    <a:ext uri="{9D8B030D-6E8A-4147-A177-3AD203B41FA5}">
                      <a16:colId xmlns:a16="http://schemas.microsoft.com/office/drawing/2014/main" val="2007428203"/>
                    </a:ext>
                  </a:extLst>
                </a:gridCol>
                <a:gridCol w="1965960">
                  <a:extLst>
                    <a:ext uri="{9D8B030D-6E8A-4147-A177-3AD203B41FA5}">
                      <a16:colId xmlns:a16="http://schemas.microsoft.com/office/drawing/2014/main" val="3694814927"/>
                    </a:ext>
                  </a:extLst>
                </a:gridCol>
                <a:gridCol w="1965960">
                  <a:extLst>
                    <a:ext uri="{9D8B030D-6E8A-4147-A177-3AD203B41FA5}">
                      <a16:colId xmlns:a16="http://schemas.microsoft.com/office/drawing/2014/main" val="2549512075"/>
                    </a:ext>
                  </a:extLst>
                </a:gridCol>
              </a:tblGrid>
              <a:tr h="0">
                <a:tc gridSpan="3">
                  <a:txBody>
                    <a:bodyPr/>
                    <a:lstStyle/>
                    <a:p>
                      <a:pPr algn="ctr">
                        <a:spcBef>
                          <a:spcPts val="250"/>
                        </a:spcBef>
                        <a:spcAft>
                          <a:spcPts val="250"/>
                        </a:spcAft>
                      </a:pPr>
                      <a:r>
                        <a:rPr lang="zh-CN" sz="1200" kern="100">
                          <a:effectLst/>
                        </a:rPr>
                        <a:t>产品用户</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05416205"/>
                  </a:ext>
                </a:extLst>
              </a:tr>
              <a:tr h="0">
                <a:tc>
                  <a:txBody>
                    <a:bodyPr/>
                    <a:lstStyle/>
                    <a:p>
                      <a:pPr algn="ctr">
                        <a:spcBef>
                          <a:spcPts val="250"/>
                        </a:spcBef>
                        <a:spcAft>
                          <a:spcPts val="250"/>
                        </a:spcAft>
                      </a:pPr>
                      <a:r>
                        <a:rPr lang="zh-CN" sz="1200" kern="100">
                          <a:effectLst/>
                        </a:rPr>
                        <a:t>价值</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ctr">
                        <a:spcBef>
                          <a:spcPts val="250"/>
                        </a:spcBef>
                        <a:spcAft>
                          <a:spcPts val="250"/>
                        </a:spcAft>
                      </a:pPr>
                      <a:r>
                        <a:rPr lang="zh-CN" sz="1200" kern="100">
                          <a:effectLst/>
                        </a:rPr>
                        <a:t>方式</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ctr">
                        <a:spcBef>
                          <a:spcPts val="250"/>
                        </a:spcBef>
                        <a:spcAft>
                          <a:spcPts val="250"/>
                        </a:spcAft>
                      </a:pPr>
                      <a:r>
                        <a:rPr lang="zh-CN" sz="1200" kern="100">
                          <a:effectLst/>
                        </a:rPr>
                        <a:t>说明</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734233865"/>
                  </a:ext>
                </a:extLst>
              </a:tr>
              <a:tr h="0">
                <a:tc>
                  <a:txBody>
                    <a:bodyPr/>
                    <a:lstStyle/>
                    <a:p>
                      <a:pPr algn="ctr">
                        <a:spcBef>
                          <a:spcPts val="250"/>
                        </a:spcBef>
                        <a:spcAft>
                          <a:spcPts val="250"/>
                        </a:spcAft>
                      </a:pPr>
                      <a:r>
                        <a:rPr lang="en-US" sz="1200" kern="100">
                          <a:effectLst/>
                        </a:rPr>
                        <a:t> </a:t>
                      </a:r>
                      <a:endParaRPr lang="zh-CN" sz="1200" kern="100">
                        <a:effectLst/>
                      </a:endParaRPr>
                    </a:p>
                    <a:p>
                      <a:pPr algn="ctr">
                        <a:spcBef>
                          <a:spcPts val="250"/>
                        </a:spcBef>
                        <a:spcAft>
                          <a:spcPts val="250"/>
                        </a:spcAft>
                      </a:pPr>
                      <a:r>
                        <a:rPr lang="en-US" sz="1200" kern="100">
                          <a:effectLst/>
                        </a:rPr>
                        <a:t> </a:t>
                      </a:r>
                      <a:endParaRPr lang="zh-CN" sz="1200" kern="100">
                        <a:effectLst/>
                      </a:endParaRPr>
                    </a:p>
                    <a:p>
                      <a:pPr algn="ctr">
                        <a:spcBef>
                          <a:spcPts val="250"/>
                        </a:spcBef>
                        <a:spcAft>
                          <a:spcPts val="250"/>
                        </a:spcAft>
                      </a:pPr>
                      <a:r>
                        <a:rPr lang="zh-CN" sz="1200" kern="100">
                          <a:effectLst/>
                        </a:rPr>
                        <a:t>方便快捷</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spcBef>
                          <a:spcPts val="250"/>
                        </a:spcBef>
                        <a:spcAft>
                          <a:spcPts val="250"/>
                        </a:spcAft>
                      </a:pPr>
                      <a:r>
                        <a:rPr lang="zh-CN" sz="1200" kern="100">
                          <a:effectLst/>
                        </a:rPr>
                        <a:t>积分商城、奇遇、聚宝盆、藏宝阁的模块都向着操作简便的总体目标开发</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spcBef>
                          <a:spcPts val="250"/>
                        </a:spcBef>
                        <a:spcAft>
                          <a:spcPts val="250"/>
                        </a:spcAft>
                      </a:pPr>
                      <a:r>
                        <a:rPr lang="zh-CN" sz="1200" kern="100">
                          <a:effectLst/>
                        </a:rPr>
                        <a:t>积分商城、奇遇、聚宝盆、藏宝阁的操作都较为简便，操作的便捷度意味着在乘车这一情景范围内用户能在较短的时间段内获取乐趣、激励。</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4195010001"/>
                  </a:ext>
                </a:extLst>
              </a:tr>
              <a:tr h="0">
                <a:tc>
                  <a:txBody>
                    <a:bodyPr/>
                    <a:lstStyle/>
                    <a:p>
                      <a:pPr algn="ctr">
                        <a:spcBef>
                          <a:spcPts val="250"/>
                        </a:spcBef>
                        <a:spcAft>
                          <a:spcPts val="250"/>
                        </a:spcAft>
                      </a:pPr>
                      <a:r>
                        <a:rPr lang="en-US" sz="1200" kern="100">
                          <a:effectLst/>
                        </a:rPr>
                        <a:t> </a:t>
                      </a:r>
                      <a:endParaRPr lang="zh-CN" sz="1200" kern="100">
                        <a:effectLst/>
                      </a:endParaRPr>
                    </a:p>
                    <a:p>
                      <a:pPr algn="ctr">
                        <a:spcBef>
                          <a:spcPts val="250"/>
                        </a:spcBef>
                        <a:spcAft>
                          <a:spcPts val="250"/>
                        </a:spcAft>
                      </a:pPr>
                      <a:r>
                        <a:rPr lang="zh-CN" sz="1200" kern="100">
                          <a:effectLst/>
                        </a:rPr>
                        <a:t>服务价值</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spcBef>
                          <a:spcPts val="250"/>
                        </a:spcBef>
                        <a:spcAft>
                          <a:spcPts val="250"/>
                        </a:spcAft>
                      </a:pPr>
                      <a:r>
                        <a:rPr lang="zh-CN" sz="1200" kern="100">
                          <a:effectLst/>
                        </a:rPr>
                        <a:t>通过该积分系统，用户可将绿色出行转化为自己的实际收益。</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spcBef>
                          <a:spcPts val="250"/>
                        </a:spcBef>
                        <a:spcAft>
                          <a:spcPts val="250"/>
                        </a:spcAft>
                      </a:pPr>
                      <a:r>
                        <a:rPr lang="zh-CN" sz="1200" kern="100" dirty="0">
                          <a:effectLst/>
                        </a:rPr>
                        <a:t>通过了该积分系统，用户的里程数经过系统的认证可将积分最终输出为公共交通券、公益爱心服务等形式，它提高了用户的责任意识，环保参与感，社会责任感</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40422295"/>
                  </a:ext>
                </a:extLst>
              </a:tr>
            </a:tbl>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10" name="Freeform 9"/>
          <p:cNvSpPr/>
          <p:nvPr/>
        </p:nvSpPr>
        <p:spPr>
          <a:xfrm>
            <a:off x="627671" y="633953"/>
            <a:ext cx="0" cy="841473"/>
          </a:xfrm>
          <a:custGeom>
            <a:avLst/>
            <a:gdLst/>
            <a:ahLst/>
            <a:cxnLst/>
            <a:rect l="l" t="t" r="r" b="b"/>
            <a:pathLst>
              <a:path h="841473">
                <a:moveTo>
                  <a:pt x="0" y="0"/>
                </a:moveTo>
                <a:lnTo>
                  <a:pt x="0" y="841473"/>
                </a:lnTo>
              </a:path>
            </a:pathLst>
          </a:custGeom>
          <a:solidFill>
            <a:srgbClr val="E36C09"/>
          </a:solidFill>
          <a:ln w="25400">
            <a:solidFill>
              <a:srgbClr val="E36C09"/>
            </a:solidFill>
            <a:prstDash val="solid"/>
          </a:ln>
        </p:spPr>
      </p:sp>
      <p:sp>
        <p:nvSpPr>
          <p:cNvPr id="11" name="TextBox 10"/>
          <p:cNvSpPr txBox="1"/>
          <p:nvPr/>
        </p:nvSpPr>
        <p:spPr>
          <a:xfrm>
            <a:off x="1054100" y="660400"/>
            <a:ext cx="3250406" cy="624915"/>
          </a:xfrm>
          <a:prstGeom prst="rect">
            <a:avLst/>
          </a:prstGeom>
        </p:spPr>
        <p:txBody>
          <a:bodyPr lIns="0" tIns="0" rIns="63500" rtlCol="0" anchor="t">
            <a:spAutoFit/>
          </a:bodyPr>
          <a:lstStyle/>
          <a:p>
            <a:pPr latinLnBrk="1">
              <a:lnSpc>
                <a:spcPct val="116199"/>
              </a:lnSpc>
            </a:pPr>
            <a:r>
              <a:rPr lang="zh-CN" altLang="en-US" sz="1400" dirty="0">
                <a:latin typeface="微软雅黑" panose="020B0503020204020204" pitchFamily="34" charset="-122"/>
                <a:ea typeface="微软雅黑" panose="020B0503020204020204" pitchFamily="34" charset="-122"/>
              </a:rPr>
              <a:t>解决方案</a:t>
            </a:r>
            <a:endParaRPr lang="en-US" altLang="zh-CN" sz="1400" dirty="0">
              <a:latin typeface="微软雅黑" panose="020B0503020204020204" pitchFamily="34" charset="-122"/>
              <a:ea typeface="微软雅黑" panose="020B0503020204020204" pitchFamily="34" charset="-122"/>
            </a:endParaRPr>
          </a:p>
          <a:p>
            <a:pPr latinLnBrk="1">
              <a:lnSpc>
                <a:spcPct val="116199"/>
              </a:lnSpc>
            </a:pPr>
            <a:r>
              <a:rPr lang="zh-CN" altLang="en-US" sz="2000" dirty="0">
                <a:latin typeface="微软雅黑" panose="020B0503020204020204" pitchFamily="34" charset="-122"/>
                <a:ea typeface="微软雅黑" panose="020B0503020204020204" pitchFamily="34" charset="-122"/>
              </a:rPr>
              <a:t>系统功能分析</a:t>
            </a:r>
          </a:p>
        </p:txBody>
      </p:sp>
      <p:pic>
        <p:nvPicPr>
          <p:cNvPr id="6" name="图片 5">
            <a:extLst>
              <a:ext uri="{FF2B5EF4-FFF2-40B4-BE49-F238E27FC236}">
                <a16:creationId xmlns:a16="http://schemas.microsoft.com/office/drawing/2014/main" id="{CB6739DD-E537-456D-B2CD-1D736C478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852179"/>
            <a:ext cx="5343610" cy="3494137"/>
          </a:xfrm>
          <a:prstGeom prst="rect">
            <a:avLst/>
          </a:prstGeom>
        </p:spPr>
      </p:pic>
      <p:graphicFrame>
        <p:nvGraphicFramePr>
          <p:cNvPr id="8" name="表格 7">
            <a:extLst>
              <a:ext uri="{FF2B5EF4-FFF2-40B4-BE49-F238E27FC236}">
                <a16:creationId xmlns:a16="http://schemas.microsoft.com/office/drawing/2014/main" id="{20F7C8FD-4CA6-47A9-93A9-2F579B001E26}"/>
              </a:ext>
            </a:extLst>
          </p:cNvPr>
          <p:cNvGraphicFramePr>
            <a:graphicFrameLocks noGrp="1"/>
          </p:cNvGraphicFramePr>
          <p:nvPr>
            <p:extLst>
              <p:ext uri="{D42A27DB-BD31-4B8C-83A1-F6EECF244321}">
                <p14:modId xmlns:p14="http://schemas.microsoft.com/office/powerpoint/2010/main" val="141815030"/>
              </p:ext>
            </p:extLst>
          </p:nvPr>
        </p:nvGraphicFramePr>
        <p:xfrm>
          <a:off x="5455285" y="608553"/>
          <a:ext cx="5268595" cy="1060261"/>
        </p:xfrm>
        <a:graphic>
          <a:graphicData uri="http://schemas.openxmlformats.org/drawingml/2006/table">
            <a:tbl>
              <a:tblPr firstRow="1" firstCol="1" bandRow="1">
                <a:tableStyleId>{5C22544A-7EE6-4342-B048-85BDC9FD1C3A}</a:tableStyleId>
              </a:tblPr>
              <a:tblGrid>
                <a:gridCol w="1755775">
                  <a:extLst>
                    <a:ext uri="{9D8B030D-6E8A-4147-A177-3AD203B41FA5}">
                      <a16:colId xmlns:a16="http://schemas.microsoft.com/office/drawing/2014/main" val="1394028064"/>
                    </a:ext>
                  </a:extLst>
                </a:gridCol>
                <a:gridCol w="1756410">
                  <a:extLst>
                    <a:ext uri="{9D8B030D-6E8A-4147-A177-3AD203B41FA5}">
                      <a16:colId xmlns:a16="http://schemas.microsoft.com/office/drawing/2014/main" val="3843777541"/>
                    </a:ext>
                  </a:extLst>
                </a:gridCol>
                <a:gridCol w="1756410">
                  <a:extLst>
                    <a:ext uri="{9D8B030D-6E8A-4147-A177-3AD203B41FA5}">
                      <a16:colId xmlns:a16="http://schemas.microsoft.com/office/drawing/2014/main" val="2772511504"/>
                    </a:ext>
                  </a:extLst>
                </a:gridCol>
              </a:tblGrid>
              <a:tr h="0">
                <a:tc>
                  <a:txBody>
                    <a:bodyPr/>
                    <a:lstStyle/>
                    <a:p>
                      <a:pPr algn="just">
                        <a:lnSpc>
                          <a:spcPct val="125000"/>
                        </a:lnSpc>
                        <a:spcAft>
                          <a:spcPts val="0"/>
                        </a:spcAft>
                      </a:pPr>
                      <a:r>
                        <a:rPr lang="en-US" sz="1200" kern="100" dirty="0">
                          <a:effectLst/>
                        </a:rPr>
                        <a:t> </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名称</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说明</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135828045"/>
                  </a:ext>
                </a:extLst>
              </a:tr>
              <a:tr h="0">
                <a:tc rowSpan="2">
                  <a:txBody>
                    <a:bodyPr/>
                    <a:lstStyle/>
                    <a:p>
                      <a:pPr algn="just">
                        <a:lnSpc>
                          <a:spcPct val="125000"/>
                        </a:lnSpc>
                        <a:spcAft>
                          <a:spcPts val="0"/>
                        </a:spcAft>
                      </a:pPr>
                      <a:r>
                        <a:rPr lang="zh-CN" sz="1200" kern="100" dirty="0">
                          <a:effectLst/>
                        </a:rPr>
                        <a:t>获取</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奇遇</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在乘坐公共交通工具的途中会随机获得物品</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60270"/>
                  </a:ext>
                </a:extLst>
              </a:tr>
              <a:tr h="0">
                <a:tc vMerge="1">
                  <a:txBody>
                    <a:bodyPr/>
                    <a:lstStyle/>
                    <a:p>
                      <a:endParaRPr lang="zh-CN" altLang="en-US"/>
                    </a:p>
                  </a:txBody>
                  <a:tcPr/>
                </a:tc>
                <a:tc>
                  <a:txBody>
                    <a:bodyPr/>
                    <a:lstStyle/>
                    <a:p>
                      <a:pPr algn="just">
                        <a:lnSpc>
                          <a:spcPct val="125000"/>
                        </a:lnSpc>
                        <a:spcAft>
                          <a:spcPts val="0"/>
                        </a:spcAft>
                      </a:pPr>
                      <a:r>
                        <a:rPr lang="zh-CN" sz="1200" kern="100" dirty="0">
                          <a:effectLst/>
                        </a:rPr>
                        <a:t>固定获取</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乘坐公共交通的公里数按一定系数转换为积分</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727600259"/>
                  </a:ext>
                </a:extLst>
              </a:tr>
            </a:tbl>
          </a:graphicData>
        </a:graphic>
      </p:graphicFrame>
      <p:graphicFrame>
        <p:nvGraphicFramePr>
          <p:cNvPr id="9" name="表格 8">
            <a:extLst>
              <a:ext uri="{FF2B5EF4-FFF2-40B4-BE49-F238E27FC236}">
                <a16:creationId xmlns:a16="http://schemas.microsoft.com/office/drawing/2014/main" id="{EF51B77E-2A06-4906-A463-0D82B5B29CB2}"/>
              </a:ext>
            </a:extLst>
          </p:cNvPr>
          <p:cNvGraphicFramePr>
            <a:graphicFrameLocks noGrp="1"/>
          </p:cNvGraphicFramePr>
          <p:nvPr>
            <p:extLst>
              <p:ext uri="{D42A27DB-BD31-4B8C-83A1-F6EECF244321}">
                <p14:modId xmlns:p14="http://schemas.microsoft.com/office/powerpoint/2010/main" val="1587381179"/>
              </p:ext>
            </p:extLst>
          </p:nvPr>
        </p:nvGraphicFramePr>
        <p:xfrm>
          <a:off x="5461000" y="1813591"/>
          <a:ext cx="5268595" cy="1486029"/>
        </p:xfrm>
        <a:graphic>
          <a:graphicData uri="http://schemas.openxmlformats.org/drawingml/2006/table">
            <a:tbl>
              <a:tblPr firstRow="1" firstCol="1" bandRow="1">
                <a:tableStyleId>{5C22544A-7EE6-4342-B048-85BDC9FD1C3A}</a:tableStyleId>
              </a:tblPr>
              <a:tblGrid>
                <a:gridCol w="1755775">
                  <a:extLst>
                    <a:ext uri="{9D8B030D-6E8A-4147-A177-3AD203B41FA5}">
                      <a16:colId xmlns:a16="http://schemas.microsoft.com/office/drawing/2014/main" val="2258640705"/>
                    </a:ext>
                  </a:extLst>
                </a:gridCol>
                <a:gridCol w="1756410">
                  <a:extLst>
                    <a:ext uri="{9D8B030D-6E8A-4147-A177-3AD203B41FA5}">
                      <a16:colId xmlns:a16="http://schemas.microsoft.com/office/drawing/2014/main" val="4288769804"/>
                    </a:ext>
                  </a:extLst>
                </a:gridCol>
                <a:gridCol w="1756410">
                  <a:extLst>
                    <a:ext uri="{9D8B030D-6E8A-4147-A177-3AD203B41FA5}">
                      <a16:colId xmlns:a16="http://schemas.microsoft.com/office/drawing/2014/main" val="94808214"/>
                    </a:ext>
                  </a:extLst>
                </a:gridCol>
              </a:tblGrid>
              <a:tr h="0">
                <a:tc>
                  <a:txBody>
                    <a:bodyPr/>
                    <a:lstStyle/>
                    <a:p>
                      <a:pPr algn="just">
                        <a:lnSpc>
                          <a:spcPct val="125000"/>
                        </a:lnSpc>
                        <a:spcAft>
                          <a:spcPts val="0"/>
                        </a:spcAft>
                      </a:pPr>
                      <a:r>
                        <a:rPr lang="en-US" sz="1200" kern="100">
                          <a:effectLst/>
                        </a:rPr>
                        <a:t> </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名称</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说明</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186013063"/>
                  </a:ext>
                </a:extLst>
              </a:tr>
              <a:tr h="0">
                <a:tc rowSpan="3">
                  <a:txBody>
                    <a:bodyPr/>
                    <a:lstStyle/>
                    <a:p>
                      <a:pPr algn="just">
                        <a:lnSpc>
                          <a:spcPct val="125000"/>
                        </a:lnSpc>
                        <a:spcAft>
                          <a:spcPts val="0"/>
                        </a:spcAft>
                      </a:pPr>
                      <a:r>
                        <a:rPr lang="zh-CN" sz="1200" kern="100" dirty="0">
                          <a:effectLst/>
                        </a:rPr>
                        <a:t>流通</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积分商城</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用户使用积分兑换平台提供的商品的场所</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654355240"/>
                  </a:ext>
                </a:extLst>
              </a:tr>
              <a:tr h="0">
                <a:tc vMerge="1">
                  <a:txBody>
                    <a:bodyPr/>
                    <a:lstStyle/>
                    <a:p>
                      <a:endParaRPr lang="zh-CN" altLang="en-US"/>
                    </a:p>
                  </a:txBody>
                  <a:tcPr/>
                </a:tc>
                <a:tc>
                  <a:txBody>
                    <a:bodyPr/>
                    <a:lstStyle/>
                    <a:p>
                      <a:pPr algn="just">
                        <a:lnSpc>
                          <a:spcPct val="125000"/>
                        </a:lnSpc>
                        <a:spcAft>
                          <a:spcPts val="0"/>
                        </a:spcAft>
                      </a:pPr>
                      <a:r>
                        <a:rPr lang="zh-CN" sz="1200" kern="100">
                          <a:effectLst/>
                        </a:rPr>
                        <a:t>聚宝盆</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用户使用积分通过获得稀有商品的场所</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229532518"/>
                  </a:ext>
                </a:extLst>
              </a:tr>
              <a:tr h="0">
                <a:tc vMerge="1">
                  <a:txBody>
                    <a:bodyPr/>
                    <a:lstStyle/>
                    <a:p>
                      <a:endParaRPr lang="zh-CN" altLang="en-US"/>
                    </a:p>
                  </a:txBody>
                  <a:tcPr/>
                </a:tc>
                <a:tc>
                  <a:txBody>
                    <a:bodyPr/>
                    <a:lstStyle/>
                    <a:p>
                      <a:pPr algn="just">
                        <a:lnSpc>
                          <a:spcPct val="125000"/>
                        </a:lnSpc>
                        <a:spcAft>
                          <a:spcPts val="0"/>
                        </a:spcAft>
                      </a:pPr>
                      <a:r>
                        <a:rPr lang="zh-CN" sz="1200" kern="100">
                          <a:effectLst/>
                        </a:rPr>
                        <a:t>藏宝阁</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用户可进行交易，获取积分或商品的场所</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430374706"/>
                  </a:ext>
                </a:extLst>
              </a:tr>
            </a:tbl>
          </a:graphicData>
        </a:graphic>
      </p:graphicFrame>
      <p:graphicFrame>
        <p:nvGraphicFramePr>
          <p:cNvPr id="12" name="表格 11">
            <a:extLst>
              <a:ext uri="{FF2B5EF4-FFF2-40B4-BE49-F238E27FC236}">
                <a16:creationId xmlns:a16="http://schemas.microsoft.com/office/drawing/2014/main" id="{DF99FF33-8391-4D4D-ACBC-EDCED285E4EC}"/>
              </a:ext>
            </a:extLst>
          </p:cNvPr>
          <p:cNvGraphicFramePr>
            <a:graphicFrameLocks noGrp="1"/>
          </p:cNvGraphicFramePr>
          <p:nvPr>
            <p:extLst>
              <p:ext uri="{D42A27DB-BD31-4B8C-83A1-F6EECF244321}">
                <p14:modId xmlns:p14="http://schemas.microsoft.com/office/powerpoint/2010/main" val="1153641106"/>
              </p:ext>
            </p:extLst>
          </p:nvPr>
        </p:nvGraphicFramePr>
        <p:xfrm>
          <a:off x="5460999" y="3386320"/>
          <a:ext cx="5268595" cy="1288861"/>
        </p:xfrm>
        <a:graphic>
          <a:graphicData uri="http://schemas.openxmlformats.org/drawingml/2006/table">
            <a:tbl>
              <a:tblPr firstRow="1" firstCol="1" bandRow="1">
                <a:tableStyleId>{5C22544A-7EE6-4342-B048-85BDC9FD1C3A}</a:tableStyleId>
              </a:tblPr>
              <a:tblGrid>
                <a:gridCol w="1755775">
                  <a:extLst>
                    <a:ext uri="{9D8B030D-6E8A-4147-A177-3AD203B41FA5}">
                      <a16:colId xmlns:a16="http://schemas.microsoft.com/office/drawing/2014/main" val="1970679612"/>
                    </a:ext>
                  </a:extLst>
                </a:gridCol>
                <a:gridCol w="1756410">
                  <a:extLst>
                    <a:ext uri="{9D8B030D-6E8A-4147-A177-3AD203B41FA5}">
                      <a16:colId xmlns:a16="http://schemas.microsoft.com/office/drawing/2014/main" val="1752205286"/>
                    </a:ext>
                  </a:extLst>
                </a:gridCol>
                <a:gridCol w="1756410">
                  <a:extLst>
                    <a:ext uri="{9D8B030D-6E8A-4147-A177-3AD203B41FA5}">
                      <a16:colId xmlns:a16="http://schemas.microsoft.com/office/drawing/2014/main" val="1028577614"/>
                    </a:ext>
                  </a:extLst>
                </a:gridCol>
              </a:tblGrid>
              <a:tr h="0">
                <a:tc>
                  <a:txBody>
                    <a:bodyPr/>
                    <a:lstStyle/>
                    <a:p>
                      <a:pPr algn="just">
                        <a:lnSpc>
                          <a:spcPct val="125000"/>
                        </a:lnSpc>
                        <a:spcAft>
                          <a:spcPts val="0"/>
                        </a:spcAft>
                      </a:pPr>
                      <a:r>
                        <a:rPr lang="en-US" sz="1200" kern="100">
                          <a:effectLst/>
                        </a:rPr>
                        <a:t> </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名称</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说明</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403281016"/>
                  </a:ext>
                </a:extLst>
              </a:tr>
              <a:tr h="0">
                <a:tc rowSpan="2">
                  <a:txBody>
                    <a:bodyPr/>
                    <a:lstStyle/>
                    <a:p>
                      <a:pPr algn="just">
                        <a:lnSpc>
                          <a:spcPct val="125000"/>
                        </a:lnSpc>
                        <a:spcAft>
                          <a:spcPts val="0"/>
                        </a:spcAft>
                      </a:pPr>
                      <a:r>
                        <a:rPr lang="zh-CN" sz="1200" kern="100">
                          <a:effectLst/>
                        </a:rPr>
                        <a:t>聚宝盆</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升级模块</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用户消耗一定积分升级聚宝盆的等级</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511181411"/>
                  </a:ext>
                </a:extLst>
              </a:tr>
              <a:tr h="0">
                <a:tc vMerge="1">
                  <a:txBody>
                    <a:bodyPr/>
                    <a:lstStyle/>
                    <a:p>
                      <a:endParaRPr lang="zh-CN" altLang="en-US"/>
                    </a:p>
                  </a:txBody>
                  <a:tcPr/>
                </a:tc>
                <a:tc>
                  <a:txBody>
                    <a:bodyPr/>
                    <a:lstStyle/>
                    <a:p>
                      <a:pPr algn="just">
                        <a:lnSpc>
                          <a:spcPct val="125000"/>
                        </a:lnSpc>
                        <a:spcAft>
                          <a:spcPts val="0"/>
                        </a:spcAft>
                      </a:pPr>
                      <a:r>
                        <a:rPr lang="zh-CN" sz="1200" kern="100">
                          <a:effectLst/>
                        </a:rPr>
                        <a:t>抽奖模块</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根据聚宝盆的等级，用户消耗积分随机获得不同品质的稀有物品</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223385813"/>
                  </a:ext>
                </a:extLst>
              </a:tr>
            </a:tbl>
          </a:graphicData>
        </a:graphic>
      </p:graphicFrame>
      <p:graphicFrame>
        <p:nvGraphicFramePr>
          <p:cNvPr id="17" name="表格 16">
            <a:extLst>
              <a:ext uri="{FF2B5EF4-FFF2-40B4-BE49-F238E27FC236}">
                <a16:creationId xmlns:a16="http://schemas.microsoft.com/office/drawing/2014/main" id="{A37CCD9A-B201-421B-A564-2737B420465E}"/>
              </a:ext>
            </a:extLst>
          </p:cNvPr>
          <p:cNvGraphicFramePr>
            <a:graphicFrameLocks noGrp="1"/>
          </p:cNvGraphicFramePr>
          <p:nvPr>
            <p:extLst>
              <p:ext uri="{D42A27DB-BD31-4B8C-83A1-F6EECF244321}">
                <p14:modId xmlns:p14="http://schemas.microsoft.com/office/powerpoint/2010/main" val="2989922545"/>
              </p:ext>
            </p:extLst>
          </p:nvPr>
        </p:nvGraphicFramePr>
        <p:xfrm>
          <a:off x="5459174" y="4797906"/>
          <a:ext cx="5268595" cy="1060261"/>
        </p:xfrm>
        <a:graphic>
          <a:graphicData uri="http://schemas.openxmlformats.org/drawingml/2006/table">
            <a:tbl>
              <a:tblPr firstRow="1" firstCol="1" bandRow="1">
                <a:tableStyleId>{5C22544A-7EE6-4342-B048-85BDC9FD1C3A}</a:tableStyleId>
              </a:tblPr>
              <a:tblGrid>
                <a:gridCol w="1755775">
                  <a:extLst>
                    <a:ext uri="{9D8B030D-6E8A-4147-A177-3AD203B41FA5}">
                      <a16:colId xmlns:a16="http://schemas.microsoft.com/office/drawing/2014/main" val="1492654802"/>
                    </a:ext>
                  </a:extLst>
                </a:gridCol>
                <a:gridCol w="1756410">
                  <a:extLst>
                    <a:ext uri="{9D8B030D-6E8A-4147-A177-3AD203B41FA5}">
                      <a16:colId xmlns:a16="http://schemas.microsoft.com/office/drawing/2014/main" val="3057064064"/>
                    </a:ext>
                  </a:extLst>
                </a:gridCol>
                <a:gridCol w="1756410">
                  <a:extLst>
                    <a:ext uri="{9D8B030D-6E8A-4147-A177-3AD203B41FA5}">
                      <a16:colId xmlns:a16="http://schemas.microsoft.com/office/drawing/2014/main" val="1534485791"/>
                    </a:ext>
                  </a:extLst>
                </a:gridCol>
              </a:tblGrid>
              <a:tr h="0">
                <a:tc>
                  <a:txBody>
                    <a:bodyPr/>
                    <a:lstStyle/>
                    <a:p>
                      <a:pPr algn="just">
                        <a:lnSpc>
                          <a:spcPct val="125000"/>
                        </a:lnSpc>
                        <a:spcAft>
                          <a:spcPts val="0"/>
                        </a:spcAft>
                      </a:pPr>
                      <a:r>
                        <a:rPr lang="en-US" sz="1200" kern="100">
                          <a:effectLst/>
                        </a:rPr>
                        <a:t> </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名称</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说明</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878404376"/>
                  </a:ext>
                </a:extLst>
              </a:tr>
              <a:tr h="0">
                <a:tc rowSpan="2">
                  <a:txBody>
                    <a:bodyPr/>
                    <a:lstStyle/>
                    <a:p>
                      <a:pPr algn="just">
                        <a:lnSpc>
                          <a:spcPct val="125000"/>
                        </a:lnSpc>
                        <a:spcAft>
                          <a:spcPts val="0"/>
                        </a:spcAft>
                      </a:pPr>
                      <a:r>
                        <a:rPr lang="zh-CN" sz="1200" kern="100">
                          <a:effectLst/>
                        </a:rPr>
                        <a:t>藏宝阁</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出售模块</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用户出售在平台中获得的商品</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095664184"/>
                  </a:ext>
                </a:extLst>
              </a:tr>
              <a:tr h="0">
                <a:tc vMerge="1">
                  <a:txBody>
                    <a:bodyPr/>
                    <a:lstStyle/>
                    <a:p>
                      <a:endParaRPr lang="zh-CN" altLang="en-US"/>
                    </a:p>
                  </a:txBody>
                  <a:tcPr/>
                </a:tc>
                <a:tc>
                  <a:txBody>
                    <a:bodyPr/>
                    <a:lstStyle/>
                    <a:p>
                      <a:pPr algn="just">
                        <a:lnSpc>
                          <a:spcPct val="125000"/>
                        </a:lnSpc>
                        <a:spcAft>
                          <a:spcPts val="0"/>
                        </a:spcAft>
                      </a:pPr>
                      <a:r>
                        <a:rPr lang="zh-CN" sz="1200" kern="100">
                          <a:effectLst/>
                        </a:rPr>
                        <a:t>购买模块</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用户消耗积分购买其他用户出售的商品</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761602141"/>
                  </a:ext>
                </a:extLst>
              </a:tr>
            </a:tbl>
          </a:graphicData>
        </a:graphic>
      </p:graphicFrame>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96612" y="821"/>
            <a:ext cx="5770170" cy="6516640"/>
          </a:xfrm>
          <a:prstGeom prst="rect">
            <a:avLst/>
          </a:prstGeom>
        </p:spPr>
      </p:pic>
      <p:sp>
        <p:nvSpPr>
          <p:cNvPr id="4" name="TextBox 3"/>
          <p:cNvSpPr txBox="1"/>
          <p:nvPr/>
        </p:nvSpPr>
        <p:spPr>
          <a:xfrm>
            <a:off x="2808901" y="1260188"/>
            <a:ext cx="2907858" cy="1778000"/>
          </a:xfrm>
          <a:prstGeom prst="rect">
            <a:avLst/>
          </a:prstGeom>
        </p:spPr>
        <p:txBody>
          <a:bodyPr lIns="0" tIns="0" rIns="63500" rtlCol="0" anchor="t">
            <a:spAutoFit/>
          </a:bodyPr>
          <a:lstStyle/>
          <a:p>
            <a:pPr algn="l" latinLnBrk="1">
              <a:lnSpc>
                <a:spcPct val="116199"/>
              </a:lnSpc>
            </a:pPr>
            <a:r>
              <a:rPr lang="en-US" sz="10000" b="1">
                <a:solidFill>
                  <a:srgbClr val="222222"/>
                </a:solidFill>
                <a:latin typeface="Microsoft YaHei"/>
                <a:ea typeface="Microsoft YaHei"/>
              </a:rPr>
              <a:t>Part</a:t>
            </a:r>
            <a:endParaRPr lang="en-US" sz="1100"/>
          </a:p>
        </p:txBody>
      </p:sp>
      <p:sp>
        <p:nvSpPr>
          <p:cNvPr id="5" name="TextBox 4"/>
          <p:cNvSpPr txBox="1"/>
          <p:nvPr/>
        </p:nvSpPr>
        <p:spPr>
          <a:xfrm>
            <a:off x="6164880" y="1275497"/>
            <a:ext cx="3707138" cy="1716367"/>
          </a:xfrm>
          <a:prstGeom prst="rect">
            <a:avLst/>
          </a:prstGeom>
        </p:spPr>
        <p:txBody>
          <a:bodyPr lIns="0" tIns="0" rIns="63500" rtlCol="0" anchor="t">
            <a:spAutoFit/>
          </a:bodyPr>
          <a:lstStyle/>
          <a:p>
            <a:pPr algn="l" latinLnBrk="1">
              <a:lnSpc>
                <a:spcPct val="116199"/>
              </a:lnSpc>
            </a:pPr>
            <a:r>
              <a:rPr lang="en-US" sz="10000" b="1" dirty="0">
                <a:solidFill>
                  <a:srgbClr val="FFFFFF"/>
                </a:solidFill>
                <a:latin typeface="Microsoft YaHei"/>
                <a:ea typeface="Microsoft YaHei"/>
              </a:rPr>
              <a:t>T</a:t>
            </a:r>
            <a:r>
              <a:rPr lang="en-US" altLang="zh-CN" sz="10000" b="1" dirty="0">
                <a:solidFill>
                  <a:srgbClr val="FFFFFF"/>
                </a:solidFill>
                <a:latin typeface="Microsoft YaHei"/>
                <a:ea typeface="Microsoft YaHei"/>
              </a:rPr>
              <a:t>hree</a:t>
            </a:r>
            <a:endParaRPr lang="en-US" sz="1100" dirty="0"/>
          </a:p>
        </p:txBody>
      </p:sp>
      <p:sp>
        <p:nvSpPr>
          <p:cNvPr id="6" name="TextBox 5"/>
          <p:cNvSpPr txBox="1"/>
          <p:nvPr/>
        </p:nvSpPr>
        <p:spPr>
          <a:xfrm>
            <a:off x="3416300" y="3172363"/>
            <a:ext cx="3239011" cy="703782"/>
          </a:xfrm>
          <a:prstGeom prst="rect">
            <a:avLst/>
          </a:prstGeom>
        </p:spPr>
        <p:txBody>
          <a:bodyPr wrap="square" lIns="0" tIns="0" rIns="63500" rtlCol="0" anchor="t">
            <a:spAutoFit/>
          </a:bodyPr>
          <a:lstStyle/>
          <a:p>
            <a:pPr latinLnBrk="1">
              <a:lnSpc>
                <a:spcPct val="116199"/>
              </a:lnSpc>
            </a:pPr>
            <a:r>
              <a:rPr lang="zh-CN" altLang="en-US" sz="4000" dirty="0">
                <a:latin typeface="微软雅黑" panose="020B0503020204020204" pitchFamily="34" charset="-122"/>
                <a:ea typeface="微软雅黑" panose="020B0503020204020204" pitchFamily="34" charset="-122"/>
              </a:rPr>
              <a:t>技术路线</a:t>
            </a:r>
            <a:endParaRPr lang="en-US" sz="4000" dirty="0">
              <a:latin typeface="微软雅黑" panose="020B0503020204020204" pitchFamily="34" charset="-122"/>
              <a:ea typeface="微软雅黑" panose="020B0503020204020204" pitchFamily="34" charset="-122"/>
            </a:endParaRPr>
          </a:p>
        </p:txBody>
      </p:sp>
      <p:sp>
        <p:nvSpPr>
          <p:cNvPr id="7" name="TextBox 6"/>
          <p:cNvSpPr txBox="1"/>
          <p:nvPr/>
        </p:nvSpPr>
        <p:spPr>
          <a:xfrm>
            <a:off x="6221285" y="3172724"/>
            <a:ext cx="3239010" cy="703782"/>
          </a:xfrm>
          <a:prstGeom prst="rect">
            <a:avLst/>
          </a:prstGeom>
        </p:spPr>
        <p:txBody>
          <a:bodyPr wrap="square" lIns="0" tIns="0" rIns="63500" rtlCol="0" anchor="t">
            <a:spAutoFit/>
          </a:bodyPr>
          <a:lstStyle/>
          <a:p>
            <a:pPr latinLnBrk="1">
              <a:lnSpc>
                <a:spcPct val="116199"/>
              </a:lnSpc>
            </a:pPr>
            <a:r>
              <a:rPr lang="zh-CN" altLang="en-US" sz="4000" dirty="0">
                <a:solidFill>
                  <a:schemeClr val="bg1"/>
                </a:solidFill>
                <a:latin typeface="微软雅黑" panose="020B0503020204020204" pitchFamily="34" charset="-122"/>
                <a:ea typeface="微软雅黑" panose="020B0503020204020204" pitchFamily="34" charset="-122"/>
              </a:rPr>
              <a:t>技术实现方案</a:t>
            </a:r>
            <a:endParaRPr lang="en-US" sz="4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2737883"/>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1537</Words>
  <Application>Microsoft Office PowerPoint</Application>
  <PresentationFormat>自定义</PresentationFormat>
  <Paragraphs>174</Paragraphs>
  <Slides>20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等线</vt:lpstr>
      <vt:lpstr>楷体</vt:lpstr>
      <vt:lpstr>宋体</vt:lpstr>
      <vt:lpstr>Microsoft YaHei</vt:lpstr>
      <vt:lpstr>Microsoft YaHei</vt:lpstr>
      <vt:lpstr>Arial</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66</cp:revision>
  <dcterms:created xsi:type="dcterms:W3CDTF">2006-08-16T00:00:00Z</dcterms:created>
  <dcterms:modified xsi:type="dcterms:W3CDTF">2019-12-22T13:19:14Z</dcterms:modified>
</cp:coreProperties>
</file>