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оглавления" id="{83489942-E554-42B2-98F5-CECC2F6500D7}">
          <p14:sldIdLst>
            <p14:sldId id="256"/>
          </p14:sldIdLst>
        </p14:section>
        <p14:section name="Формирование модели монетизации" id="{843197A6-48E0-4E69-8714-A35B5782FD15}">
          <p14:sldIdLst/>
        </p14:section>
        <p14:section name="Раздел оглавления" id="{670E7371-7E6F-455C-B1F3-27574C8724BF}">
          <p14:sldIdLst>
            <p14:sldId id="275"/>
          </p14:sldIdLst>
        </p14:section>
        <p14:section name="Содержание:" id="{096E6290-0789-4BE1-89AC-65EBE2134464}">
          <p14:sldIdLst>
            <p14:sldId id="258"/>
          </p14:sldIdLst>
        </p14:section>
        <p14:section name="Дашборд" id="{41604729-7627-45FB-A8AB-A5B7BCEE2048}">
          <p14:sldIdLst>
            <p14:sldId id="259"/>
          </p14:sldIdLst>
        </p14:section>
        <p14:section name="Проанализировать игроков, завершивших первый уровень" id="{6D386B6E-4B42-47C1-8B93-E088CAB991E4}">
          <p14:sldIdLst>
            <p14:sldId id="260"/>
          </p14:sldIdLst>
        </p14:section>
        <p14:section name="Проанализировать временные метрики¶" id="{FFAA5C7F-482A-4CDE-BCDC-A14E5E4A5697}">
          <p14:sldIdLst>
            <p14:sldId id="261"/>
          </p14:sldIdLst>
        </p14:section>
        <p14:section name="Проанализировать источники тарифов, из которых пришли пользователи" id="{F7E6542A-26C4-440E-A986-6409B06DC202}">
          <p14:sldIdLst>
            <p14:sldId id="262"/>
          </p14:sldIdLst>
        </p14:section>
        <p14:section name="Проанализировать затраты на рекламу" id="{2D0725D2-CB7C-4C4D-9196-F83B0B3D47E7}">
          <p14:sldIdLst>
            <p14:sldId id="263"/>
          </p14:sldIdLst>
        </p14:section>
        <p14:section name="Сколько игрокам требуется построить зданий для завершения уровня" id="{A88B2CCF-4AFE-4E41-AEAC-6EC68BEAB0ED}">
          <p14:sldIdLst>
            <p14:sldId id="265"/>
          </p14:sldIdLst>
        </p14:section>
        <p14:section name="Расчет дохода с показа рекламы при её отоборажении на каждом экране постройки" id="{3FDA007D-4E1A-41EA-8CDE-05B8D3C8B109}">
          <p14:sldIdLst>
            <p14:sldId id="264"/>
          </p14:sldIdLst>
        </p14:section>
        <p14:section name="Расчёт прибыли с рекламы при её показе, начиная со второй постройки" id="{E7114DC0-2C43-462D-A35D-8A8F0B6A42D6}">
          <p14:sldIdLst>
            <p14:sldId id="266"/>
          </p14:sldIdLst>
        </p14:section>
        <p14:section name="Расчёт прибыли с рекламы при её показе, начиная с третьей постройки" id="{E5784BA4-E87E-4945-A2DD-0E4DA36E7703}">
          <p14:sldIdLst>
            <p14:sldId id="267"/>
          </p14:sldIdLst>
        </p14:section>
        <p14:section name="Гипотеза 1 Различия времени прохождения уровня между пользователями, которые заканчивают уровень через реализацию проекта, и пользователями, которые заканчивают уровень победой над другим игроком. Нулевая гипотеза (Н0): Время прохождения первого уровня не" id="{1F245B9E-5513-477A-9755-964FB05CEB3F}">
          <p14:sldIdLst>
            <p14:sldId id="268"/>
            <p14:sldId id="274"/>
          </p14:sldIdLst>
        </p14:section>
        <p14:section name="Гипотеза 2: Влияние источника трафика на способ прохождения уровня Сформируем нулевую и альтернативную гипотезы: Нулевая гипотеза (Н0): Источник трафика не оказывает влияние на способ прохождения Альтернативная гипотеза (Н1): Источник трафика оказывает вл" id="{3325C396-3BE0-44F5-88E3-A840AB590EC6}">
          <p14:sldIdLst>
            <p14:sldId id="269"/>
          </p14:sldIdLst>
        </p14:section>
        <p14:section name="Выводы:" id="{FF616C31-0F73-4F90-B12B-79A01F911A91}">
          <p14:sldIdLst>
            <p14:sldId id="270"/>
          </p14:sldIdLst>
        </p14:section>
        <p14:section name="Реккомендации" id="{652AD368-17C1-478A-8F6C-0B1F789CEFF8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85" d="100"/>
          <a:sy n="85" d="100"/>
        </p:scale>
        <p:origin x="605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EC9A4-60DB-4394-AF3F-A902495EA42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E19-6BB0-4EDA-A72C-46DCEB0D9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2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5.xml"/><Relationship Id="rId26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slide" Target="slide8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7.xml"/><Relationship Id="rId29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11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10.xml"/><Relationship Id="rId28" Type="http://schemas.openxmlformats.org/officeDocument/2006/relationships/slide" Target="slide16.xml"/><Relationship Id="rId10" Type="http://schemas.openxmlformats.org/officeDocument/2006/relationships/image" Target="../media/image9.png"/><Relationship Id="rId19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9.xml"/><Relationship Id="rId27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D1D16-F18D-4A46-8EDB-18ADBFA6B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Формирование модели монетизации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8FDBAD-58EA-43AE-A1FB-BACE4B7FB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059" y="4243150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Источник данных: Данные предоставлены организацией «Яндекс Практикум»</a:t>
            </a:r>
          </a:p>
          <a:p>
            <a:pPr algn="l"/>
            <a:r>
              <a:rPr lang="ru-RU" dirty="0"/>
              <a:t>Исследуемый период: май 2020год.</a:t>
            </a:r>
          </a:p>
          <a:p>
            <a:pPr algn="l"/>
            <a:r>
              <a:rPr lang="ru-RU" dirty="0"/>
              <a:t>Автор проекта: Смирнова Ольга Евгеньевна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B0733-F5EE-4F4D-BAE5-0CFCB79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307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Расчет дохода с показа рекламы при её </a:t>
            </a:r>
            <a:r>
              <a:rPr lang="ru-RU" dirty="0" err="1"/>
              <a:t>отоборажении</a:t>
            </a:r>
            <a:r>
              <a:rPr lang="ru-RU" dirty="0"/>
              <a:t> на каждом экране постройки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0B4FD-5A92-4DB1-B7F6-FE8787B16F77}"/>
              </a:ext>
            </a:extLst>
          </p:cNvPr>
          <p:cNvSpPr txBox="1"/>
          <p:nvPr/>
        </p:nvSpPr>
        <p:spPr>
          <a:xfrm>
            <a:off x="8914184" y="1997839"/>
            <a:ext cx="3299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По графику видим, что больший доход принес источник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yandex_direct</a:t>
            </a:r>
            <a:r>
              <a:rPr lang="ru-RU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(919у.е.), а источник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facebook_ads</a:t>
            </a:r>
            <a:r>
              <a:rPr lang="ru-RU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сработал в минус (-312 у.е.)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Общая прибыль со всех источников составила 1353 у.е.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295C663D-A124-4D08-B72F-B2B59501A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2060848"/>
            <a:ext cx="7542516" cy="3888432"/>
          </a:xfrm>
        </p:spPr>
      </p:pic>
    </p:spTree>
    <p:extLst>
      <p:ext uri="{BB962C8B-B14F-4D97-AF65-F5344CB8AC3E}">
        <p14:creationId xmlns:p14="http://schemas.microsoft.com/office/powerpoint/2010/main" val="414070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0B186-1B72-47D9-8D2A-5DCF2AE2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70062"/>
            <a:ext cx="10513168" cy="1214722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Расчёт прибыли с рекламы при её показе, начиная со второй постройки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E686DF9-528C-45D6-B5CF-DAE9E933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772816"/>
            <a:ext cx="3777221" cy="3839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начать показывать рекламу с момента второй постройки, то тогда по графику видим, что </a:t>
            </a:r>
            <a:r>
              <a:rPr lang="ru-RU" dirty="0" err="1"/>
              <a:t>бОльший</a:t>
            </a:r>
            <a:r>
              <a:rPr lang="ru-RU" dirty="0"/>
              <a:t> доход по-прежнему принесет </a:t>
            </a:r>
            <a:r>
              <a:rPr lang="ru-RU" dirty="0" err="1"/>
              <a:t>yandex_direct</a:t>
            </a:r>
            <a:r>
              <a:rPr lang="ru-RU" dirty="0"/>
              <a:t> (582у.е.), а источник </a:t>
            </a:r>
            <a:r>
              <a:rPr lang="ru-RU" dirty="0" err="1"/>
              <a:t>facebook_ads</a:t>
            </a:r>
            <a:r>
              <a:rPr lang="ru-RU" dirty="0"/>
              <a:t> и </a:t>
            </a:r>
            <a:r>
              <a:rPr lang="ru-RU" dirty="0" err="1"/>
              <a:t>instagram_new_adverts</a:t>
            </a:r>
            <a:r>
              <a:rPr lang="ru-RU" dirty="0"/>
              <a:t> сработают в минус (-503 у.е. и - 169 у.е.)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Общая прибыль со всех источников составит 402 у.е.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634003-339D-4096-9579-4B5EA5F1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72816"/>
            <a:ext cx="6908708" cy="47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15092-3AC7-4D83-9A88-257BA8D5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53250"/>
            <a:ext cx="9601200" cy="1159526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Расчёт прибыли с рекламы при её показе, начиная с третьей постройки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57E06-6A64-4567-942E-C6C74E913CB3}"/>
              </a:ext>
            </a:extLst>
          </p:cNvPr>
          <p:cNvSpPr txBox="1"/>
          <p:nvPr/>
        </p:nvSpPr>
        <p:spPr>
          <a:xfrm>
            <a:off x="8544272" y="1556792"/>
            <a:ext cx="3459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показе рекламы после третьей постройки доходность рекламы уходит в минус.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этом </a:t>
            </a:r>
            <a:r>
              <a:rPr lang="ru-RU" dirty="0" err="1"/>
              <a:t>yandex_direct</a:t>
            </a:r>
            <a:r>
              <a:rPr lang="ru-RU" dirty="0"/>
              <a:t> и </a:t>
            </a:r>
            <a:r>
              <a:rPr lang="ru-RU" dirty="0" err="1"/>
              <a:t>youtube_channel_reklama</a:t>
            </a:r>
            <a:r>
              <a:rPr lang="ru-RU" dirty="0"/>
              <a:t> все еще приносят прибыль.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facebook_ads</a:t>
            </a:r>
            <a:r>
              <a:rPr lang="ru-RU" dirty="0"/>
              <a:t> и </a:t>
            </a:r>
            <a:r>
              <a:rPr lang="ru-RU" dirty="0" err="1"/>
              <a:t>instagram_new_adverts</a:t>
            </a:r>
            <a:r>
              <a:rPr lang="ru-RU" dirty="0"/>
              <a:t> несут существенные убытки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Общий доход стал отрицательным:-543 у.е.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5A2AAA80-9B8A-43DA-A376-7B2CF28E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2" y="1628800"/>
            <a:ext cx="7401666" cy="4968552"/>
          </a:xfrm>
        </p:spPr>
      </p:pic>
    </p:spTree>
    <p:extLst>
      <p:ext uri="{BB962C8B-B14F-4D97-AF65-F5344CB8AC3E}">
        <p14:creationId xmlns:p14="http://schemas.microsoft.com/office/powerpoint/2010/main" val="121169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CED18-DE8E-439F-A8C5-7DFBB15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260648"/>
            <a:ext cx="9977718" cy="729716"/>
          </a:xfrm>
        </p:spPr>
        <p:txBody>
          <a:bodyPr>
            <a:noAutofit/>
          </a:bodyPr>
          <a:lstStyle/>
          <a:p>
            <a:r>
              <a:rPr lang="ru-RU" dirty="0"/>
              <a:t>Гипотеза 1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DE9A9-BEA9-4184-BF89-3A37CD20F41E}"/>
              </a:ext>
            </a:extLst>
          </p:cNvPr>
          <p:cNvSpPr txBox="1"/>
          <p:nvPr/>
        </p:nvSpPr>
        <p:spPr>
          <a:xfrm>
            <a:off x="1271464" y="3645024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Нулевая гипотеза (Н0): </a:t>
            </a:r>
            <a:r>
              <a:rPr lang="ru-RU" sz="2400" dirty="0"/>
              <a:t>Время прохождения первого уровня не отличается в зависимости от метода его завершения: "Победить первого врага« или "Построить орбитальную сборку спутников«.</a:t>
            </a:r>
            <a:br>
              <a:rPr lang="ru-RU" sz="2400" dirty="0"/>
            </a:br>
            <a:r>
              <a:rPr lang="ru-RU" sz="2400" b="1" dirty="0"/>
              <a:t>Альтернативная гипотеза (Н1): </a:t>
            </a:r>
            <a:r>
              <a:rPr lang="ru-RU" sz="2400" dirty="0"/>
              <a:t>Время прохождения первого уровня отличается в зависимости от метода его завершения: : "Победить первого врага« или "Построить орбитальную сборку спутников«.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62D5E-E8C8-4018-B917-B5DCA5BDF9E8}"/>
              </a:ext>
            </a:extLst>
          </p:cNvPr>
          <p:cNvSpPr txBox="1"/>
          <p:nvPr/>
        </p:nvSpPr>
        <p:spPr>
          <a:xfrm>
            <a:off x="1271464" y="1089898"/>
            <a:ext cx="10121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Различия времени прохождения уровня между пользователями, которые заканчивают уровень через реализацию проекта, и пользователями, которые заканчивают уровень победой над другим игроком.</a:t>
            </a:r>
            <a:br>
              <a:rPr lang="ru-RU" sz="1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96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36855-E89A-456D-9C22-76C3F58B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404664"/>
            <a:ext cx="9701336" cy="936104"/>
          </a:xfrm>
        </p:spPr>
        <p:txBody>
          <a:bodyPr>
            <a:normAutofit/>
          </a:bodyPr>
          <a:lstStyle/>
          <a:p>
            <a:r>
              <a:rPr lang="ru-RU" dirty="0"/>
              <a:t>Проверка гипотезы 1: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4C4BA3-B8DA-427C-8ECE-E4CB0FEA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65" y="1176663"/>
            <a:ext cx="3944190" cy="33692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1B0CB5-D48F-4A53-984B-B01E4274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176663"/>
            <a:ext cx="3788931" cy="3369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BE94A-CBA8-4B80-9845-5413FDAB05CF}"/>
              </a:ext>
            </a:extLst>
          </p:cNvPr>
          <p:cNvSpPr txBox="1"/>
          <p:nvPr/>
        </p:nvSpPr>
        <p:spPr>
          <a:xfrm>
            <a:off x="1415480" y="4653136"/>
            <a:ext cx="993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Среднее время завершения уровня 1 игроками группы </a:t>
            </a:r>
            <a:r>
              <a:rPr lang="ru-RU" sz="1800" dirty="0" err="1"/>
              <a:t>win</a:t>
            </a:r>
            <a:r>
              <a:rPr lang="ru-RU" sz="1800" dirty="0"/>
              <a:t>: 11 дней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/>
              <a:t>Среднее время завершения уровня 1 игроками группы </a:t>
            </a:r>
            <a:r>
              <a:rPr lang="ru-RU" sz="1800" dirty="0" err="1"/>
              <a:t>build</a:t>
            </a:r>
            <a:r>
              <a:rPr lang="ru-RU" sz="1800" dirty="0"/>
              <a:t>: 13 дней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6FD45-F371-4A79-A238-E1EEC1D6012C}"/>
              </a:ext>
            </a:extLst>
          </p:cNvPr>
          <p:cNvSpPr txBox="1"/>
          <p:nvPr/>
        </p:nvSpPr>
        <p:spPr>
          <a:xfrm>
            <a:off x="1271464" y="5317896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/>
              <a:t>Была </a:t>
            </a:r>
            <a:r>
              <a:rPr lang="ru-RU" sz="1800" b="1" i="1" dirty="0"/>
              <a:t>отвергнута</a:t>
            </a:r>
            <a:r>
              <a:rPr lang="ru-RU" sz="1800" i="1" dirty="0"/>
              <a:t> </a:t>
            </a:r>
            <a:r>
              <a:rPr lang="ru-RU" sz="1800" b="1" i="1" dirty="0"/>
              <a:t>нулевая</a:t>
            </a:r>
            <a:r>
              <a:rPr lang="ru-RU" sz="1800" i="1" dirty="0"/>
              <a:t> </a:t>
            </a:r>
            <a:r>
              <a:rPr lang="ru-RU" sz="1800" b="1" i="1" dirty="0"/>
              <a:t>гипотеза</a:t>
            </a:r>
            <a:r>
              <a:rPr lang="ru-RU" sz="1800" i="1" dirty="0"/>
              <a:t>: p-</a:t>
            </a:r>
            <a:r>
              <a:rPr lang="ru-RU" sz="1800" i="1" dirty="0" err="1"/>
              <a:t>value</a:t>
            </a:r>
            <a:r>
              <a:rPr lang="ru-RU" sz="1800" i="1" dirty="0"/>
              <a:t> получился значительно меньше заданного нами уровня статистической значимости, таким образом подтверждается альтернативная гипотеза о том, что время завершения первого уровня групп </a:t>
            </a:r>
            <a:r>
              <a:rPr lang="ru-RU" sz="1800" i="1" dirty="0" err="1"/>
              <a:t>win</a:t>
            </a:r>
            <a:r>
              <a:rPr lang="ru-RU" sz="1800" i="1" dirty="0"/>
              <a:t> и </a:t>
            </a:r>
            <a:r>
              <a:rPr lang="ru-RU" sz="1800" i="1" dirty="0" err="1"/>
              <a:t>build</a:t>
            </a:r>
            <a:r>
              <a:rPr lang="ru-RU" sz="1800" i="1" dirty="0"/>
              <a:t> - разное. У игроков группы </a:t>
            </a:r>
            <a:r>
              <a:rPr lang="ru-RU" sz="1800" i="1" dirty="0" err="1"/>
              <a:t>win</a:t>
            </a:r>
            <a:r>
              <a:rPr lang="ru-RU" sz="1800" i="1" dirty="0"/>
              <a:t> среднее время  11дн, а у игроков группы </a:t>
            </a:r>
            <a:r>
              <a:rPr lang="ru-RU" sz="1800" i="1" dirty="0" err="1"/>
              <a:t>build</a:t>
            </a:r>
            <a:r>
              <a:rPr lang="ru-RU" sz="1800" i="1" dirty="0"/>
              <a:t>  - 13дн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81974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70BE-CA52-454F-8656-5766D216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2388"/>
            <a:ext cx="9601200" cy="482316"/>
          </a:xfrm>
        </p:spPr>
        <p:txBody>
          <a:bodyPr>
            <a:normAutofit fontScale="90000"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</a:rPr>
              <a:t>Гипотеза 2:</a:t>
            </a:r>
            <a:br>
              <a:rPr lang="ru-RU" sz="3600" b="1" i="0" dirty="0">
                <a:solidFill>
                  <a:srgbClr val="000000"/>
                </a:solidFill>
                <a:effectLst/>
              </a:rPr>
            </a:br>
            <a:endParaRPr lang="ru-RU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1DE3-0F76-4EE3-8D9A-F4791915AE61}"/>
              </a:ext>
            </a:extLst>
          </p:cNvPr>
          <p:cNvSpPr txBox="1"/>
          <p:nvPr/>
        </p:nvSpPr>
        <p:spPr>
          <a:xfrm>
            <a:off x="4799857" y="328498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В данной таблице видно, что доход с пользователей пришедших с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facebook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и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youtube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отличается незначительно: 1829,17 и 1748,46, поэтому данную гипотезу проверим на этих пользователях.</a:t>
            </a:r>
            <a:endParaRPr lang="ru-RU" sz="2000" dirty="0"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8E39A-9A61-4901-B74B-CDC2565594B2}"/>
              </a:ext>
            </a:extLst>
          </p:cNvPr>
          <p:cNvSpPr txBox="1"/>
          <p:nvPr/>
        </p:nvSpPr>
        <p:spPr>
          <a:xfrm>
            <a:off x="1343472" y="5229200"/>
            <a:ext cx="10151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rgbClr val="000000"/>
                </a:solidFill>
                <a:effectLst/>
              </a:rPr>
              <a:t>Была </a:t>
            </a:r>
            <a:r>
              <a:rPr lang="ru-RU" sz="2400" b="1" i="1" dirty="0">
                <a:solidFill>
                  <a:srgbClr val="000000"/>
                </a:solidFill>
                <a:effectLst/>
              </a:rPr>
              <a:t>отвергнута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1" i="1" dirty="0">
                <a:solidFill>
                  <a:srgbClr val="000000"/>
                </a:solidFill>
                <a:effectLst/>
              </a:rPr>
              <a:t>нулевая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1" i="1" dirty="0">
                <a:solidFill>
                  <a:srgbClr val="000000"/>
                </a:solidFill>
                <a:effectLst/>
              </a:rPr>
              <a:t>гипотеза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: что доход пользователей, пришедших с </a:t>
            </a:r>
            <a:r>
              <a:rPr lang="en-US" sz="2400" i="1" dirty="0" err="1">
                <a:solidFill>
                  <a:srgbClr val="000000"/>
                </a:solidFill>
                <a:effectLst/>
              </a:rPr>
              <a:t>facebook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 и </a:t>
            </a:r>
            <a:r>
              <a:rPr lang="en-US" sz="2400" i="1" dirty="0" err="1">
                <a:solidFill>
                  <a:srgbClr val="000000"/>
                </a:solidFill>
                <a:effectLst/>
              </a:rPr>
              <a:t>youtube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, не отличается.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0A97A5-1694-4AD5-B48A-16617351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356992"/>
            <a:ext cx="2821285" cy="1394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D2295-E758-4823-9878-417E4DC98A80}"/>
              </a:ext>
            </a:extLst>
          </p:cNvPr>
          <p:cNvSpPr txBox="1"/>
          <p:nvPr/>
        </p:nvSpPr>
        <p:spPr>
          <a:xfrm>
            <a:off x="1487488" y="908720"/>
            <a:ext cx="97210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0" dirty="0">
                <a:solidFill>
                  <a:srgbClr val="000000"/>
                </a:solidFill>
                <a:effectLst/>
              </a:rPr>
              <a:t>Влияние источника трафика facebook и youtube на средний доход игры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sz="2000" b="0" i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r>
              <a:rPr lang="ru-RU" sz="2000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Нулевая гипотеза: </a:t>
            </a:r>
            <a:r>
              <a:rPr lang="ru-RU" sz="2000" b="1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Средний доход с пользователей пришедших из  facebook и youtube не отличается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</a:br>
            <a:r>
              <a:rPr lang="ru-RU" sz="2000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Альтернативная гипотеза : </a:t>
            </a:r>
            <a:r>
              <a:rPr lang="ru-RU" sz="2000" b="1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Средний доход с пользователей пришедших из  facebook и youtube различается</a:t>
            </a:r>
            <a:endParaRPr lang="ru-RU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3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7A217-425B-4B87-8C37-B475120A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6" y="143435"/>
            <a:ext cx="9601200" cy="6633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F3F2B-6819-41F3-AC1A-FEE93463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980727"/>
            <a:ext cx="11131080" cy="561662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Монетизация приложения. Мы рассмотрели показ рекламы на </a:t>
            </a:r>
            <a:r>
              <a:rPr lang="ru-RU" sz="2500" b="0" dirty="0" err="1">
                <a:solidFill>
                  <a:srgbClr val="000000"/>
                </a:solidFill>
                <a:effectLst/>
                <a:latin typeface="+mj-lt"/>
              </a:rPr>
              <a:t>разыных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экранах постройки и пришли к выводу, что показ: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после первой постройки является самым выгодным вариантом и будет приносить 1535 у.е., при этом лидировал источник  </a:t>
            </a:r>
            <a:r>
              <a:rPr lang="ru-RU" sz="2500" b="0" dirty="0" err="1">
                <a:solidFill>
                  <a:srgbClr val="000000"/>
                </a:solidFill>
                <a:effectLst/>
                <a:latin typeface="+mj-lt"/>
              </a:rPr>
              <a:t>yandex_direct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(919у.е.), а источник  </a:t>
            </a:r>
            <a:r>
              <a:rPr lang="ru-RU" sz="2500" b="0" dirty="0" err="1">
                <a:solidFill>
                  <a:srgbClr val="000000"/>
                </a:solidFill>
                <a:effectLst/>
                <a:latin typeface="+mj-lt"/>
              </a:rPr>
              <a:t>facebook_ads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сразу ушел в минус (-312у.е.).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после второй постройки – оптимальный вариант</a:t>
            </a:r>
            <a:r>
              <a:rPr lang="ru-RU" sz="2500" dirty="0">
                <a:solidFill>
                  <a:srgbClr val="000000"/>
                </a:solidFill>
                <a:latin typeface="+mj-lt"/>
              </a:rPr>
              <a:t>: реклама не будет надоедать, но принесла прибыль, которая составила 402 у.е.,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а вот источников несущих убытки теперь 2: </a:t>
            </a:r>
            <a:r>
              <a:rPr lang="ru-RU" sz="2500" b="0" dirty="0" err="1">
                <a:solidFill>
                  <a:srgbClr val="000000"/>
                </a:solidFill>
                <a:effectLst/>
                <a:latin typeface="+mj-lt"/>
              </a:rPr>
              <a:t>facebook_ads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(-503у.е.) и </a:t>
            </a:r>
            <a:r>
              <a:rPr lang="ru-RU" sz="2500" b="0" dirty="0" err="1">
                <a:solidFill>
                  <a:srgbClr val="000000"/>
                </a:solidFill>
                <a:effectLst/>
                <a:latin typeface="+mj-lt"/>
              </a:rPr>
              <a:t>instagram_new_adverts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 (-169 у.е.).</a:t>
            </a:r>
            <a:endParaRPr lang="ru-RU" sz="2500" dirty="0">
              <a:solidFill>
                <a:srgbClr val="000000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после третьей </a:t>
            </a:r>
            <a:r>
              <a:rPr lang="ru-RU" sz="2500" dirty="0">
                <a:solidFill>
                  <a:srgbClr val="000000"/>
                </a:solidFill>
                <a:latin typeface="+mj-lt"/>
              </a:rPr>
              <a:t>и </a:t>
            </a:r>
            <a:r>
              <a:rPr lang="ru-RU" sz="2500" b="0" dirty="0">
                <a:solidFill>
                  <a:srgbClr val="000000"/>
                </a:solidFill>
                <a:effectLst/>
                <a:latin typeface="+mj-lt"/>
              </a:rPr>
              <a:t>последующих построек показывать рекламу не целесообразно и приведет к убыткам.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rgbClr val="000000"/>
                </a:solidFill>
                <a:latin typeface="+mj-lt"/>
              </a:rPr>
              <a:t>Гипотеза 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+mj-lt"/>
              </a:rPr>
              <a:t>1 : Различия времени прохождения уровня между пользователями, которые заканчивают уровень через реализацию проекта, и пользователями, которые заканчивают уровень победой над другим игроком.</a:t>
            </a:r>
          </a:p>
          <a:p>
            <a:pPr marL="987552" lvl="2" indent="0"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Helvetica Neue"/>
              </a:rPr>
              <a:t>Альтернативная гипотеза (Н1): Время прохождения первого уровня отличается в зависимости от метода его завершения: «Победить первого врага» или «Построить орбитальную сборку спутников»: </a:t>
            </a:r>
            <a:r>
              <a:rPr lang="ru-RU" sz="2300" b="0" i="1" dirty="0">
                <a:solidFill>
                  <a:srgbClr val="000000"/>
                </a:solidFill>
                <a:effectLst/>
                <a:latin typeface="+mj-lt"/>
              </a:rPr>
              <a:t>была </a:t>
            </a:r>
            <a:r>
              <a:rPr lang="ru-RU" sz="2300" b="1" i="1" dirty="0">
                <a:solidFill>
                  <a:srgbClr val="000000"/>
                </a:solidFill>
                <a:effectLst/>
                <a:latin typeface="+mj-lt"/>
              </a:rPr>
              <a:t>принята</a:t>
            </a:r>
            <a:endParaRPr lang="ru-RU" sz="2300" b="1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+mj-lt"/>
              </a:rPr>
              <a:t>Гипотеза 2: Влияние источника трафика на способ прохождения уровня: </a:t>
            </a:r>
          </a:p>
          <a:p>
            <a:pPr marL="987552" lvl="2" indent="0">
              <a:buNone/>
            </a:pPr>
            <a:r>
              <a:rPr lang="ru-RU" sz="2300" i="0" dirty="0">
                <a:solidFill>
                  <a:srgbClr val="000000"/>
                </a:solidFill>
                <a:latin typeface="+mj-lt"/>
              </a:rPr>
              <a:t>А</a:t>
            </a:r>
            <a:r>
              <a:rPr lang="ru-RU" sz="2300" b="0" i="0" dirty="0">
                <a:solidFill>
                  <a:srgbClr val="000000"/>
                </a:solidFill>
                <a:effectLst/>
                <a:latin typeface="+mj-lt"/>
              </a:rPr>
              <a:t>льтернативная гипотеза (Н1): Средний доход с пользователей пришедших из facebook и youtube различается : </a:t>
            </a:r>
            <a:r>
              <a:rPr lang="ru-RU" sz="2300" b="0" i="1" dirty="0">
                <a:solidFill>
                  <a:srgbClr val="000000"/>
                </a:solidFill>
                <a:effectLst/>
                <a:latin typeface="+mj-lt"/>
              </a:rPr>
              <a:t>была </a:t>
            </a:r>
            <a:r>
              <a:rPr lang="ru-RU" sz="2300" b="1" i="1" dirty="0">
                <a:solidFill>
                  <a:srgbClr val="000000"/>
                </a:solidFill>
                <a:effectLst/>
                <a:latin typeface="+mj-lt"/>
              </a:rPr>
              <a:t>принята.</a:t>
            </a:r>
            <a:endParaRPr lang="ru-RU" sz="2300" b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pPr marL="530352" lvl="1" indent="0">
              <a:buNone/>
            </a:pPr>
            <a:endParaRPr lang="ru-RU" b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9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40B-B5A1-489D-ACFF-BF8EC033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C419E-6431-4EC3-AFE1-49A38394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3271"/>
            <a:ext cx="9601200" cy="42089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Показывать рекламу после второй постройки, так </a:t>
            </a:r>
            <a:r>
              <a:rPr lang="ru-RU" sz="2400" dirty="0" err="1"/>
              <a:t>онане</a:t>
            </a:r>
            <a:r>
              <a:rPr lang="ru-RU" sz="2400" dirty="0"/>
              <a:t> будет надоедать пользователям и при этом будет приносить прибыль.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Нужно сократить закупку рекламы у источника Facebook, так как она не приносит прибыли и при этом увеличить закупку финансирование рекламы на </a:t>
            </a:r>
            <a:r>
              <a:rPr lang="ru-RU" sz="2400" dirty="0" err="1"/>
              <a:t>фэйсбуке</a:t>
            </a:r>
            <a:r>
              <a:rPr lang="ru-RU" sz="2400" dirty="0"/>
              <a:t>, при этом нужно вложиться больше в рекламу на Youtube и </a:t>
            </a:r>
            <a:r>
              <a:rPr lang="ru-RU" sz="2400" dirty="0" err="1"/>
              <a:t>Yandex,т.к</a:t>
            </a:r>
            <a:r>
              <a:rPr lang="ru-RU" sz="2400" dirty="0"/>
              <a:t>. реклама там по сравнению с тем же </a:t>
            </a:r>
            <a:r>
              <a:rPr lang="ru-RU" sz="2400" dirty="0" err="1"/>
              <a:t>фэйсбуком</a:t>
            </a:r>
            <a:r>
              <a:rPr lang="ru-RU" sz="2400" dirty="0"/>
              <a:t> дешевле и приносит большую прибыль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Необходимо продумать концепцию игры, так как многие пользователи перестают играть, не завершив первый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11135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6D4CD-3927-4AC7-8F8F-C95CAC8A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0828277B-54A8-41B4-A6FD-7E4E38252A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8503013"/>
                  </p:ext>
                </p:extLst>
              </p:nvPr>
            </p:nvGraphicFramePr>
            <p:xfrm>
              <a:off x="1371600" y="2286000"/>
              <a:ext cx="9601200" cy="3581400"/>
            </p:xfrm>
            <a:graphic>
              <a:graphicData uri="http://schemas.microsoft.com/office/powerpoint/2016/summaryzoom">
                <psuz:summaryZm>
                  <psuz:summaryZmObj sectionId="{096E6290-0789-4BE1-89AC-65EBE2134464}">
                    <psuz:zmPr id="{2C2D70EC-A040-4950-BD56-8CC402E8690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0444" y="26770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1604729-7627-45FB-A8AB-A5B7BCEE2048}">
                    <psuz:zmPr id="{222A7997-2CDB-4207-A566-9DE0805F66E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43468" y="26770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386B6E-4B42-47C1-8B93-E088CAB991E4}">
                    <psuz:zmPr id="{5F004C38-EB59-488D-A074-39699EC1940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36492" y="26770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AA5C7F-482A-4CDE-BCDC-A14E5E4A5697}">
                    <psuz:zmPr id="{8A22073E-2989-44DB-8940-0882BFBCC17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29516" y="26770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7E6542A-26C4-440E-A986-6409B06DC202}">
                    <psuz:zmPr id="{FCA5A25C-843B-4679-B233-E68CD402C4B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2540" y="26770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D0725D2-CB7C-4C4D-9196-F83B0B3D47E7}">
                    <psuz:zmPr id="{CF681166-0FAB-44F4-8C41-CF6D577E79E8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0444" y="130463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8B2CCF-4AFE-4E41-AEAC-6EC68BEAB0ED}">
                    <psuz:zmPr id="{15387E61-BE08-4558-AA95-44E33CC9106E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43468" y="130463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FDA007D-4E1A-41EA-8CDE-05B8D3C8B109}">
                    <psuz:zmPr id="{42392B29-384D-415F-813E-F3880967F10F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36492" y="130463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7114DC0-2C43-462D-A35D-8A8F0B6A42D6}">
                    <psuz:zmPr id="{FD24FFF7-F1BE-4CFF-BE76-2F7797AE9CE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29516" y="130463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784BA4-E87E-4945-A2DD-0E4DA36E7703}">
                    <psuz:zmPr id="{A9ECFFF9-69D5-4217-BDE4-43C716ACAE3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2540" y="130463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F245B9E-5513-477A-9755-964FB05CEB3F}">
                    <psuz:zmPr id="{19D48113-1AB1-42D0-A292-D7806AE58F9C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0444" y="234156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325C396-3BE0-44F5-88E3-A840AB590EC6}">
                    <psuz:zmPr id="{40A4E44D-6496-44F7-8CC8-5F647D1911E1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43468" y="234156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616C31-0F73-4F90-B12B-79A01F911A91}">
                    <psuz:zmPr id="{5770785F-52EF-48B0-A222-58D867803EB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36492" y="234156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52AD368-17C1-478A-8F6C-0B1F789CEFF8}">
                    <psuz:zmPr id="{81D517CA-96A7-43E5-B74E-1033DC05A893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29516" y="2341569"/>
                          <a:ext cx="1728216" cy="972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0828277B-54A8-41B4-A6FD-7E4E38252A3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371600" y="2286000"/>
                <a:ext cx="9601200" cy="3581400"/>
                <a:chOff x="1371600" y="2286000"/>
                <a:chExt cx="9601200" cy="3581400"/>
              </a:xfrm>
            </p:grpSpPr>
            <p:pic>
              <p:nvPicPr>
                <p:cNvPr id="6" name="Рисунок 6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22044" y="255370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5068" y="255370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8092" y="255370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116" y="255370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4140" y="255370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2044" y="359063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5068" y="359063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8092" y="359063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01116" y="359063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94140" y="359063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2044" y="462756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5068" y="462756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08092" y="462756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01116" y="4627569"/>
                  <a:ext cx="1728216" cy="97212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8100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51A69-09EB-40E3-A333-0A304CB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07777"/>
            <a:ext cx="9601200" cy="820270"/>
          </a:xfrm>
        </p:spPr>
        <p:txBody>
          <a:bodyPr>
            <a:noAutofit/>
          </a:bodyPr>
          <a:lstStyle/>
          <a:p>
            <a:r>
              <a:rPr lang="ru-RU" sz="3200" b="1" dirty="0"/>
              <a:t>Содержание:</a:t>
            </a:r>
            <a:br>
              <a:rPr lang="ru-RU" sz="3200" b="1" dirty="0"/>
            </a:br>
            <a:br>
              <a:rPr lang="ru-RU" sz="3200" b="1" dirty="0"/>
            </a:br>
            <a:endParaRPr lang="ru-RU" sz="1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5232B-750D-4DD6-AE48-711876CB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76518"/>
            <a:ext cx="9601200" cy="1264023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Цель проекта: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Монетизировать мобильное приложение «Космические братья».</a:t>
            </a: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Задача: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Сформировать модель монетизации игрового приложения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B84FC-BD40-4382-95D2-4081F8ACD5E0}"/>
              </a:ext>
            </a:extLst>
          </p:cNvPr>
          <p:cNvSpPr txBox="1"/>
          <p:nvPr/>
        </p:nvSpPr>
        <p:spPr>
          <a:xfrm>
            <a:off x="1192307" y="2277034"/>
            <a:ext cx="10712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Дашборд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игроков, завершивших первый уровень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временные метрики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источники тарифов, из которых пришли пользователи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источники тарифов, из которых пришли пользователи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Сколько игрокам требуется построить зданий для завершения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Расчет дохода с показа рекламы при её </a:t>
            </a:r>
            <a:r>
              <a:rPr lang="ru-RU" dirty="0" err="1"/>
              <a:t>отоборажении</a:t>
            </a:r>
            <a:r>
              <a:rPr lang="ru-RU" dirty="0"/>
              <a:t> на каждом экране</a:t>
            </a:r>
            <a:br>
              <a:rPr lang="ru-RU" dirty="0"/>
            </a:br>
            <a:r>
              <a:rPr lang="ru-RU" dirty="0"/>
              <a:t> постройки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Расчёт прибыли с рекламы при её показе, начиная со второй постройки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Расчёт прибыли с рекламы при её показе, начиная с третьей постройки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Гипотеза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Гипотеза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82448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15CC-73FD-4BD6-B008-2D859155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90" y="318247"/>
            <a:ext cx="9601200" cy="1485900"/>
          </a:xfrm>
        </p:spPr>
        <p:txBody>
          <a:bodyPr/>
          <a:lstStyle/>
          <a:p>
            <a:r>
              <a:rPr lang="ru-RU" dirty="0" err="1"/>
              <a:t>Дашборд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0017-5633-46F1-B52D-215FBEFF9200}"/>
              </a:ext>
            </a:extLst>
          </p:cNvPr>
          <p:cNvSpPr txBox="1"/>
          <p:nvPr/>
        </p:nvSpPr>
        <p:spPr>
          <a:xfrm>
            <a:off x="1066800" y="6167718"/>
            <a:ext cx="106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работу: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https://public.tableau.com/app/profile/olga2305/viz/Final_YP/sheet0?publish=yes</a:t>
            </a:r>
            <a:endParaRPr lang="ru-RU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1F436514-0F32-4FCC-B19D-BF5151AAC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32" y="1349483"/>
            <a:ext cx="11195310" cy="4818235"/>
          </a:xfrm>
        </p:spPr>
      </p:pic>
    </p:spTree>
    <p:extLst>
      <p:ext uri="{BB962C8B-B14F-4D97-AF65-F5344CB8AC3E}">
        <p14:creationId xmlns:p14="http://schemas.microsoft.com/office/powerpoint/2010/main" val="327110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42EFC-DEAB-4569-B11C-933433FF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7576"/>
            <a:ext cx="9601200" cy="1485900"/>
          </a:xfrm>
        </p:spPr>
        <p:txBody>
          <a:bodyPr/>
          <a:lstStyle/>
          <a:p>
            <a:r>
              <a:rPr lang="ru-RU" dirty="0"/>
              <a:t>Проанализировать игроков, завершивших первый уровень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844B-C562-4D3A-B31C-DDCCB98D3EF2}"/>
              </a:ext>
            </a:extLst>
          </p:cNvPr>
          <p:cNvSpPr txBox="1"/>
          <p:nvPr/>
        </p:nvSpPr>
        <p:spPr>
          <a:xfrm>
            <a:off x="6846912" y="1351241"/>
            <a:ext cx="496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всех пользователей </a:t>
            </a:r>
            <a:r>
              <a:rPr lang="en-US" sz="2400" dirty="0"/>
              <a:t>42,8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Helvetica Neue"/>
              </a:rPr>
              <a:t>% (5817 человека) прошли первый уровень.</a:t>
            </a:r>
          </a:p>
          <a:p>
            <a:endParaRPr lang="ru-RU" sz="2400" dirty="0">
              <a:solidFill>
                <a:srgbClr val="000000"/>
              </a:solidFill>
              <a:latin typeface="Helvetica Neue"/>
            </a:endParaRPr>
          </a:p>
          <a:p>
            <a:r>
              <a:rPr lang="ru-RU" sz="2400" dirty="0">
                <a:solidFill>
                  <a:srgbClr val="000000"/>
                </a:solidFill>
                <a:latin typeface="Helvetica Neue"/>
              </a:rPr>
              <a:t>Из них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 1866 (32,08%) завершили уровень выполнив условие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+mj-lt"/>
              </a:rPr>
              <a:t>«Построить орбитальную сборку спутников»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+mj-lt"/>
              </a:rPr>
              <a:t>3951 (67,92%) завершили уровень выполнив условие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+mj-lt"/>
              </a:rPr>
              <a:t>"Победить первого врага"</a:t>
            </a:r>
            <a:r>
              <a:rPr lang="ru-RU" sz="2400" dirty="0">
                <a:latin typeface="+mj-lt"/>
              </a:rPr>
              <a:t>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82CEC3C-4DAC-4BC9-87A3-A440C894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88315"/>
            <a:ext cx="5216360" cy="253083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9D1A58-4CCD-4A96-9757-4CDC86D6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121612"/>
            <a:ext cx="5216360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58C27-2379-47DF-85A7-BD5B3C8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85165"/>
            <a:ext cx="9601200" cy="1485900"/>
          </a:xfrm>
        </p:spPr>
        <p:txBody>
          <a:bodyPr/>
          <a:lstStyle/>
          <a:p>
            <a:r>
              <a:rPr lang="ru-RU" dirty="0"/>
              <a:t>Проанализировать временные метрики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7DB73-A302-42C2-A76F-A03D86DBCE6F}"/>
              </a:ext>
            </a:extLst>
          </p:cNvPr>
          <p:cNvSpPr txBox="1"/>
          <p:nvPr/>
        </p:nvSpPr>
        <p:spPr>
          <a:xfrm>
            <a:off x="7677374" y="1389529"/>
            <a:ext cx="4312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i="0" dirty="0">
                <a:solidFill>
                  <a:srgbClr val="000000"/>
                </a:solidFill>
                <a:effectLst/>
                <a:latin typeface="+mj-lt"/>
              </a:rPr>
              <a:t>Пользователи игроки начали включаться в игру с 4 мая.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000000"/>
                </a:solidFill>
                <a:latin typeface="+mj-lt"/>
              </a:rPr>
              <a:t>С</a:t>
            </a:r>
            <a:r>
              <a:rPr lang="ru-RU" sz="1900" i="0" dirty="0">
                <a:solidFill>
                  <a:srgbClr val="000000"/>
                </a:solidFill>
                <a:effectLst/>
                <a:latin typeface="+mj-lt"/>
              </a:rPr>
              <a:t>о временем начали появляться те, кто прошел уровень, но при этом стало снижаться количество, приходящих игроков и далее идет резкое сокращение количества пользователей.</a:t>
            </a:r>
            <a:endParaRPr lang="en-US" sz="190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i="0" dirty="0">
                <a:solidFill>
                  <a:srgbClr val="000000"/>
                </a:solidFill>
                <a:effectLst/>
                <a:latin typeface="+mj-lt"/>
              </a:rPr>
              <a:t>Пик совершенных событий – 10 мая.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000000"/>
                </a:solidFill>
                <a:latin typeface="+mj-lt"/>
              </a:rPr>
              <a:t>Среднее время в игре: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000000"/>
                </a:solidFill>
                <a:latin typeface="+mj-lt"/>
              </a:rPr>
              <a:t>Не завершивших 1 уровень – 9 дней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000000"/>
                </a:solidFill>
                <a:latin typeface="+mj-lt"/>
              </a:rPr>
              <a:t>Завершивших 1 уровень победой над противником- 11 дней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000000"/>
                </a:solidFill>
                <a:latin typeface="+mj-lt"/>
              </a:rPr>
              <a:t>Завершивших 1 уровень постройкой – 13 дней</a:t>
            </a:r>
          </a:p>
          <a:p>
            <a:endParaRPr lang="ru-RU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1D701-99B7-4452-A872-711BC567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1389529"/>
            <a:ext cx="6514185" cy="53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10444-9E44-43E4-9EDF-7BB04FCB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888" y="210429"/>
            <a:ext cx="9601200" cy="11590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Проанализировать источники тарифов, из которых пришли пользователи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E0B186-9281-43D9-9401-F7EF799F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5557033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872BE-90A0-4446-9FF0-18661B117719}"/>
              </a:ext>
            </a:extLst>
          </p:cNvPr>
          <p:cNvSpPr txBox="1"/>
          <p:nvPr/>
        </p:nvSpPr>
        <p:spPr>
          <a:xfrm>
            <a:off x="7467600" y="2097741"/>
            <a:ext cx="4491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Всего было 4 источника из которых пришли пользователи: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yandex_direct</a:t>
            </a:r>
            <a:r>
              <a:rPr lang="ru-RU" dirty="0"/>
              <a:t> - 4817 (35,5%)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instagram_new_adverts</a:t>
            </a:r>
            <a:r>
              <a:rPr lang="ru-RU" dirty="0"/>
              <a:t> -  3347(24,7%)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facebook_ads</a:t>
            </a:r>
            <a:r>
              <a:rPr lang="ru-RU" dirty="0"/>
              <a:t> - 2726 (20,1%)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youtube_channel_reklama</a:t>
            </a:r>
            <a:r>
              <a:rPr lang="ru-RU" dirty="0"/>
              <a:t> -  2686(19,8%) пользователей.</a:t>
            </a:r>
          </a:p>
          <a:p>
            <a:endParaRPr lang="ru-RU" dirty="0"/>
          </a:p>
          <a:p>
            <a:r>
              <a:rPr lang="ru-RU" dirty="0"/>
              <a:t>Мы видим, что самый активный источник притока - </a:t>
            </a:r>
            <a:r>
              <a:rPr lang="ru-RU" dirty="0" err="1"/>
              <a:t>yandex_direct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96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F50A7-FB7E-41EA-81D9-4805EC5A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147389"/>
            <a:ext cx="9862991" cy="689323"/>
          </a:xfrm>
        </p:spPr>
        <p:txBody>
          <a:bodyPr>
            <a:normAutofit/>
          </a:bodyPr>
          <a:lstStyle/>
          <a:p>
            <a:r>
              <a:rPr lang="ru-RU" dirty="0"/>
              <a:t>Проанализировать затраты на рекламу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16012A-E977-4AD5-9815-621EA0098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2" y="910253"/>
            <a:ext cx="5371206" cy="27969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35E026-2B49-4939-802C-1A342988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06" y="935478"/>
            <a:ext cx="5135376" cy="2771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4895F3-3C7C-4140-9BD6-A36FFA209F99}"/>
              </a:ext>
            </a:extLst>
          </p:cNvPr>
          <p:cNvSpPr txBox="1"/>
          <p:nvPr/>
        </p:nvSpPr>
        <p:spPr>
          <a:xfrm>
            <a:off x="1157028" y="3933056"/>
            <a:ext cx="10748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Больше всего затрат на рекламу было на источник </a:t>
            </a:r>
            <a:r>
              <a:rPr lang="ru-RU" sz="2400" dirty="0" err="1"/>
              <a:t>yandex_direct</a:t>
            </a:r>
            <a:r>
              <a:rPr lang="ru-RU" sz="2400" dirty="0"/>
              <a:t> – 2233,11у.е.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Самый дорогой клик у источника </a:t>
            </a:r>
            <a:r>
              <a:rPr lang="ru-RU" sz="2400" dirty="0" err="1"/>
              <a:t>facebook_ads</a:t>
            </a:r>
            <a:r>
              <a:rPr lang="ru-RU" sz="2400" dirty="0"/>
              <a:t>  - 0,79 у.е.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Самый дешевый клик - </a:t>
            </a:r>
            <a:r>
              <a:rPr lang="en-US" sz="2400" dirty="0" err="1"/>
              <a:t>youtube_channel_reklama</a:t>
            </a:r>
            <a:r>
              <a:rPr lang="en-US" sz="2400" dirty="0"/>
              <a:t> - 0,4</a:t>
            </a:r>
            <a:r>
              <a:rPr lang="ru-RU" sz="2400" dirty="0"/>
              <a:t>у.е.</a:t>
            </a:r>
          </a:p>
        </p:txBody>
      </p:sp>
    </p:spTree>
    <p:extLst>
      <p:ext uri="{BB962C8B-B14F-4D97-AF65-F5344CB8AC3E}">
        <p14:creationId xmlns:p14="http://schemas.microsoft.com/office/powerpoint/2010/main" val="127087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C63C7-5D7F-48A5-A9B8-BBAF7D01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88" y="188641"/>
            <a:ext cx="10965468" cy="1080120"/>
          </a:xfrm>
        </p:spPr>
        <p:txBody>
          <a:bodyPr>
            <a:normAutofit fontScale="90000"/>
          </a:bodyPr>
          <a:lstStyle/>
          <a:p>
            <a:r>
              <a:rPr lang="ru-RU" dirty="0"/>
              <a:t>Сколько игрокам требуется построить зданий для завершения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67F001-91B1-45BE-8A4A-AE0E5329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916832"/>
            <a:ext cx="6901475" cy="41103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D0972-F992-4A58-A6EE-16118FCE5CAF}"/>
              </a:ext>
            </a:extLst>
          </p:cNvPr>
          <p:cNvSpPr txBox="1"/>
          <p:nvPr/>
        </p:nvSpPr>
        <p:spPr>
          <a:xfrm>
            <a:off x="8256240" y="1844824"/>
            <a:ext cx="36934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Количество строений у игроков группы </a:t>
            </a:r>
            <a:r>
              <a:rPr lang="en-US" sz="1500" dirty="0"/>
              <a:t>win: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spaceport 17132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assembly_shop</a:t>
            </a:r>
            <a:r>
              <a:rPr lang="en-US" sz="1500" dirty="0"/>
              <a:t> 16298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no_work_build</a:t>
            </a:r>
            <a:r>
              <a:rPr lang="en-US" sz="1500" dirty="0"/>
              <a:t> 3951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research_center</a:t>
            </a:r>
            <a:r>
              <a:rPr lang="en-US" sz="1500" dirty="0"/>
              <a:t> 3755 </a:t>
            </a:r>
          </a:p>
          <a:p>
            <a:r>
              <a:rPr lang="ru-RU" sz="1500" dirty="0"/>
              <a:t>Количество строений у игроков группы </a:t>
            </a:r>
            <a:r>
              <a:rPr lang="en-US" sz="1500" dirty="0"/>
              <a:t>build: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spaceport 10788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assembly_shop</a:t>
            </a:r>
            <a:r>
              <a:rPr lang="en-US" sz="1500" dirty="0"/>
              <a:t> 9116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no_work_build</a:t>
            </a:r>
            <a:r>
              <a:rPr lang="en-US" sz="1500" dirty="0"/>
              <a:t> 3732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research_center</a:t>
            </a:r>
            <a:r>
              <a:rPr lang="en-US" sz="1500" dirty="0"/>
              <a:t> </a:t>
            </a:r>
            <a:endParaRPr lang="ru-RU" sz="1500" dirty="0"/>
          </a:p>
          <a:p>
            <a:r>
              <a:rPr lang="ru-RU" sz="1500" dirty="0"/>
              <a:t>По графику "Ящик с усами" мы видим, что: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/>
              <a:t>на одного пользователя группы </a:t>
            </a:r>
            <a:r>
              <a:rPr lang="ru-RU" sz="1500" dirty="0" err="1"/>
              <a:t>win</a:t>
            </a:r>
            <a:r>
              <a:rPr lang="ru-RU" sz="1500" dirty="0"/>
              <a:t>: пришлось в среднем: 4 сборочных цеха, 4 космопорта и 1 научный центр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/>
              <a:t>на одного пользователя группы </a:t>
            </a:r>
            <a:r>
              <a:rPr lang="ru-RU" sz="1500" dirty="0" err="1"/>
              <a:t>build</a:t>
            </a:r>
            <a:r>
              <a:rPr lang="ru-RU" sz="1500" dirty="0"/>
              <a:t>: пришлось в среднем: 5 сборочных цеха, 6 космопорта и 2 научный центр</a:t>
            </a:r>
          </a:p>
        </p:txBody>
      </p:sp>
    </p:spTree>
    <p:extLst>
      <p:ext uri="{BB962C8B-B14F-4D97-AF65-F5344CB8AC3E}">
        <p14:creationId xmlns:p14="http://schemas.microsoft.com/office/powerpoint/2010/main" val="98362303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2809</TotalTime>
  <Words>1258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Helvetica Neue</vt:lpstr>
      <vt:lpstr>Уголки</vt:lpstr>
      <vt:lpstr>Формирование модели монетизации</vt:lpstr>
      <vt:lpstr>Оглавление</vt:lpstr>
      <vt:lpstr>Содержание:  </vt:lpstr>
      <vt:lpstr>Дашборд</vt:lpstr>
      <vt:lpstr>Проанализировать игроков, завершивших первый уровень</vt:lpstr>
      <vt:lpstr>Проанализировать временные метрики</vt:lpstr>
      <vt:lpstr>Проанализировать источники тарифов, из которых пришли пользователи</vt:lpstr>
      <vt:lpstr>Проанализировать затраты на рекламу</vt:lpstr>
      <vt:lpstr>Сколько игрокам требуется построить зданий для завершения уровня</vt:lpstr>
      <vt:lpstr>Расчет дохода с показа рекламы при её отоборажении на каждом экране постройки</vt:lpstr>
      <vt:lpstr>Расчёт прибыли с рекламы при её показе, начиная со второй постройки</vt:lpstr>
      <vt:lpstr>Расчёт прибыли с рекламы при её показе, начиная с третьей постройки</vt:lpstr>
      <vt:lpstr>Гипотеза 1 </vt:lpstr>
      <vt:lpstr>Проверка гипотезы 1:</vt:lpstr>
      <vt:lpstr>Гипотеза 2: </vt:lpstr>
      <vt:lpstr>Выводы: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модели монетизации</dc:title>
  <dc:creator>Слава Смирнов</dc:creator>
  <cp:lastModifiedBy>Слава Смирнов</cp:lastModifiedBy>
  <cp:revision>23</cp:revision>
  <dcterms:created xsi:type="dcterms:W3CDTF">2023-03-20T08:40:54Z</dcterms:created>
  <dcterms:modified xsi:type="dcterms:W3CDTF">2023-03-25T02:02:47Z</dcterms:modified>
</cp:coreProperties>
</file>