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75" r:id="rId2"/>
    <p:sldId id="276" r:id="rId3"/>
    <p:sldId id="281" r:id="rId4"/>
    <p:sldId id="280" r:id="rId5"/>
    <p:sldId id="278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90045-24B8-8F40-B675-304B72537E27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BB2F1-BB89-4A4A-AC55-7E36CAB9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5A9A-980E-CA46-B0D2-2288F6229F1C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2E29-052F-E343-9107-F9187F8C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5A9A-980E-CA46-B0D2-2288F6229F1C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2E29-052F-E343-9107-F9187F8C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5A9A-980E-CA46-B0D2-2288F6229F1C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2E29-052F-E343-9107-F9187F8C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7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5A9A-980E-CA46-B0D2-2288F6229F1C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2E29-052F-E343-9107-F9187F8C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2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5A9A-980E-CA46-B0D2-2288F6229F1C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2E29-052F-E343-9107-F9187F8C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4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5A9A-980E-CA46-B0D2-2288F6229F1C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2E29-052F-E343-9107-F9187F8C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5A9A-980E-CA46-B0D2-2288F6229F1C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2E29-052F-E343-9107-F9187F8C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3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5A9A-980E-CA46-B0D2-2288F6229F1C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2E29-052F-E343-9107-F9187F8C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5A9A-980E-CA46-B0D2-2288F6229F1C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2E29-052F-E343-9107-F9187F8C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5A9A-980E-CA46-B0D2-2288F6229F1C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2E29-052F-E343-9107-F9187F8C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5A9A-980E-CA46-B0D2-2288F6229F1C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2E29-052F-E343-9107-F9187F8C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E5A9A-980E-CA46-B0D2-2288F6229F1C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2E29-052F-E343-9107-F9187F8C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nodes 1 edge from start, then 2 edges from start, etc. until goal is reached</a:t>
            </a:r>
          </a:p>
          <a:p>
            <a:pPr marL="0" indent="0">
              <a:buNone/>
            </a:pPr>
            <a:r>
              <a:rPr lang="en-US" dirty="0"/>
              <a:t>Example (costs are all 1):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05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D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98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D, H, F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32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H, F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1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F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8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F, Goal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4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Goal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8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27276" y="1417638"/>
            <a:ext cx="188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Victory!!</a:t>
            </a:r>
          </a:p>
        </p:txBody>
      </p:sp>
    </p:spTree>
    <p:extLst>
      <p:ext uri="{BB962C8B-B14F-4D97-AF65-F5344CB8AC3E}">
        <p14:creationId xmlns:p14="http://schemas.microsoft.com/office/powerpoint/2010/main" val="212089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Guaranteed to find shortest (in number of steps path to the goal)</a:t>
            </a:r>
          </a:p>
          <a:p>
            <a:r>
              <a:rPr lang="en-US" dirty="0"/>
              <a:t>To recover the path just requires some additional bookkeeping</a:t>
            </a:r>
          </a:p>
          <a:p>
            <a:r>
              <a:rPr lang="en-US" dirty="0"/>
              <a:t>How many operations does it take to complete?</a:t>
            </a:r>
          </a:p>
        </p:txBody>
      </p:sp>
    </p:spTree>
    <p:extLst>
      <p:ext uri="{BB962C8B-B14F-4D97-AF65-F5344CB8AC3E}">
        <p14:creationId xmlns:p14="http://schemas.microsoft.com/office/powerpoint/2010/main" val="284608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as breadth first search, but we structure our </a:t>
            </a:r>
            <a:r>
              <a:rPr lang="en-US" dirty="0" err="1"/>
              <a:t>todo</a:t>
            </a:r>
            <a:r>
              <a:rPr lang="en-US" dirty="0"/>
              <a:t> list differently to prioritize visiting children (i.e. connected by an arrow) of the node we are processing</a:t>
            </a:r>
          </a:p>
        </p:txBody>
      </p:sp>
    </p:spTree>
    <p:extLst>
      <p:ext uri="{BB962C8B-B14F-4D97-AF65-F5344CB8AC3E}">
        <p14:creationId xmlns:p14="http://schemas.microsoft.com/office/powerpoint/2010/main" val="3812813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Start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4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Start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5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10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A, B, C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56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B, C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97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E, B, C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9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B, C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125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H, F, B, C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F, B, C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04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Goal, F, B, C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047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F, B, C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27276" y="1417638"/>
            <a:ext cx="188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Victory!!</a:t>
            </a:r>
          </a:p>
        </p:txBody>
      </p:sp>
    </p:spTree>
    <p:extLst>
      <p:ext uri="{BB962C8B-B14F-4D97-AF65-F5344CB8AC3E}">
        <p14:creationId xmlns:p14="http://schemas.microsoft.com/office/powerpoint/2010/main" val="37440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algorithms are very similar, except for the storage of the </a:t>
            </a:r>
            <a:r>
              <a:rPr lang="en-US" dirty="0" err="1"/>
              <a:t>todo</a:t>
            </a:r>
            <a:r>
              <a:rPr lang="en-US" dirty="0"/>
              <a:t> list</a:t>
            </a:r>
          </a:p>
          <a:p>
            <a:r>
              <a:rPr lang="en-US" dirty="0"/>
              <a:t>Connects very nicely to data structures (BFS uses FIFO </a:t>
            </a:r>
            <a:r>
              <a:rPr lang="en-US" dirty="0" err="1"/>
              <a:t>todo</a:t>
            </a:r>
            <a:r>
              <a:rPr lang="en-US" dirty="0"/>
              <a:t> list, DFS uses LIFO </a:t>
            </a:r>
            <a:r>
              <a:rPr lang="en-US" dirty="0" err="1"/>
              <a:t>todo</a:t>
            </a:r>
            <a:r>
              <a:rPr lang="en-US" dirty="0"/>
              <a:t> list)</a:t>
            </a:r>
          </a:p>
          <a:p>
            <a:r>
              <a:rPr lang="en-US" dirty="0"/>
              <a:t>FIFO = queue, LIFO = stack</a:t>
            </a:r>
          </a:p>
          <a:p>
            <a:r>
              <a:rPr lang="en-US" dirty="0"/>
              <a:t>Next, we will define a more general formulation of graph search that will help us learn two more algorithms for path planning</a:t>
            </a:r>
          </a:p>
        </p:txBody>
      </p:sp>
    </p:spTree>
    <p:extLst>
      <p:ext uri="{BB962C8B-B14F-4D97-AF65-F5344CB8AC3E}">
        <p14:creationId xmlns:p14="http://schemas.microsoft.com/office/powerpoint/2010/main" val="334568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155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Considers edge costs (not done in BFS or DFS)</a:t>
            </a:r>
          </a:p>
          <a:p>
            <a:r>
              <a:rPr lang="en-US" dirty="0"/>
              <a:t>Guaranteed to find optimal path (minimum sum of costs)</a:t>
            </a:r>
          </a:p>
          <a:p>
            <a:r>
              <a:rPr lang="en-US" b="1" dirty="0">
                <a:solidFill>
                  <a:srgbClr val="FF0000"/>
                </a:solidFill>
              </a:rPr>
              <a:t>Key idea: </a:t>
            </a:r>
            <a:r>
              <a:rPr lang="en-US" dirty="0"/>
              <a:t>store a tentative cost to each node in the </a:t>
            </a:r>
            <a:r>
              <a:rPr lang="en-US" dirty="0" err="1"/>
              <a:t>todo</a:t>
            </a:r>
            <a:r>
              <a:rPr lang="en-US" dirty="0"/>
              <a:t> list, update if possible (example will clarify)</a:t>
            </a:r>
          </a:p>
        </p:txBody>
      </p:sp>
    </p:spTree>
    <p:extLst>
      <p:ext uri="{BB962C8B-B14F-4D97-AF65-F5344CB8AC3E}">
        <p14:creationId xmlns:p14="http://schemas.microsoft.com/office/powerpoint/2010/main" val="2848549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(Start, 0)</a:t>
            </a:r>
          </a:p>
          <a:p>
            <a:pPr marL="0" indent="0">
              <a:buNone/>
            </a:pPr>
            <a:r>
              <a:rPr lang="en-US" dirty="0"/>
              <a:t>Dead nodes: 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68997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</a:t>
            </a:r>
          </a:p>
          <a:p>
            <a:pPr marL="0" indent="0">
              <a:buNone/>
            </a:pPr>
            <a:r>
              <a:rPr lang="en-US" dirty="0"/>
              <a:t>Dead nodes: 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4894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(B, 1), (A, 2), (C, 2)</a:t>
            </a:r>
          </a:p>
          <a:p>
            <a:pPr marL="0" indent="0">
              <a:buNone/>
            </a:pPr>
            <a:r>
              <a:rPr lang="en-US" dirty="0"/>
              <a:t>Dead nodes: (Start)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4072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(A, 2), (C, 2)</a:t>
            </a:r>
          </a:p>
          <a:p>
            <a:pPr marL="0" indent="0">
              <a:buNone/>
            </a:pPr>
            <a:r>
              <a:rPr lang="en-US" dirty="0"/>
              <a:t>Dead nodes: (Start)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7047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(A,2), (C, 2), (D,4)</a:t>
            </a:r>
          </a:p>
          <a:p>
            <a:pPr marL="0" indent="0">
              <a:buNone/>
            </a:pPr>
            <a:r>
              <a:rPr lang="en-US" dirty="0"/>
              <a:t>Dead nodes: (Start, B)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5166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(C, 2), (D,4)</a:t>
            </a:r>
          </a:p>
          <a:p>
            <a:pPr marL="0" indent="0">
              <a:buNone/>
            </a:pPr>
            <a:r>
              <a:rPr lang="en-US" dirty="0"/>
              <a:t>Dead nodes: (Start, B)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7009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(C, 2), (E, 3), (D, 4)</a:t>
            </a:r>
          </a:p>
          <a:p>
            <a:pPr marL="0" indent="0">
              <a:buNone/>
            </a:pPr>
            <a:r>
              <a:rPr lang="en-US" dirty="0"/>
              <a:t>Dead nodes: (Start, B, A)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5380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(E, 3), (D, 4)</a:t>
            </a:r>
          </a:p>
          <a:p>
            <a:pPr marL="0" indent="0">
              <a:buNone/>
            </a:pPr>
            <a:r>
              <a:rPr lang="en-US" dirty="0"/>
              <a:t>Dead nodes: (Start, B, A)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9131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(E, 3), (D, 3)</a:t>
            </a:r>
          </a:p>
          <a:p>
            <a:pPr marL="0" indent="0">
              <a:buNone/>
            </a:pPr>
            <a:r>
              <a:rPr lang="en-US" dirty="0"/>
              <a:t>Dead nodes: (Start, B, A, C)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101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A, B, C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71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(D, 3)</a:t>
            </a:r>
          </a:p>
          <a:p>
            <a:pPr marL="0" indent="0">
              <a:buNone/>
            </a:pPr>
            <a:r>
              <a:rPr lang="en-US" dirty="0"/>
              <a:t>Dead nodes: (Start, B, A, C)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9202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(D, 3), (H, 4), (F, 5)</a:t>
            </a:r>
          </a:p>
          <a:p>
            <a:pPr marL="0" indent="0">
              <a:buNone/>
            </a:pPr>
            <a:r>
              <a:rPr lang="en-US" dirty="0"/>
              <a:t>Dead nodes: (Start, B, A, C, E)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6899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(H, 4), (F, 5)</a:t>
            </a:r>
          </a:p>
          <a:p>
            <a:pPr marL="0" indent="0">
              <a:buNone/>
            </a:pPr>
            <a:r>
              <a:rPr lang="en-US" dirty="0"/>
              <a:t>Dead nodes: (Start, B, A, C, E)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59470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(H, 4), (F, 5), (Goal, 8)</a:t>
            </a:r>
          </a:p>
          <a:p>
            <a:pPr marL="0" indent="0">
              <a:buNone/>
            </a:pPr>
            <a:r>
              <a:rPr lang="en-US" dirty="0"/>
              <a:t>Dead nodes: (Start, B, A, C, E, D)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9182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(F, 5), (Goal, 8)</a:t>
            </a:r>
          </a:p>
          <a:p>
            <a:pPr marL="0" indent="0">
              <a:buNone/>
            </a:pPr>
            <a:r>
              <a:rPr lang="en-US" dirty="0"/>
              <a:t>Dead nodes: (Start, B, A, C, E, D)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0547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(F, 5), (Goal, 5)</a:t>
            </a:r>
          </a:p>
          <a:p>
            <a:pPr marL="0" indent="0">
              <a:buNone/>
            </a:pPr>
            <a:r>
              <a:rPr lang="en-US" dirty="0"/>
              <a:t>Dead nodes: (Start, B, A, C, E, D, H)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04614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(Goal, 5)</a:t>
            </a:r>
          </a:p>
          <a:p>
            <a:pPr marL="0" indent="0">
              <a:buNone/>
            </a:pPr>
            <a:r>
              <a:rPr lang="en-US" dirty="0"/>
              <a:t>Dead nodes: (Start, B, A, C, E, D, H)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84332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Todo list: (Goal, 5)</a:t>
            </a:r>
          </a:p>
          <a:p>
            <a:pPr marL="0" indent="0">
              <a:buNone/>
            </a:pPr>
            <a:r>
              <a:rPr lang="en-US" dirty="0"/>
              <a:t>Dead nodes: (Start, B, A, C, E, D, H, F)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3654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</a:t>
            </a:r>
          </a:p>
          <a:p>
            <a:pPr marL="0" indent="0">
              <a:buNone/>
            </a:pPr>
            <a:r>
              <a:rPr lang="en-US" dirty="0"/>
              <a:t>Dead nodes: (Start, B, A, C, E, D, H, F)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5" idx="2"/>
          </p:cNvCxnSpPr>
          <p:nvPr/>
        </p:nvCxnSpPr>
        <p:spPr>
          <a:xfrm flipV="1">
            <a:off x="4646419" y="5125072"/>
            <a:ext cx="2588865" cy="327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270" y="4975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4467" y="4949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9958" y="46153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9128" y="38388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1502" y="3628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48679" y="344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7989" y="3715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7276" y="4413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9128" y="5558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309" y="5791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96500" y="1417638"/>
            <a:ext cx="188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Victory!!</a:t>
            </a:r>
          </a:p>
        </p:txBody>
      </p:sp>
    </p:spTree>
    <p:extLst>
      <p:ext uri="{BB962C8B-B14F-4D97-AF65-F5344CB8AC3E}">
        <p14:creationId xmlns:p14="http://schemas.microsoft.com/office/powerpoint/2010/main" val="38429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B, C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6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B, C, E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2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C, E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05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C, E, D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0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576"/>
            <a:ext cx="8229600" cy="997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list: E, D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4263334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7235284" y="4474989"/>
            <a:ext cx="1266514" cy="1300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6" name="Oval 5"/>
          <p:cNvSpPr/>
          <p:nvPr/>
        </p:nvSpPr>
        <p:spPr>
          <a:xfrm>
            <a:off x="2753988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753988" y="468542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753988" y="5686518"/>
            <a:ext cx="633257" cy="65008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94019" y="3672506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013162" y="5127141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5780442" y="4149947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5780442" y="3174823"/>
            <a:ext cx="633257" cy="6500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23714" y="3997548"/>
            <a:ext cx="1030274" cy="68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23714" y="4913417"/>
            <a:ext cx="1030274" cy="9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723714" y="5127141"/>
            <a:ext cx="1123012" cy="65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3387245" y="5127141"/>
            <a:ext cx="625917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10" idx="3"/>
          </p:cNvCxnSpPr>
          <p:nvPr/>
        </p:nvCxnSpPr>
        <p:spPr>
          <a:xfrm flipV="1">
            <a:off x="3294507" y="5682022"/>
            <a:ext cx="811393" cy="99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3387245" y="3997548"/>
            <a:ext cx="11067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</p:cNvCxnSpPr>
          <p:nvPr/>
        </p:nvCxnSpPr>
        <p:spPr>
          <a:xfrm flipV="1">
            <a:off x="5127276" y="3672506"/>
            <a:ext cx="653166" cy="325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11" idx="2"/>
          </p:cNvCxnSpPr>
          <p:nvPr/>
        </p:nvCxnSpPr>
        <p:spPr>
          <a:xfrm>
            <a:off x="5034538" y="4227387"/>
            <a:ext cx="745904" cy="247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</p:cNvCxnSpPr>
          <p:nvPr/>
        </p:nvCxnSpPr>
        <p:spPr>
          <a:xfrm>
            <a:off x="6320961" y="3729704"/>
            <a:ext cx="1208947" cy="89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9507</TotalTime>
  <Words>1491</Words>
  <Application>Microsoft Macintosh PowerPoint</Application>
  <PresentationFormat>On-screen Show (4:3)</PresentationFormat>
  <Paragraphs>701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Breadth First Search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 First Search</vt:lpstr>
      <vt:lpstr>Depth-First Search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Similarities</vt:lpstr>
      <vt:lpstr>Dijkstra’s Algorithm</vt:lpstr>
      <vt:lpstr>Dijkstra’s Example</vt:lpstr>
      <vt:lpstr>Dijkstra’s Example</vt:lpstr>
      <vt:lpstr>Dijkstra’s Example</vt:lpstr>
      <vt:lpstr>Dijkstra’s Example</vt:lpstr>
      <vt:lpstr>Dijkstra’s Example</vt:lpstr>
      <vt:lpstr>Dijkstra’s Example</vt:lpstr>
      <vt:lpstr>Dijkstra’s Example</vt:lpstr>
      <vt:lpstr>Dijkstra’s Example</vt:lpstr>
      <vt:lpstr>Dijkstra’s Example</vt:lpstr>
      <vt:lpstr>Dijkstra’s Example</vt:lpstr>
      <vt:lpstr>Dijkstra’s Example</vt:lpstr>
      <vt:lpstr>Dijkstra’s Example</vt:lpstr>
      <vt:lpstr>Dijkstra’s Example</vt:lpstr>
      <vt:lpstr>Dijkstra’s Example</vt:lpstr>
      <vt:lpstr>Dijkstra’s Example</vt:lpstr>
      <vt:lpstr>Dijkstra’s Example</vt:lpstr>
      <vt:lpstr>Dijkstra’s Example</vt:lpstr>
      <vt:lpstr>Dijkstra’s Example</vt:lpstr>
    </vt:vector>
  </TitlesOfParts>
  <Company>Olin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</dc:title>
  <dc:creator>Paul Ruvolo</dc:creator>
  <cp:lastModifiedBy>Paul Ruvolo</cp:lastModifiedBy>
  <cp:revision>611</cp:revision>
  <dcterms:created xsi:type="dcterms:W3CDTF">2014-10-06T14:04:05Z</dcterms:created>
  <dcterms:modified xsi:type="dcterms:W3CDTF">2025-09-25T16:15:53Z</dcterms:modified>
</cp:coreProperties>
</file>