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761821-DAE1-4F4F-89E6-F02B76E5E1D0}">
          <p14:sldIdLst>
            <p14:sldId id="256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9E19"/>
    <a:srgbClr val="003162"/>
    <a:srgbClr val="2D637F"/>
    <a:srgbClr val="4C5149"/>
    <a:srgbClr val="C28220"/>
    <a:srgbClr val="9DAD33"/>
    <a:srgbClr val="6C3302"/>
    <a:srgbClr val="584F29"/>
    <a:srgbClr val="ED4E33"/>
    <a:srgbClr val="003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010" autoAdjust="0"/>
  </p:normalViewPr>
  <p:slideViewPr>
    <p:cSldViewPr snapToGrid="0" snapToObjects="1">
      <p:cViewPr>
        <p:scale>
          <a:sx n="72" d="100"/>
          <a:sy n="72" d="100"/>
        </p:scale>
        <p:origin x="1392" y="29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241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2" y="174269"/>
            <a:ext cx="7766050" cy="57196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3" y="1079107"/>
            <a:ext cx="7740650" cy="206466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714B1CE-8E09-4ED5-AE84-A0882FF04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65263" y="6307606"/>
            <a:ext cx="6662737" cy="44291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09E19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Introduction   Template    Modeling    Application    Conclusion</a:t>
            </a:r>
          </a:p>
          <a:p>
            <a:pPr lvl="4"/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211841-640D-4E50-9A1A-4EE70F214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332" y="6307138"/>
            <a:ext cx="569174" cy="44291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7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3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6" y="2097756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1" y="1041997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531653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E526F4-EA24-4E6D-AB41-55B29CD35C88}"/>
              </a:ext>
            </a:extLst>
          </p:cNvPr>
          <p:cNvSpPr/>
          <p:nvPr userDrawn="1"/>
        </p:nvSpPr>
        <p:spPr>
          <a:xfrm>
            <a:off x="-13369" y="6178924"/>
            <a:ext cx="9144001" cy="674048"/>
          </a:xfrm>
          <a:prstGeom prst="rect">
            <a:avLst/>
          </a:prstGeom>
          <a:solidFill>
            <a:srgbClr val="003162"/>
          </a:solidFill>
          <a:ln>
            <a:solidFill>
              <a:srgbClr val="00316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67369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9" y="2"/>
            <a:ext cx="2869492" cy="23795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3368" y="6332043"/>
            <a:ext cx="1298667" cy="3968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E7AFE-FC39-4AE3-AFCD-4F392D34C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0030" y="6397756"/>
            <a:ext cx="6703357" cy="371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800" dirty="0">
                <a:solidFill>
                  <a:srgbClr val="E09E19"/>
                </a:solidFill>
                <a:latin typeface="Georgia" panose="02040502050405020303" pitchFamily="18" charset="0"/>
              </a:rPr>
              <a:t>Introduction   Template    Modeling    Application    Conclusion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2CB7F-FE08-405E-9626-7CD6DF171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7688" y="6277344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EA8EA292-10AB-4860-B06B-A3B4CF2F97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42" y="2171041"/>
            <a:ext cx="8650515" cy="14481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Update 12/10/2018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279060"/>
            <a:ext cx="6400800" cy="11135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Amanda Lewis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D4EB-D3B9-4B07-8E0D-889DE07F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Least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F776-C9A5-4D65-AFC8-E665E431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079107"/>
            <a:ext cx="8833693" cy="4277753"/>
          </a:xfrm>
        </p:spPr>
        <p:txBody>
          <a:bodyPr/>
          <a:lstStyle/>
          <a:p>
            <a:r>
              <a:rPr lang="en-US" dirty="0"/>
              <a:t>Allows for the Y uncertainties to be correlated and non-identical by using data covariance matrix </a:t>
            </a:r>
            <a:r>
              <a:rPr lang="en-US" i="1" dirty="0"/>
              <a:t>V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Gaussian Uncertainties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8002F-2478-46A6-ABD4-57128BA77E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C033B-9BEE-45F7-9891-CE3F4996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45" y="2275522"/>
            <a:ext cx="4324350" cy="6000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3A9153-6076-4FC8-A53F-83FA6236B7B2}"/>
              </a:ext>
            </a:extLst>
          </p:cNvPr>
          <p:cNvGrpSpPr/>
          <p:nvPr/>
        </p:nvGrpSpPr>
        <p:grpSpPr>
          <a:xfrm>
            <a:off x="2543175" y="3159016"/>
            <a:ext cx="4162425" cy="574808"/>
            <a:chOff x="2543175" y="3159016"/>
            <a:chExt cx="4162425" cy="5748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A56B5D-A998-45BD-ACBC-C683A323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3219474"/>
              <a:ext cx="2743200" cy="514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BD2011-0A76-4F9B-AF1D-3C199D95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3175" y="3159016"/>
              <a:ext cx="1419225" cy="55245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C3A6C3-0324-4F57-BF44-480D6637D85E}"/>
              </a:ext>
            </a:extLst>
          </p:cNvPr>
          <p:cNvCxnSpPr>
            <a:cxnSpLocks/>
          </p:cNvCxnSpPr>
          <p:nvPr/>
        </p:nvCxnSpPr>
        <p:spPr>
          <a:xfrm flipH="1" flipV="1">
            <a:off x="4404360" y="3657600"/>
            <a:ext cx="553282" cy="1115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544431-142C-4F93-B965-96E1CECEEAD3}"/>
              </a:ext>
            </a:extLst>
          </p:cNvPr>
          <p:cNvCxnSpPr>
            <a:cxnSpLocks/>
          </p:cNvCxnSpPr>
          <p:nvPr/>
        </p:nvCxnSpPr>
        <p:spPr>
          <a:xfrm flipH="1" flipV="1">
            <a:off x="5381625" y="3677139"/>
            <a:ext cx="622935" cy="75770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A8637F-5BD8-421F-BFB5-136350DE1AFF}"/>
              </a:ext>
            </a:extLst>
          </p:cNvPr>
          <p:cNvSpPr txBox="1"/>
          <p:nvPr/>
        </p:nvSpPr>
        <p:spPr>
          <a:xfrm>
            <a:off x="5516880" y="4444547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uncertainty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97098-D576-400A-B38C-252C104711B3}"/>
              </a:ext>
            </a:extLst>
          </p:cNvPr>
          <p:cNvSpPr txBox="1"/>
          <p:nvPr/>
        </p:nvSpPr>
        <p:spPr>
          <a:xfrm>
            <a:off x="4130040" y="4776231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Measure of fit</a:t>
            </a:r>
          </a:p>
        </p:txBody>
      </p:sp>
    </p:spTree>
    <p:extLst>
      <p:ext uri="{BB962C8B-B14F-4D97-AF65-F5344CB8AC3E}">
        <p14:creationId xmlns:p14="http://schemas.microsoft.com/office/powerpoint/2010/main" val="140715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6F7-8997-4370-AC0A-F84F4B96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174269"/>
            <a:ext cx="8649148" cy="571965"/>
          </a:xfrm>
        </p:spPr>
        <p:txBody>
          <a:bodyPr/>
          <a:lstStyle/>
          <a:p>
            <a:r>
              <a:rPr lang="en-US" dirty="0"/>
              <a:t>Where does Monte Carlo propagation come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3D8F4-6833-4D7A-83B9-66890D38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079107"/>
            <a:ext cx="8717727" cy="4795913"/>
          </a:xfrm>
        </p:spPr>
        <p:txBody>
          <a:bodyPr>
            <a:normAutofit/>
          </a:bodyPr>
          <a:lstStyle/>
          <a:p>
            <a:r>
              <a:rPr lang="en-US" dirty="0"/>
              <a:t>By sampling and refitting, it allows  easy propagation of non-Gaussian and correlated uncertainties – no analytic equation needed</a:t>
            </a:r>
          </a:p>
          <a:p>
            <a:r>
              <a:rPr lang="en-US" dirty="0"/>
              <a:t>Right now, Eric has this up and running, but just the second part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takes time – he does 1000 trials for every fit</a:t>
            </a:r>
          </a:p>
          <a:p>
            <a:r>
              <a:rPr lang="en-US" dirty="0"/>
              <a:t>An alternative is to use MC once to calculate the covariance matrix V, then use </a:t>
            </a:r>
            <a:r>
              <a:rPr lang="en-US" dirty="0" err="1"/>
              <a:t>scipy</a:t>
            </a:r>
            <a:r>
              <a:rPr lang="en-US" dirty="0"/>
              <a:t>, using analytical GLS equations, to do the final fit</a:t>
            </a:r>
          </a:p>
          <a:p>
            <a:pPr lvl="1"/>
            <a:r>
              <a:rPr lang="en-US" dirty="0"/>
              <a:t>Still requires gaussian errors</a:t>
            </a:r>
          </a:p>
          <a:p>
            <a:pPr lvl="1"/>
            <a:r>
              <a:rPr lang="en-US" dirty="0"/>
              <a:t>But analytical equation for V would be very difficult (and likely not solvable)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3E97-F4E3-4ABD-BFAC-E79FDC7802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8DF97F-70E7-4098-A5E2-1D1C1687B1F6}"/>
              </a:ext>
            </a:extLst>
          </p:cNvPr>
          <p:cNvGrpSpPr/>
          <p:nvPr/>
        </p:nvGrpSpPr>
        <p:grpSpPr>
          <a:xfrm>
            <a:off x="2345055" y="2412256"/>
            <a:ext cx="4162425" cy="574808"/>
            <a:chOff x="2543175" y="3159016"/>
            <a:chExt cx="4162425" cy="5748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A0042E-7F8B-466F-86B6-3474462A8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400" y="3219474"/>
              <a:ext cx="2743200" cy="514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E45E0-DE3B-483F-8326-65F4F58B7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3175" y="3159016"/>
              <a:ext cx="1419225" cy="552450"/>
            </a:xfrm>
            <a:prstGeom prst="rect">
              <a:avLst/>
            </a:prstGeom>
          </p:spPr>
        </p:pic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3336BC1D-9139-4A5C-BC85-EFA8C8CE8435}"/>
              </a:ext>
            </a:extLst>
          </p:cNvPr>
          <p:cNvSpPr/>
          <p:nvPr/>
        </p:nvSpPr>
        <p:spPr>
          <a:xfrm>
            <a:off x="4446046" y="2242448"/>
            <a:ext cx="2008094" cy="990600"/>
          </a:xfrm>
          <a:prstGeom prst="ellipse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3D0E-9CE0-4DC2-9746-532CEE54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2" y="250469"/>
            <a:ext cx="9228268" cy="571965"/>
          </a:xfrm>
        </p:spPr>
        <p:txBody>
          <a:bodyPr/>
          <a:lstStyle/>
          <a:p>
            <a:r>
              <a:rPr lang="en-US" dirty="0"/>
              <a:t>A Monte Carlo Iteration for Efficiency Calibration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653E-BC5B-47BE-BE1C-BF0A6893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079107"/>
            <a:ext cx="8656767" cy="417869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Choose source activities based on uncertainties</a:t>
            </a:r>
          </a:p>
          <a:p>
            <a:pPr marL="457200" indent="-457200">
              <a:buAutoNum type="arabicPeriod"/>
            </a:pPr>
            <a:r>
              <a:rPr lang="en-US" dirty="0"/>
              <a:t>For each source</a:t>
            </a:r>
          </a:p>
          <a:p>
            <a:pPr marL="857250" lvl="1" indent="-457200">
              <a:buAutoNum type="arabicPeriod"/>
            </a:pPr>
            <a:r>
              <a:rPr lang="en-US" dirty="0"/>
              <a:t>Choose branching ratios in a consistent manner</a:t>
            </a:r>
          </a:p>
          <a:p>
            <a:pPr marL="457200" indent="-457200">
              <a:buAutoNum type="arabicPeriod"/>
            </a:pPr>
            <a:r>
              <a:rPr lang="en-US" dirty="0"/>
              <a:t>For each data point</a:t>
            </a:r>
          </a:p>
          <a:p>
            <a:pPr marL="857250" lvl="1" indent="-457200">
              <a:buAutoNum type="arabicPeriod"/>
            </a:pPr>
            <a:r>
              <a:rPr lang="en-US" dirty="0"/>
              <a:t>Calculate counts by the initial fit of the efficiency curve</a:t>
            </a:r>
          </a:p>
          <a:p>
            <a:pPr marL="857250" lvl="1" indent="-457200">
              <a:buAutoNum type="arabicPeriod"/>
            </a:pPr>
            <a:r>
              <a:rPr lang="en-US" dirty="0"/>
              <a:t>Pick statistical uncertainty based on the counts</a:t>
            </a:r>
          </a:p>
          <a:p>
            <a:pPr marL="457200" indent="-457200">
              <a:buAutoNum type="arabicPeriod"/>
            </a:pPr>
            <a:r>
              <a:rPr lang="en-US" dirty="0"/>
              <a:t>Create matrix of counts for each gamma line, and store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Now, with a series of “observations” of the different counts, we can easily construct  a data covariance matrix, </a:t>
            </a:r>
            <a:r>
              <a:rPr lang="en-US" i="1" dirty="0"/>
              <a:t>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392FA-5A67-42A2-B624-AA70281DB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4686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BF71-90C3-4D60-AFD6-F69F1442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174269"/>
            <a:ext cx="8885298" cy="644438"/>
          </a:xfrm>
        </p:spPr>
        <p:txBody>
          <a:bodyPr>
            <a:noAutofit/>
          </a:bodyPr>
          <a:lstStyle/>
          <a:p>
            <a:r>
              <a:rPr lang="en-US" sz="3200" dirty="0" err="1"/>
              <a:t>HPGe</a:t>
            </a:r>
            <a:r>
              <a:rPr lang="en-US" sz="3200" dirty="0"/>
              <a:t> detector efficiency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DFC1-4DC7-4433-9587-2C5AFBE3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121671"/>
            <a:ext cx="8591683" cy="3790376"/>
          </a:xfrm>
        </p:spPr>
        <p:txBody>
          <a:bodyPr/>
          <a:lstStyle/>
          <a:p>
            <a:r>
              <a:rPr lang="en-US" dirty="0"/>
              <a:t>A logarithmic polynomial model is often used</a:t>
            </a:r>
          </a:p>
          <a:p>
            <a:pPr lvl="1"/>
            <a:r>
              <a:rPr lang="en-US" dirty="0"/>
              <a:t>This is a simple, linear model – easy to do regression and get uncertainties</a:t>
            </a:r>
          </a:p>
          <a:p>
            <a:pPr lvl="1"/>
            <a:r>
              <a:rPr lang="en-US" dirty="0"/>
              <a:t>But isn’t a physical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6F81C-1590-4F6D-8430-13606FD420B7}"/>
              </a:ext>
            </a:extLst>
          </p:cNvPr>
          <p:cNvSpPr txBox="1"/>
          <p:nvPr/>
        </p:nvSpPr>
        <p:spPr>
          <a:xfrm>
            <a:off x="8623883" y="6283621"/>
            <a:ext cx="52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4C74F-F7BD-4E21-A0D1-CC51CEA4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42" y="2190281"/>
            <a:ext cx="4961946" cy="3790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4A1A9A-6F0C-4762-80C9-C25D54367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64" y="3287310"/>
            <a:ext cx="3214885" cy="7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5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2F76-28E7-4E09-B9AB-4B87605A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1" y="174269"/>
            <a:ext cx="8533253" cy="571965"/>
          </a:xfrm>
        </p:spPr>
        <p:txBody>
          <a:bodyPr/>
          <a:lstStyle/>
          <a:p>
            <a:r>
              <a:rPr lang="en-US" dirty="0"/>
              <a:t>A physically-informed model would be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9A7A-A38C-486D-90DC-F4D61260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is still simple, but is derived from physics</a:t>
            </a:r>
          </a:p>
          <a:p>
            <a:pPr lvl="1"/>
            <a:r>
              <a:rPr lang="en-US" sz="1600" dirty="0"/>
              <a:t>Based on Gallagher, W. J., &amp; </a:t>
            </a:r>
            <a:r>
              <a:rPr lang="en-US" sz="1600" dirty="0" err="1"/>
              <a:t>Cipolla</a:t>
            </a:r>
            <a:r>
              <a:rPr lang="en-US" sz="1600" dirty="0"/>
              <a:t>, S. J. (1974). A model-based efficiency calibration of a Si(Li) detector in the energy region from 3 to 140 keV. </a:t>
            </a:r>
            <a:r>
              <a:rPr lang="en-US" sz="1600" i="1" dirty="0"/>
              <a:t>Nuclear Instruments and Methods</a:t>
            </a:r>
            <a:r>
              <a:rPr lang="en-US" sz="1600" dirty="0"/>
              <a:t>, </a:t>
            </a:r>
            <a:r>
              <a:rPr lang="en-US" sz="1600" i="1" dirty="0"/>
              <a:t>122</a:t>
            </a:r>
            <a:r>
              <a:rPr lang="en-US" sz="1600" dirty="0"/>
              <a:t>, 405–414. https://doi.org/10.1016/0029-554X(74)90508-4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71033-92BB-46E6-9057-47589307B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D64A62-5716-4EFF-9601-BF08A237BD0F}"/>
              </a:ext>
            </a:extLst>
          </p:cNvPr>
          <p:cNvGrpSpPr/>
          <p:nvPr/>
        </p:nvGrpSpPr>
        <p:grpSpPr>
          <a:xfrm>
            <a:off x="0" y="3143776"/>
            <a:ext cx="4712147" cy="2102008"/>
            <a:chOff x="1679944" y="3018942"/>
            <a:chExt cx="4712147" cy="21020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A7DF98-E0C5-4FEB-A354-0A26C7119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185" y="3662693"/>
              <a:ext cx="4693906" cy="59986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C3E5A9-D7E2-4B9E-BDB3-6CFF2323F0D5}"/>
                </a:ext>
              </a:extLst>
            </p:cNvPr>
            <p:cNvCxnSpPr>
              <a:cxnSpLocks/>
            </p:cNvCxnSpPr>
            <p:nvPr/>
          </p:nvCxnSpPr>
          <p:spPr>
            <a:xfrm>
              <a:off x="2519916" y="3388465"/>
              <a:ext cx="499731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06DE04-44D9-4B45-A67C-95885D50C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9647" y="4026864"/>
              <a:ext cx="347331" cy="471377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4757A7-71DB-4266-8207-207D371016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9659" y="4188348"/>
              <a:ext cx="396300" cy="384098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FCA438-A399-47FB-B52F-A803740997BB}"/>
                </a:ext>
              </a:extLst>
            </p:cNvPr>
            <p:cNvSpPr txBox="1"/>
            <p:nvPr/>
          </p:nvSpPr>
          <p:spPr>
            <a:xfrm>
              <a:off x="1679944" y="3018942"/>
              <a:ext cx="1658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Geometric eff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109FD5-9C5D-4224-A746-66837D5BED0D}"/>
                </a:ext>
              </a:extLst>
            </p:cNvPr>
            <p:cNvSpPr txBox="1"/>
            <p:nvPr/>
          </p:nvSpPr>
          <p:spPr>
            <a:xfrm>
              <a:off x="2190307" y="4565070"/>
              <a:ext cx="1658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Prob of getting through dead layer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3BDE04-1F4F-49CD-B3DA-BF80070A31AF}"/>
                </a:ext>
              </a:extLst>
            </p:cNvPr>
            <p:cNvSpPr txBox="1"/>
            <p:nvPr/>
          </p:nvSpPr>
          <p:spPr>
            <a:xfrm>
              <a:off x="4733412" y="4597730"/>
              <a:ext cx="16586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Prob of interacting in detector volume 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7C2EC50-FAE6-4BCB-B0A2-6A7ECBFB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47" y="2271384"/>
            <a:ext cx="4253725" cy="32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68DB-103D-4633-9567-9A22078A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206168"/>
            <a:ext cx="7766050" cy="571965"/>
          </a:xfrm>
        </p:spPr>
        <p:txBody>
          <a:bodyPr/>
          <a:lstStyle/>
          <a:p>
            <a:r>
              <a:rPr lang="en-US" dirty="0"/>
              <a:t>Eric showed that the curves based on these two models are different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0C4B6-E712-43E5-85FA-F4C558EE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D0F5D-59E8-49B7-90E3-697563FC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69" y="1084516"/>
            <a:ext cx="6583693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FE9C-A08C-4AD0-ABA6-239458FE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53" y="302816"/>
            <a:ext cx="8833694" cy="571965"/>
          </a:xfrm>
        </p:spPr>
        <p:txBody>
          <a:bodyPr/>
          <a:lstStyle/>
          <a:p>
            <a:r>
              <a:rPr lang="en-US" dirty="0"/>
              <a:t>Predicted residual analysis shows that beyond different, the physical model  is more stable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84CC1-9F65-431B-831A-0AE6D4573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3B917-ECB6-4F19-9CFA-80D85B3D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" y="1787945"/>
            <a:ext cx="4552340" cy="3477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8E1B2-1E51-4AA0-8882-3F36DFC7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67" y="1787945"/>
            <a:ext cx="4552340" cy="34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1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E93B-88B8-47CF-82D2-A231AB83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on efficiency calibration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7625-6CEB-4917-B87C-606C72BDD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gamma lines (sit and take data for longer)</a:t>
            </a:r>
          </a:p>
          <a:p>
            <a:pPr lvl="1"/>
            <a:r>
              <a:rPr lang="en-US" dirty="0"/>
              <a:t>See how many data points the log poly form needs to be as stable</a:t>
            </a:r>
          </a:p>
          <a:p>
            <a:pPr lvl="1"/>
            <a:r>
              <a:rPr lang="en-US" dirty="0"/>
              <a:t>See if it will ever not peak at a data point</a:t>
            </a:r>
          </a:p>
          <a:p>
            <a:endParaRPr lang="en-US" dirty="0"/>
          </a:p>
          <a:p>
            <a:r>
              <a:rPr lang="en-US" dirty="0"/>
              <a:t>Do a better job of uncertainty propagation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05AB1-18B7-45D2-BACE-A247E275D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276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DD56-5D38-4EBA-9785-AEBB9465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1" y="174269"/>
            <a:ext cx="8969189" cy="686968"/>
          </a:xfrm>
        </p:spPr>
        <p:txBody>
          <a:bodyPr/>
          <a:lstStyle/>
          <a:p>
            <a:r>
              <a:rPr lang="en-US" dirty="0"/>
              <a:t>The assumptions behind uncertainty 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1E0A-C3E0-4417-A059-AEDC9C33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3" y="1079107"/>
            <a:ext cx="7740650" cy="4577414"/>
          </a:xfrm>
        </p:spPr>
        <p:txBody>
          <a:bodyPr/>
          <a:lstStyle/>
          <a:p>
            <a:r>
              <a:rPr lang="en-US" dirty="0"/>
              <a:t>The Knoll uncertainty propagation equation for </a:t>
            </a:r>
            <a:r>
              <a:rPr lang="en-US" b="1" dirty="0"/>
              <a:t>uncorrelated </a:t>
            </a:r>
            <a:r>
              <a:rPr lang="en-US" dirty="0"/>
              <a:t>uncertainties comes from a Taylor expansion of function </a:t>
            </a:r>
            <a:r>
              <a:rPr lang="en-US" i="1" dirty="0"/>
              <a:t>u</a:t>
            </a:r>
            <a:r>
              <a:rPr lang="en-US" dirty="0"/>
              <a:t> – so all of the assumptions that requires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Small uncertainties</a:t>
            </a:r>
          </a:p>
          <a:p>
            <a:pPr lvl="1"/>
            <a:r>
              <a:rPr lang="en-US" dirty="0"/>
              <a:t>Function is linear in the variables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BED23-678B-4160-8989-AA7906B7F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1C287-1EA2-43FA-A002-AF5B501D0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40" y="2461818"/>
            <a:ext cx="3088195" cy="9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2D55-0FA6-4480-96BF-8C1CDCEA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1" y="174269"/>
            <a:ext cx="8533253" cy="571965"/>
          </a:xfrm>
        </p:spPr>
        <p:txBody>
          <a:bodyPr/>
          <a:lstStyle/>
          <a:p>
            <a:r>
              <a:rPr lang="en-US" dirty="0"/>
              <a:t>The sandwich formula allows for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C26F-B3B4-471C-ACF2-B4DBA121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3" y="1079107"/>
            <a:ext cx="7740650" cy="2865572"/>
          </a:xfrm>
        </p:spPr>
        <p:txBody>
          <a:bodyPr>
            <a:normAutofit/>
          </a:bodyPr>
          <a:lstStyle/>
          <a:p>
            <a:r>
              <a:rPr lang="en-US" dirty="0"/>
              <a:t>Accounting for correlations: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expands out to: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DE1D6-B903-4A1C-9AE6-E5B6C23B9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A7AA7-0298-45E0-A774-C1FE4B60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51" y="1706310"/>
            <a:ext cx="4390648" cy="810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1C96E-24F0-420F-A2E7-0E169675E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9" y="4027045"/>
            <a:ext cx="7475002" cy="88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7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4529-1AFE-449D-A858-46C34FD7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174269"/>
            <a:ext cx="8597048" cy="740131"/>
          </a:xfrm>
        </p:spPr>
        <p:txBody>
          <a:bodyPr/>
          <a:lstStyle/>
          <a:p>
            <a:r>
              <a:rPr lang="en-US" dirty="0"/>
              <a:t>The uncertainties in linear regression are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90D1-C3A5-4A9B-888B-F687C961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079107"/>
            <a:ext cx="8597047" cy="5052186"/>
          </a:xfrm>
        </p:spPr>
        <p:txBody>
          <a:bodyPr>
            <a:normAutofit/>
          </a:bodyPr>
          <a:lstStyle/>
          <a:p>
            <a:r>
              <a:rPr lang="en-US" dirty="0"/>
              <a:t>They are analytically derived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Assumptions behind this:</a:t>
            </a:r>
          </a:p>
          <a:p>
            <a:pPr lvl="1"/>
            <a:r>
              <a:rPr lang="en-US" dirty="0"/>
              <a:t>Gaussian, uncorrelated uncertainties</a:t>
            </a:r>
          </a:p>
          <a:p>
            <a:pPr lvl="1"/>
            <a:r>
              <a:rPr lang="en-US" dirty="0"/>
              <a:t>All Y’s come from the same distribution with common variance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1E48E-78E5-4DF4-B106-6A7A7C292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EFAA2-AB97-4335-A6B2-76CCE7A5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46" y="1918692"/>
            <a:ext cx="1684307" cy="307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7AEE0-AE5A-44C2-86CD-ED59906E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115" y="2571013"/>
            <a:ext cx="2611770" cy="390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95BF34-D2B2-45BB-BE8D-58FAD1A5E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963" y="4010940"/>
            <a:ext cx="5902071" cy="442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34D6BF-E94C-40E5-8607-0100B274C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05" y="3307233"/>
            <a:ext cx="3800590" cy="5188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CD7DBA5-4EF2-4585-B1B7-AE5CD8EB52B6}"/>
              </a:ext>
            </a:extLst>
          </p:cNvPr>
          <p:cNvSpPr/>
          <p:nvPr/>
        </p:nvSpPr>
        <p:spPr>
          <a:xfrm>
            <a:off x="6248400" y="3886200"/>
            <a:ext cx="1432560" cy="6477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153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point_template.pptx" id="{1F7CC541-3387-4B33-AB02-6389E4FD32C5}" vid="{04865BFA-4811-4430-9B49-587A0C87CF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168</TotalTime>
  <Words>502</Words>
  <Application>Microsoft Office PowerPoint</Application>
  <PresentationFormat>On-screen Show (4:3)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Lucida Grande</vt:lpstr>
      <vt:lpstr>Custom Design</vt:lpstr>
      <vt:lpstr>Update 12/10/2018</vt:lpstr>
      <vt:lpstr>HPGe detector efficiency calibration</vt:lpstr>
      <vt:lpstr>A physically-informed model would be better</vt:lpstr>
      <vt:lpstr>Eric showed that the curves based on these two models are different</vt:lpstr>
      <vt:lpstr>Predicted residual analysis shows that beyond different, the physical model  is more stable</vt:lpstr>
      <vt:lpstr>Future work on efficiency calibration </vt:lpstr>
      <vt:lpstr>The assumptions behind uncertainty propagation </vt:lpstr>
      <vt:lpstr>The sandwich formula allows for correlations</vt:lpstr>
      <vt:lpstr>The uncertainties in linear regression are different</vt:lpstr>
      <vt:lpstr>Generalized Least Squares</vt:lpstr>
      <vt:lpstr>Where does Monte Carlo propagation come in?</vt:lpstr>
      <vt:lpstr>A Monte Carlo Iteration for Efficiency Calibration covariance matrix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Amanda Lewis</dc:creator>
  <cp:lastModifiedBy>Amanda Lewis</cp:lastModifiedBy>
  <cp:revision>22</cp:revision>
  <dcterms:created xsi:type="dcterms:W3CDTF">2018-12-10T18:12:01Z</dcterms:created>
  <dcterms:modified xsi:type="dcterms:W3CDTF">2018-12-10T21:00:43Z</dcterms:modified>
</cp:coreProperties>
</file>