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81" r:id="rId7"/>
    <p:sldId id="270" r:id="rId8"/>
    <p:sldId id="273" r:id="rId9"/>
    <p:sldId id="263" r:id="rId10"/>
    <p:sldId id="274" r:id="rId11"/>
    <p:sldId id="277" r:id="rId12"/>
    <p:sldId id="282" r:id="rId13"/>
    <p:sldId id="283" r:id="rId14"/>
    <p:sldId id="265" r:id="rId15"/>
    <p:sldId id="266" r:id="rId16"/>
    <p:sldId id="280" r:id="rId17"/>
  </p:sldIdLst>
  <p:sldSz cx="9144000" cy="5143500" type="screen16x9"/>
  <p:notesSz cx="6858000" cy="9144000"/>
  <p:embeddedFontLst>
    <p:embeddedFont>
      <p:font typeface="Economica" panose="020B0604020202020204" charset="0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Средний стиль 1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48213516-1ED1-2BA0-4CC5-FB7148D5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6C3FDA0F-AC58-62DE-663E-2F0422FEB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C98F413F-3E74-131B-89A9-051AEBA85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2563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6A01EB0A-A86A-889E-0B51-02411EE14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42E37C74-7C37-FBF3-BBE6-0C41BD090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B6FBF06F-646F-6146-01F4-77A4ACAAC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98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87216594-E8B3-D0F8-9AFB-B1B1F6071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21CA6DE2-636C-AF1E-6381-3579526FA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14EA221F-DA4B-10DC-603E-FC07387BCC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540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7D6E8F93-E8BB-0774-0E5F-0D6B94F14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24CE3F70-0114-C2CA-4037-1EEB6858DB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513BB599-3348-B379-BB07-7CC6B07CEF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4674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E0BC7EB3-99EC-6A27-B098-2951ABE8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66F7C181-2D12-695E-1D86-16A612D561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E39F959E-A555-F0EA-F253-FF05516E7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0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A67EA686-DDA3-17EC-88AA-0CA68BD20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090C3D81-CF82-960F-7530-8B2C5151D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C61561DD-34DB-D8B5-FC1A-F4B85756B3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8333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5A382B7-6273-6A15-8673-FBAFAED7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E8921B7A-13C4-0859-1B40-4B96B92CF3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976B17D9-569D-8B18-9093-70E9F7BB3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767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8A8CF4D-CE84-BF31-8114-C21FAE6E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6A590248-D8AD-FCDA-C09A-EB6F6C8749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CFE8FC46-4C23-786A-FF09-8CAA8FFB9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30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02567"/>
            <a:ext cx="3772967" cy="1966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Дослідження методів </a:t>
            </a:r>
            <a:r>
              <a:rPr lang="uk-UA" sz="2400" dirty="0"/>
              <a:t>ієрархії моделі знань предметної області</a:t>
            </a:r>
            <a:endParaRPr lang="ru-RU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10389" y="3707487"/>
            <a:ext cx="4808823" cy="1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ст. гр. ІПЗзм-23-1 Заговора А.Ю.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к.т.н, доцент каф. ПІ Назаров О.С.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23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1AA0EE2-5454-956B-2142-0A22808A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3E9B68AC-4F97-AB71-07C0-0EFECED5D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8614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Набір тестових сценаріїв експрименту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492E7753-F222-6553-DC57-B55E984739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18C10-A266-F495-1296-5195E9ADCC2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9DF4763-974A-B7A9-5683-7C50F6D5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527" y="942765"/>
            <a:ext cx="761773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None/>
            </a:pPr>
            <a:r>
              <a:rPr lang="uk-UA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Сценарій 1. Просте рішення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3 критерії, 3 альтернативи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Відсутність залежностей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ANP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Мета: перевірка коректності обчислень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None/>
            </a:pPr>
            <a:r>
              <a:rPr lang="uk-UA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Сценарій 2. Складне рішення з залежностями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5 критеріїв, 4 альтернативи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Враховано зв’язки між критеріями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Мета: дослідити вплив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ANP-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залежностей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None/>
            </a:pPr>
            <a:r>
              <a:rPr lang="uk-UA" sz="1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Сценарій 3. Неузгоджене введення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4 критерії, 3 альтернативи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Навмисні логічні суперечності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Мета: перевірка стійкості до логічних суперечностей</a:t>
            </a:r>
          </a:p>
        </p:txBody>
      </p:sp>
    </p:spTree>
    <p:extLst>
      <p:ext uri="{BB962C8B-B14F-4D97-AF65-F5344CB8AC3E}">
        <p14:creationId xmlns:p14="http://schemas.microsoft.com/office/powerpoint/2010/main" val="222560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E8E65D9-EA83-F4C8-A368-101C53B6A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ED2D917D-2E8C-9CB8-887C-99A19D257C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857" y="-12622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– сценарій 1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8035A5E-200C-866C-1CF5-6137C2539E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1244A-9275-3D2D-5A4A-4325CC3C127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5EC57D-F538-73F5-AB23-F71EDF41D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915" y="768118"/>
            <a:ext cx="4833166" cy="224359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AB159C0-D238-0877-082C-3DAAA0E542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616" y="2632426"/>
            <a:ext cx="5225997" cy="21278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89241A-FFD5-92BF-1D33-258B62EAB7F8}"/>
              </a:ext>
            </a:extLst>
          </p:cNvPr>
          <p:cNvSpPr txBox="1"/>
          <p:nvPr/>
        </p:nvSpPr>
        <p:spPr>
          <a:xfrm>
            <a:off x="5323306" y="1003898"/>
            <a:ext cx="335318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uk-UA" dirty="0"/>
              <a:t>Обидва методи показали майже однакові пріоритети з мінімальною  похибкою у розрахунках, що свідчить про коректність обчислень.</a:t>
            </a:r>
          </a:p>
        </p:txBody>
      </p:sp>
    </p:spTree>
    <p:extLst>
      <p:ext uri="{BB962C8B-B14F-4D97-AF65-F5344CB8AC3E}">
        <p14:creationId xmlns:p14="http://schemas.microsoft.com/office/powerpoint/2010/main" val="2189267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2F2787F5-6B23-ADDE-B681-FF599D5C2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32961A49-EF6F-9A9D-A0E4-80A0F80251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857" y="-12622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– сценарій 2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1C3EF858-CE3B-3981-9F7E-46078D6A44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877314-9774-5010-D0B4-7BD9B731BF8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D5BACC-6D4B-A506-99AC-CCDAB3829BA7}"/>
              </a:ext>
            </a:extLst>
          </p:cNvPr>
          <p:cNvSpPr txBox="1"/>
          <p:nvPr/>
        </p:nvSpPr>
        <p:spPr>
          <a:xfrm>
            <a:off x="5422324" y="973252"/>
            <a:ext cx="349794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ANP показав високу чутливість до залежностей і визначив явного лідера</a:t>
            </a:r>
            <a:r>
              <a:rPr lang="uk-UA" dirty="0"/>
              <a:t>.</a:t>
            </a:r>
            <a:r>
              <a:rPr lang="uk-UA" sz="1400" dirty="0"/>
              <a:t> </a:t>
            </a:r>
            <a:r>
              <a:rPr lang="en-US" sz="1400" dirty="0"/>
              <a:t>AHP </a:t>
            </a:r>
            <a:r>
              <a:rPr lang="uk-UA" sz="1400" dirty="0"/>
              <a:t>зберіг жорстку ієрархію.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A68B2E4-734E-A042-B651-B2C6A0D8C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57" y="753197"/>
            <a:ext cx="4657045" cy="21480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F743752-F4EE-5B14-2972-01D9CE3B4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7786" y="2502320"/>
            <a:ext cx="5050454" cy="21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144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A1CB6CDE-5586-B45F-4089-88E49558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58678F92-5CF6-B507-1A98-9E2251453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2857" y="-12622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– сценарій 3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32A7BFCC-8523-6EA3-874C-6B5C353A1F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2CAC2-47D9-5133-84DD-0D8E69E6A64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5686E-F3F3-9622-DF28-1C5F380CE367}"/>
              </a:ext>
            </a:extLst>
          </p:cNvPr>
          <p:cNvSpPr txBox="1"/>
          <p:nvPr/>
        </p:nvSpPr>
        <p:spPr>
          <a:xfrm>
            <a:off x="5265784" y="1010774"/>
            <a:ext cx="35124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Незважаючи на невисоку узгодженість введених даних, обидва підходи дозволили виявити сталого </a:t>
            </a:r>
            <a:r>
              <a:rPr lang="ru-RU" sz="1400" dirty="0"/>
              <a:t>лідера.</a:t>
            </a:r>
            <a:endParaRPr lang="uk-UA" sz="1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FDC2C6-0676-38A9-CAC0-C678D3A8E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90" y="827313"/>
            <a:ext cx="4847042" cy="218983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A12305-531F-F453-B814-EAE8E2C4D4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1198" y="2645767"/>
            <a:ext cx="4847042" cy="20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55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/>
            <a:r>
              <a:rPr lang="ru-RU" sz="1600" dirty="0"/>
              <a:t>Обидва методи дають схожі результати у простих структурах без залежностей, що свідчить про їхню базову коректність та узгодженість. </a:t>
            </a:r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ANP чутливий до залежностей між критеріями, здатен адаптувати розподіл ваг і краще відображає складні зв’язки у предметній області. </a:t>
            </a:r>
          </a:p>
          <a:p>
            <a:pPr algn="just"/>
            <a:endParaRPr lang="ru-RU" sz="1600" dirty="0"/>
          </a:p>
          <a:p>
            <a:pPr algn="just"/>
            <a:r>
              <a:rPr lang="en-US" sz="1600" dirty="0"/>
              <a:t>AHP </a:t>
            </a:r>
            <a:r>
              <a:rPr lang="uk-UA" sz="1600" dirty="0"/>
              <a:t>зберігає фіксовану ієрархію, що може бути обмеженням у задачах із взаємозалежними критеріями. </a:t>
            </a:r>
          </a:p>
          <a:p>
            <a:pPr algn="just"/>
            <a:endParaRPr lang="uk-UA" sz="1600" dirty="0"/>
          </a:p>
          <a:p>
            <a:pPr algn="just"/>
            <a:r>
              <a:rPr lang="ru-RU" sz="1600" dirty="0"/>
              <a:t>Обидва методи забезпечили стабільний вибір лідера, навіть за умов логічних суперечностей у введених даних.</a:t>
            </a:r>
          </a:p>
          <a:p>
            <a:pPr algn="just">
              <a:buNone/>
            </a:pPr>
            <a:endParaRPr lang="ru-RU" sz="1600" dirty="0"/>
          </a:p>
          <a:p>
            <a:pPr algn="just">
              <a:buNone/>
            </a:pPr>
            <a:endParaRPr lang="uk-UA" sz="1600" dirty="0"/>
          </a:p>
          <a:p>
            <a:pPr marL="114300" indent="0" algn="just">
              <a:buNone/>
            </a:pPr>
            <a:endParaRPr lang="en-US" sz="16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545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2015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Стаття “</a:t>
            </a:r>
            <a:r>
              <a:rPr lang="ru-RU" sz="14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Концептуальне моделювання та формалізація ієрархічних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знань для систем підтримки прийняття рішень</a:t>
            </a:r>
            <a:r>
              <a:rPr lang="uk-UA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опублікована в матеріалах конференції 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Інформаційні системи та технології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ІСТ-2024</a:t>
            </a: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”.</a:t>
            </a: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174AC6C1-D6AA-8E29-C6B5-71ED4100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8293295-4B6E-3ABB-B519-030067FF5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BFC52775-02DA-56C8-3DCF-400F836AB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47600"/>
            <a:ext cx="8520600" cy="3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algn="just">
              <a:buNone/>
            </a:pPr>
            <a:r>
              <a:rPr lang="uk-UA" sz="1600" b="1" dirty="0"/>
              <a:t>В результаті роботи: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Проведено теоретичний аналіз методів AHP та ANP.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Розроблено веб-застосунок для моделювання знань у сфері вибору IT-спеціальності.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Проведено серію експериментів, що дозволили порівняти методи.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uk-UA" sz="1600" dirty="0"/>
          </a:p>
          <a:p>
            <a:pPr marL="114300" indent="0" algn="just">
              <a:buNone/>
            </a:pPr>
            <a:r>
              <a:rPr lang="uk-UA" sz="1600" dirty="0"/>
              <a:t> </a:t>
            </a:r>
            <a:r>
              <a:rPr lang="uk-UA" sz="1600" b="1" dirty="0"/>
              <a:t>Можливий розвиток досліджень: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Залучення інших методів прийняття рішень.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Спрощення введення даних за допомогою автоматичного збору інформації.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Поєднання ANP з елементами штучного інтелекту або машинного навчання.</a:t>
            </a:r>
            <a:endParaRPr lang="uk-UA" sz="16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659E25C-842B-2664-4DBF-C69C1A1250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A513C-1AEC-3E5D-3DF3-B977D9EFF4C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238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0418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 dirty="0"/>
              <a:t>Актуальність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Зростання обсягів даних потребує ефективної організації знань.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600" dirty="0"/>
              <a:t>Ієрархічні моделі знань ключові для систем підтримки прийняття рішень.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ru-RU" sz="1600" dirty="0"/>
              <a:t>Методи </a:t>
            </a:r>
            <a:r>
              <a:rPr lang="en-US" sz="1600" dirty="0"/>
              <a:t>AHP</a:t>
            </a:r>
            <a:r>
              <a:rPr lang="ru-RU" sz="1600" dirty="0"/>
              <a:t> (метод аналітичної ієрархії)</a:t>
            </a:r>
            <a:r>
              <a:rPr lang="en-US" sz="1600" dirty="0"/>
              <a:t> </a:t>
            </a:r>
            <a:r>
              <a:rPr lang="ru-RU" sz="1600" dirty="0"/>
              <a:t>та </a:t>
            </a:r>
            <a:r>
              <a:rPr lang="en-US" sz="1600" dirty="0"/>
              <a:t>ANP</a:t>
            </a:r>
            <a:r>
              <a:rPr lang="ru-RU" sz="1600" dirty="0"/>
              <a:t> (метод аналітичної мереж</a:t>
            </a:r>
            <a:r>
              <a:rPr lang="uk-UA" sz="1600" dirty="0"/>
              <a:t>і</a:t>
            </a:r>
            <a:r>
              <a:rPr lang="ru-RU" sz="1600" dirty="0"/>
              <a:t>)</a:t>
            </a:r>
            <a:r>
              <a:rPr lang="en-US" sz="1600" dirty="0"/>
              <a:t> </a:t>
            </a:r>
            <a:r>
              <a:rPr lang="ru-RU" sz="1600" dirty="0"/>
              <a:t>широко застосовуються, але потребують порівняльного аналізу.</a:t>
            </a:r>
          </a:p>
          <a:p>
            <a:pPr algn="just" rtl="0">
              <a:buFont typeface="Arial" panose="020B0604020202020204" pitchFamily="34" charset="0"/>
              <a:buChar char="•"/>
            </a:pPr>
            <a:endParaRPr lang="ru-RU" sz="1600" dirty="0"/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Напрям дослідження 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Дослідження методів ієрархічного моделювання знань (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AHP, ANP)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для вибору оптимальних рішень.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endParaRPr lang="ru-RU" sz="1600" dirty="0">
              <a:latin typeface="Economica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Об’єкт дослідження</a:t>
            </a:r>
          </a:p>
          <a:p>
            <a:pPr marL="457200" marR="0" lvl="0" indent="-34290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Методи побудови ієрархічних моделей знань у предметній області "Вибір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IT </a:t>
            </a:r>
            <a:r>
              <a:rPr kumimoji="0" lang="ru-RU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спеціальності".</a:t>
            </a:r>
            <a:endParaRPr lang="ru-RU" sz="160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2119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</a:t>
            </a:r>
            <a:r>
              <a:rPr lang="en-US" sz="3200" dirty="0"/>
              <a:t> (</a:t>
            </a:r>
            <a:r>
              <a:rPr lang="uk-UA" sz="3200" dirty="0"/>
              <a:t>аналоги)</a:t>
            </a:r>
            <a:r>
              <a:rPr lang="uk" sz="3200" dirty="0"/>
              <a:t>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939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/>
              <a:t>Існуючі рішення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Expert Choice (AHP) </a:t>
            </a:r>
            <a:endParaRPr lang="uk-UA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SuperDecisions (ANP)</a:t>
            </a:r>
            <a:endParaRPr lang="uk-UA" sz="1800" dirty="0"/>
          </a:p>
          <a:p>
            <a:pPr marL="114300" indent="0" algn="just">
              <a:buNone/>
            </a:pPr>
            <a:endParaRPr lang="ru-RU" sz="1800" dirty="0"/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Потенційні проблеми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sz="1800" dirty="0"/>
              <a:t>Обмежена гнучкість.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sz="1800" dirty="0"/>
              <a:t>Недостатнє порівняння </a:t>
            </a:r>
            <a:r>
              <a:rPr lang="en-US" sz="1800" dirty="0"/>
              <a:t>AHP </a:t>
            </a:r>
            <a:r>
              <a:rPr lang="uk-UA" sz="1800" dirty="0"/>
              <a:t>та </a:t>
            </a:r>
            <a:r>
              <a:rPr lang="en-US" sz="1800" dirty="0"/>
              <a:t>ANP </a:t>
            </a:r>
            <a:r>
              <a:rPr lang="uk-UA" sz="1800" dirty="0"/>
              <a:t>у єдиній платформі.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sz="1800" dirty="0"/>
              <a:t>Відсутність універсальних рішень для кастомізації під предметні області.</a:t>
            </a: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473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99666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just">
              <a:buNone/>
            </a:pPr>
            <a:r>
              <a:rPr lang="uk-UA" b="1" dirty="0"/>
              <a:t>Формулювання задачі</a:t>
            </a:r>
            <a:r>
              <a:rPr lang="ru-RU" sz="1800" b="1" dirty="0"/>
              <a:t> 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ru-RU" dirty="0"/>
              <a:t>Провести теоретичне дослідження особливостей методів AHP та ANP.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dirty="0"/>
              <a:t>Створити веб-застосунок для реалізації моделей знань у предметній області "Вибір </a:t>
            </a:r>
            <a:r>
              <a:rPr lang="en-US" dirty="0"/>
              <a:t>IT </a:t>
            </a:r>
            <a:r>
              <a:rPr lang="uk-UA" dirty="0"/>
              <a:t>спеціальності".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ru-RU" dirty="0"/>
              <a:t>Провести практичне експериментальне дослідження </a:t>
            </a:r>
            <a:r>
              <a:rPr lang="uk-UA" dirty="0"/>
              <a:t>для</a:t>
            </a:r>
            <a:r>
              <a:rPr lang="ru-RU" dirty="0"/>
              <a:t> порівняння методів AHP та ANP.</a:t>
            </a:r>
          </a:p>
          <a:p>
            <a:pPr algn="just" rtl="0">
              <a:buFont typeface="Arial" panose="020B0604020202020204" pitchFamily="34" charset="0"/>
              <a:buChar char="•"/>
            </a:pPr>
            <a:endParaRPr lang="ru-RU" sz="1800" dirty="0"/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None/>
              <a:tabLst/>
              <a:defRPr/>
            </a:pPr>
            <a:r>
              <a:rPr kumimoji="0" lang="ru-RU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Очікувані результати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dirty="0"/>
              <a:t>Програмне забезпечення із підтримкою </a:t>
            </a:r>
            <a:r>
              <a:rPr lang="en-US" dirty="0"/>
              <a:t>AHP </a:t>
            </a:r>
            <a:r>
              <a:rPr lang="uk-UA" dirty="0"/>
              <a:t>і </a:t>
            </a:r>
            <a:r>
              <a:rPr lang="en-US" dirty="0"/>
              <a:t>ANP </a:t>
            </a:r>
            <a:r>
              <a:rPr lang="uk-UA" dirty="0"/>
              <a:t>для оцінки критеріїв і альтернатив.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uk-UA" dirty="0"/>
              <a:t>Візуалізація результатів (матриці, гістограми) для порівняння методів.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75884" y="994708"/>
            <a:ext cx="8599191" cy="3364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114300" indent="0" algn="just" rtl="0">
              <a:buNone/>
            </a:pPr>
            <a:r>
              <a:rPr lang="ru-RU" sz="1600" dirty="0"/>
              <a:t>У дослідженні застосовано експериментально-порівняльний підхід, що передбачає аналіз особливостей і поведінки методів AHP та ANP у процесі моделювання знань.</a:t>
            </a:r>
          </a:p>
          <a:p>
            <a:pPr marL="114300" indent="0" algn="just" rtl="0">
              <a:buNone/>
            </a:pPr>
            <a:endParaRPr lang="ru-RU" sz="1600" dirty="0"/>
          </a:p>
          <a:p>
            <a:pPr algn="just">
              <a:buNone/>
            </a:pPr>
            <a:r>
              <a:rPr lang="uk-UA" sz="1600" b="1" dirty="0"/>
              <a:t>Основні кроки: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Побудова моделей для обох методів на основі парних порівнянь критеріїв та альтернатив.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Використання створеного веб-застосунку для імітації сценаріїв прийняття рішень.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Розрахунок ваг, індексів узгодженості (</a:t>
            </a:r>
            <a:r>
              <a:rPr lang="en-US" sz="1600" dirty="0"/>
              <a:t>CI, CR) </a:t>
            </a:r>
            <a:r>
              <a:rPr lang="uk-UA" sz="1600" dirty="0"/>
              <a:t>та підсумкових пріоритетів.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Візуальне представлення результатів.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Порівняння методів за ключовими параметрами: узгодженість, чутливість до змін, час обчислювальння.</a:t>
            </a:r>
            <a:endParaRPr lang="ru-RU" sz="1600" dirty="0"/>
          </a:p>
          <a:p>
            <a:pPr marL="114300" indent="0" algn="just" rtl="0">
              <a:buNone/>
            </a:pPr>
            <a:endParaRPr lang="ru-RU" sz="1600" dirty="0"/>
          </a:p>
          <a:p>
            <a:pPr marL="114300" indent="0" algn="just" rtl="0">
              <a:buNone/>
            </a:pPr>
            <a:endParaRPr lang="uk-UA" sz="16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EFD5102-46DD-D6E6-F4DB-16909C6C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E5FDDDBF-DA89-D94B-32EE-EA235EEBD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Схематичне представлення методів </a:t>
            </a:r>
            <a:r>
              <a:rPr lang="en-US" sz="3200" dirty="0"/>
              <a:t>AHP </a:t>
            </a:r>
            <a:r>
              <a:rPr lang="uk-UA" sz="3200" dirty="0"/>
              <a:t>та </a:t>
            </a:r>
            <a:r>
              <a:rPr lang="en-US" sz="3200" dirty="0"/>
              <a:t>ANP</a:t>
            </a:r>
            <a:r>
              <a:rPr lang="uk" sz="3200" dirty="0"/>
              <a:t> </a:t>
            </a:r>
            <a:endParaRPr sz="3200" dirty="0"/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9722EB39-D7C6-F28B-7A69-3FFF3E1D709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A775F6-69DA-ED86-9953-3C504596C67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B67E26-2BD3-5D29-A12F-514A6B276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01" y="1066801"/>
            <a:ext cx="3936975" cy="2237792"/>
          </a:xfrm>
          <a:prstGeom prst="rect">
            <a:avLst/>
          </a:prstGeom>
        </p:spPr>
      </p:pic>
      <p:pic>
        <p:nvPicPr>
          <p:cNvPr id="7" name="Рисунок 6" descr="Изображение выглядит как диаграмма, круг, линия,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9357FC5-7859-1862-6E9D-FF1CF016D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6054" y="1066801"/>
            <a:ext cx="3774004" cy="23314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3EA8B-9018-F054-D9AC-3E1D591518FB}"/>
              </a:ext>
            </a:extLst>
          </p:cNvPr>
          <p:cNvSpPr txBox="1"/>
          <p:nvPr/>
        </p:nvSpPr>
        <p:spPr>
          <a:xfrm>
            <a:off x="1534547" y="3335348"/>
            <a:ext cx="17940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методу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AHP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95101-97A1-28D5-F1A6-5467082DBE8C}"/>
              </a:ext>
            </a:extLst>
          </p:cNvPr>
          <p:cNvSpPr txBox="1"/>
          <p:nvPr/>
        </p:nvSpPr>
        <p:spPr>
          <a:xfrm>
            <a:off x="5815374" y="3330119"/>
            <a:ext cx="1790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методу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ANP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93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D7FC338-4549-E80F-1406-5560C4879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F1D955C1-430E-3CA2-8541-BB78A74C2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4028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5BDA0A97-C2BE-4719-E51F-9FB942950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41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/>
              <a:t>Система побудована за принципом клієнт-серверної архітектури, що дозволяє розмежувати функціональність між інтерфейсом користувача та обчислювальним модулем.</a:t>
            </a:r>
            <a:endParaRPr lang="en-US" sz="1600" dirty="0"/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None/>
            </a:pPr>
            <a:br>
              <a:rPr lang="uk-UA" sz="1600" dirty="0"/>
            </a:br>
            <a:r>
              <a:rPr lang="uk-UA" sz="1600" b="1" dirty="0"/>
              <a:t>Архітектура включає: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Клієнтську частину (</a:t>
            </a:r>
            <a:r>
              <a:rPr lang="en-US" sz="1600" dirty="0"/>
              <a:t>Vue.js) </a:t>
            </a:r>
            <a:endParaRPr lang="uk-UA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Серверну частину (</a:t>
            </a:r>
            <a:r>
              <a:rPr lang="en-US" sz="1600" dirty="0"/>
              <a:t>Flask) </a:t>
            </a:r>
            <a:endParaRPr lang="uk-UA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600" dirty="0"/>
              <a:t>Модуль візуалізації (</a:t>
            </a:r>
            <a:r>
              <a:rPr lang="en-US" sz="1600" dirty="0"/>
              <a:t>Chart.js)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E5E92A44-6479-FEA5-ECD2-90EA1D1998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2C8B5-3BC0-F57D-E70B-1025E40AF28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414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BB371E9-EF4D-F492-C3AB-2092FFFA8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054696EF-7414-3C72-8E04-0E27CB136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5713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3344A7B8-41F7-AAE4-8348-3AA276784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475" y="1220392"/>
            <a:ext cx="8520600" cy="2169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just">
              <a:buNone/>
            </a:pPr>
            <a:r>
              <a:rPr lang="uk-UA" sz="1400" b="1" dirty="0"/>
              <a:t>1. Розробка клієнтської частини.</a:t>
            </a:r>
          </a:p>
          <a:p>
            <a:pPr algn="just">
              <a:buNone/>
            </a:pPr>
            <a:r>
              <a:rPr lang="uk-UA" sz="1400" dirty="0"/>
              <a:t>Інтерфейс реалізовано за допомогою </a:t>
            </a:r>
            <a:r>
              <a:rPr lang="en-US" sz="1400" dirty="0"/>
              <a:t>Vue.js, </a:t>
            </a:r>
            <a:r>
              <a:rPr lang="uk-UA" sz="1400" dirty="0"/>
              <a:t>стилізація — через </a:t>
            </a:r>
            <a:r>
              <a:rPr lang="en-US" sz="1400" dirty="0"/>
              <a:t>Bootstrap.</a:t>
            </a:r>
            <a:endParaRPr lang="uk-UA" sz="1400" dirty="0"/>
          </a:p>
          <a:p>
            <a:pPr algn="just">
              <a:buNone/>
            </a:pPr>
            <a:endParaRPr lang="uk-UA" sz="1400" b="1" dirty="0"/>
          </a:p>
          <a:p>
            <a:pPr marL="114300" indent="0" algn="just">
              <a:buNone/>
            </a:pPr>
            <a:r>
              <a:rPr lang="uk-UA" sz="1400" b="1" dirty="0"/>
              <a:t>2. Розробка серверної логіки. </a:t>
            </a:r>
            <a:endParaRPr lang="en-US" sz="1400" b="1" dirty="0"/>
          </a:p>
          <a:p>
            <a:pPr algn="just">
              <a:buNone/>
            </a:pPr>
            <a:r>
              <a:rPr lang="uk-UA" sz="1400" dirty="0"/>
              <a:t>Обчислення для методів </a:t>
            </a:r>
            <a:r>
              <a:rPr lang="en-US" sz="1400" dirty="0"/>
              <a:t>AHP </a:t>
            </a:r>
            <a:r>
              <a:rPr lang="uk-UA" sz="1400" dirty="0"/>
              <a:t>та </a:t>
            </a:r>
            <a:r>
              <a:rPr lang="en-US" sz="1400" dirty="0"/>
              <a:t>ANP </a:t>
            </a:r>
            <a:r>
              <a:rPr lang="uk-UA" sz="1400" dirty="0"/>
              <a:t>реалізовано на </a:t>
            </a:r>
            <a:r>
              <a:rPr lang="en-US" sz="1400" dirty="0"/>
              <a:t>FastAPI (Python).</a:t>
            </a:r>
          </a:p>
          <a:p>
            <a:pPr algn="just">
              <a:buNone/>
            </a:pPr>
            <a:endParaRPr lang="en-US" sz="1400" dirty="0"/>
          </a:p>
          <a:p>
            <a:pPr algn="just">
              <a:buNone/>
            </a:pPr>
            <a:r>
              <a:rPr lang="uk-UA" sz="1400" b="1" dirty="0"/>
              <a:t>3. Інтеграція компонентів.</a:t>
            </a:r>
            <a:endParaRPr lang="en-US" sz="1400" b="1" dirty="0"/>
          </a:p>
          <a:p>
            <a:pPr algn="just">
              <a:buNone/>
            </a:pPr>
            <a:r>
              <a:rPr lang="uk-UA" sz="1400" dirty="0"/>
              <a:t>Налагоджено обмін даними між </a:t>
            </a:r>
            <a:r>
              <a:rPr lang="en-US" sz="1400" dirty="0"/>
              <a:t>frontend </a:t>
            </a:r>
            <a:r>
              <a:rPr lang="uk-UA" sz="1400" dirty="0"/>
              <a:t>та </a:t>
            </a:r>
            <a:r>
              <a:rPr lang="en-US" sz="1400" dirty="0"/>
              <a:t>backend </a:t>
            </a:r>
            <a:r>
              <a:rPr lang="uk-UA" sz="1400" dirty="0"/>
              <a:t>через </a:t>
            </a:r>
            <a:r>
              <a:rPr lang="en-US" sz="1400" dirty="0"/>
              <a:t>API.</a:t>
            </a:r>
            <a:endParaRPr lang="uk-UA" sz="140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38EFD381-CBA6-D4E9-A0A2-4C5AB0E7B1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D9F38-DEED-6D75-2CAB-81B57D04B1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182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640" y="-7892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5" y="994717"/>
            <a:ext cx="4084656" cy="32119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uk-UA" sz="1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Етапи проведення експерименту:</a:t>
            </a:r>
            <a:endParaRPr lang="en-US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300" indent="0">
              <a:buNone/>
            </a:pPr>
            <a:endParaRPr lang="uk-UA" sz="14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Формування вхідних даних для критеріїв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Створення матриці парних порівнянь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Задання залежностей між критеріями (для ANP)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Розрахунок пріоритетів критеріїв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отриманих ваг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Введення даних для альтернатив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Розрахунок ваг альтернатив за кожним критерієм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підсумкових пріоритетів альтернатив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uk-UA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фінальних результатів</a:t>
            </a:r>
          </a:p>
          <a:p>
            <a:pPr>
              <a:buFont typeface="+mj-lt"/>
              <a:buAutoNum type="arabicPeriod"/>
            </a:pP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endParaRPr lang="uk-UA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endParaRPr lang="en-US" sz="1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3" name="Google Shape;114;p20">
            <a:extLst>
              <a:ext uri="{FF2B5EF4-FFF2-40B4-BE49-F238E27FC236}">
                <a16:creationId xmlns:a16="http://schemas.microsoft.com/office/drawing/2014/main" id="{F122A60E-815C-193F-986E-2F5715629985}"/>
              </a:ext>
            </a:extLst>
          </p:cNvPr>
          <p:cNvSpPr txBox="1">
            <a:spLocks/>
          </p:cNvSpPr>
          <p:nvPr/>
        </p:nvSpPr>
        <p:spPr>
          <a:xfrm>
            <a:off x="4648664" y="1002678"/>
            <a:ext cx="4332776" cy="348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None/>
            </a:pPr>
            <a:r>
              <a:rPr lang="uk-UA" sz="1400" b="1" dirty="0"/>
              <a:t>Метрики для оцінки </a:t>
            </a:r>
            <a:r>
              <a:rPr lang="en-US" sz="1400" b="1" dirty="0"/>
              <a:t>AHP </a:t>
            </a:r>
            <a:r>
              <a:rPr lang="uk-UA" sz="1400" b="1" dirty="0"/>
              <a:t>та </a:t>
            </a:r>
            <a:r>
              <a:rPr lang="en-US" sz="1400" b="1" dirty="0"/>
              <a:t>ANP:</a:t>
            </a:r>
          </a:p>
          <a:p>
            <a:pPr>
              <a:buNone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400" b="1" dirty="0"/>
              <a:t>Розподіл ваг:</a:t>
            </a:r>
            <a:r>
              <a:rPr lang="ru-RU" sz="1400" dirty="0"/>
              <a:t> порівняння отриманих значень для критеріїв та альтернатив.</a:t>
            </a:r>
          </a:p>
          <a:p>
            <a:pPr>
              <a:buFont typeface="Arial" panose="020B0604020202020204" pitchFamily="34" charset="0"/>
              <a:buChar char="•"/>
            </a:pPr>
            <a:endParaRPr lang="uk-UA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b="1" dirty="0"/>
              <a:t>Узгодженість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  <a:r>
              <a:rPr lang="uk-UA" sz="1400" dirty="0"/>
              <a:t>індекси </a:t>
            </a:r>
            <a:r>
              <a:rPr lang="en-US" sz="1400" dirty="0"/>
              <a:t>CI </a:t>
            </a:r>
            <a:r>
              <a:rPr lang="uk-UA" sz="1400" dirty="0"/>
              <a:t>та </a:t>
            </a:r>
            <a:r>
              <a:rPr lang="en-US" sz="1400" dirty="0"/>
              <a:t>CR; </a:t>
            </a:r>
            <a:r>
              <a:rPr lang="uk-UA" sz="1400" dirty="0"/>
              <a:t>значення </a:t>
            </a:r>
            <a:r>
              <a:rPr lang="en-US" sz="1400" dirty="0"/>
              <a:t>CR ≤ 0.1 </a:t>
            </a:r>
            <a:r>
              <a:rPr lang="uk-UA" sz="1400" dirty="0"/>
              <a:t>вважається прийнятним.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400" b="1" dirty="0"/>
              <a:t>Час обчислень: </a:t>
            </a:r>
            <a:r>
              <a:rPr lang="uk-UA" sz="1400" dirty="0"/>
              <a:t>тривалість обчислень.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1829</TotalTime>
  <Words>813</Words>
  <Application>Microsoft Office PowerPoint</Application>
  <PresentationFormat>Экран (16:9)</PresentationFormat>
  <Paragraphs>144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Open Sans</vt:lpstr>
      <vt:lpstr>Economica</vt:lpstr>
      <vt:lpstr>Arial</vt:lpstr>
      <vt:lpstr>Luxe</vt:lpstr>
      <vt:lpstr>Дослідження методів ієрархії моделі знань предметної області</vt:lpstr>
      <vt:lpstr>Дослідження</vt:lpstr>
      <vt:lpstr>Огляд літератури (аналоги) </vt:lpstr>
      <vt:lpstr>Постановка задачі</vt:lpstr>
      <vt:lpstr>Методологія </vt:lpstr>
      <vt:lpstr>Схематичне представлення методів AHP та ANP 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Зміст проведеного експерименту</vt:lpstr>
      <vt:lpstr>Набір тестових сценаріїв експрименту</vt:lpstr>
      <vt:lpstr>Результати – сценарій 1</vt:lpstr>
      <vt:lpstr>Результати – сценарій 2</vt:lpstr>
      <vt:lpstr>Результати – сценарій 3</vt:lpstr>
      <vt:lpstr>Аналіз отриманих результатів 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Alina Zahovora</dc:creator>
  <cp:lastModifiedBy>Alina Zahovora</cp:lastModifiedBy>
  <cp:revision>51</cp:revision>
  <dcterms:created xsi:type="dcterms:W3CDTF">2025-05-25T20:26:41Z</dcterms:created>
  <dcterms:modified xsi:type="dcterms:W3CDTF">2025-06-22T11:38:29Z</dcterms:modified>
</cp:coreProperties>
</file>